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</p:sldMasterIdLst>
  <p:notesMasterIdLst>
    <p:notesMasterId r:id="rId26"/>
  </p:notesMasterIdLst>
  <p:sldIdLst>
    <p:sldId id="506" r:id="rId2"/>
    <p:sldId id="572" r:id="rId3"/>
    <p:sldId id="502" r:id="rId4"/>
    <p:sldId id="442" r:id="rId5"/>
    <p:sldId id="601" r:id="rId6"/>
    <p:sldId id="602" r:id="rId7"/>
    <p:sldId id="613" r:id="rId8"/>
    <p:sldId id="614" r:id="rId9"/>
    <p:sldId id="615" r:id="rId10"/>
    <p:sldId id="618" r:id="rId11"/>
    <p:sldId id="619" r:id="rId12"/>
    <p:sldId id="621" r:id="rId13"/>
    <p:sldId id="622" r:id="rId14"/>
    <p:sldId id="620" r:id="rId15"/>
    <p:sldId id="607" r:id="rId16"/>
    <p:sldId id="623" r:id="rId17"/>
    <p:sldId id="624" r:id="rId18"/>
    <p:sldId id="627" r:id="rId19"/>
    <p:sldId id="625" r:id="rId20"/>
    <p:sldId id="626" r:id="rId21"/>
    <p:sldId id="631" r:id="rId22"/>
    <p:sldId id="630" r:id="rId23"/>
    <p:sldId id="628" r:id="rId24"/>
    <p:sldId id="629" r:id="rId25"/>
  </p:sldIdLst>
  <p:sldSz cx="12192000" cy="6858000"/>
  <p:notesSz cx="6858000" cy="9144000"/>
  <p:custDataLst>
    <p:tags r:id="rId27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EEFF"/>
    <a:srgbClr val="9EE9FE"/>
    <a:srgbClr val="7EE4FB"/>
    <a:srgbClr val="7DE3FA"/>
    <a:srgbClr val="93CDDD"/>
    <a:srgbClr val="263950"/>
    <a:srgbClr val="009900"/>
    <a:srgbClr val="284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1" autoAdjust="0"/>
    <p:restoredTop sz="93896" autoAdjust="0"/>
  </p:normalViewPr>
  <p:slideViewPr>
    <p:cSldViewPr snapToGrid="0">
      <p:cViewPr varScale="1">
        <p:scale>
          <a:sx n="61" d="100"/>
          <a:sy n="61" d="100"/>
        </p:scale>
        <p:origin x="940" y="60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CE80133-7F91-45C7-9750-22DA6005A579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2FBD59-6D45-46C7-8F59-ED43D9EACF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29EEC-D35A-4440-A2F0-F4778EC26ECF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C7A0A-FC1C-4BA6-B603-37D68837D2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6B3B7-A2D5-4052-8F8C-0F8B7B829551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98D38-F82E-4BE8-B435-D3408D71EF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66849-F119-42E4-BAFB-989774F386A3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A5877-0B14-4200-AD10-7A173C4E44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CA7266-0A26-41C9-8C17-52938CF867B6}" type="datetimeFigureOut">
              <a:rPr lang="en-US"/>
              <a:pPr>
                <a:defRPr/>
              </a:pPr>
              <a:t>11/24/2020</a:t>
            </a:fld>
            <a:endParaRPr lang="en-US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207D0DD4-1523-4C2F-B84D-34DDF23B19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8E5CA-03EA-48E7-B615-82C38A7D480A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34692-A7C1-41BC-8A64-AF7724F526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06FB6-469A-41D3-9436-AEC5CEE932CE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52CDB-D2DD-45A6-B49F-754C52DB4E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7382D-18E4-4B22-88A5-AFCA566C7B9C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62A55-C24E-46BE-AC9E-54DB7799CF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0EBE4-6528-4E1D-AB59-3311BF52BB34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DC0F2-8060-4DDC-B7D2-833F014F14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2A0B3-4C07-4C30-9529-C8B7DD4D6877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7247-66ED-4EE2-A144-B224DED910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68E6F-6B1B-47FE-846E-1070BE56449F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FCA6A-DCB6-4665-8416-0B19CB9C81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5222C-AC72-4E22-A8D6-ABFDADBE6131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32312-2130-4BC9-98BE-8B70A9B232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BA1AF-ED97-4BF7-9BD1-E056C42DD6C3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A9163-ADA5-4218-B6B9-62DF49ED98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666DA2-C99D-46C9-A7FA-625C9BFE6950}" type="datetimeFigureOut">
              <a:rPr lang="ru-RU"/>
              <a:pPr>
                <a:defRPr/>
              </a:pPr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83E15D2-3801-48DD-B3FB-FED7C19A47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2" r:id="rId1"/>
    <p:sldLayoutId id="2147486133" r:id="rId2"/>
    <p:sldLayoutId id="2147486134" r:id="rId3"/>
    <p:sldLayoutId id="2147486135" r:id="rId4"/>
    <p:sldLayoutId id="2147486136" r:id="rId5"/>
    <p:sldLayoutId id="2147486137" r:id="rId6"/>
    <p:sldLayoutId id="2147486138" r:id="rId7"/>
    <p:sldLayoutId id="2147486139" r:id="rId8"/>
    <p:sldLayoutId id="2147486140" r:id="rId9"/>
    <p:sldLayoutId id="2147486141" r:id="rId10"/>
    <p:sldLayoutId id="2147486142" r:id="rId11"/>
    <p:sldLayoutId id="2147486143" r:id="rId12"/>
    <p:sldLayoutId id="2147486144" r:id="rId13"/>
    <p:sldLayoutId id="2147486145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static.diary.ru/userdir/4/1/5/7/415752/50782720.jpg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zastavki.com/pictures/1280x1024/2008/Nature_Plants_Green_vivid_leaf_008433_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hyperlink" Target="http://lenagold.narod.ru/fon/clipart/p/povar/povar02.pn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alls72.ru/wp-content/uploads/2012/05/glosso_pearling_closest_3109.jp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2381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 dirty="0"/>
          </a:p>
        </p:txBody>
      </p:sp>
      <p:sp>
        <p:nvSpPr>
          <p:cNvPr id="16" name="object 5"/>
          <p:cNvSpPr/>
          <p:nvPr/>
        </p:nvSpPr>
        <p:spPr>
          <a:xfrm>
            <a:off x="635000" y="2579688"/>
            <a:ext cx="485775" cy="1439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 dirty="0"/>
          </a:p>
        </p:txBody>
      </p:sp>
      <p:sp>
        <p:nvSpPr>
          <p:cNvPr id="17" name="object 6"/>
          <p:cNvSpPr/>
          <p:nvPr/>
        </p:nvSpPr>
        <p:spPr>
          <a:xfrm>
            <a:off x="652463" y="4254627"/>
            <a:ext cx="46831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 dirty="0"/>
          </a:p>
        </p:txBody>
      </p:sp>
      <p:sp>
        <p:nvSpPr>
          <p:cNvPr id="25" name="object 2"/>
          <p:cNvSpPr txBox="1">
            <a:spLocks/>
          </p:cNvSpPr>
          <p:nvPr/>
        </p:nvSpPr>
        <p:spPr>
          <a:xfrm>
            <a:off x="2935224" y="527050"/>
            <a:ext cx="6583426" cy="1046163"/>
          </a:xfrm>
          <a:prstGeom prst="rect">
            <a:avLst/>
          </a:prstGeom>
        </p:spPr>
        <p:txBody>
          <a:bodyPr wrap="square"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fontAlgn="auto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66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r>
              <a:rPr lang="ru-RU" sz="40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40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1042988" y="584200"/>
            <a:ext cx="241300" cy="496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1220788" y="1255713"/>
            <a:ext cx="339725" cy="188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/>
          <p:cNvSpPr/>
          <p:nvPr/>
        </p:nvSpPr>
        <p:spPr>
          <a:xfrm>
            <a:off x="755650" y="1179513"/>
            <a:ext cx="365125" cy="265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9950450" y="512763"/>
            <a:ext cx="1958007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lang="ru-RU" sz="2396" dirty="0"/>
          </a:p>
          <a:p>
            <a:pPr>
              <a:defRPr/>
            </a:pPr>
            <a:r>
              <a:rPr lang="ru-RU" sz="2396" dirty="0"/>
              <a:t> 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10"/>
          <p:cNvSpPr/>
          <p:nvPr/>
        </p:nvSpPr>
        <p:spPr>
          <a:xfrm>
            <a:off x="9950451" y="510287"/>
            <a:ext cx="1942306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6158" name="Picture 2" descr="Животные и растения Узбекистана: описание, фото природы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5669" y="2569178"/>
            <a:ext cx="6271901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9" name="Прямоугольник 1"/>
          <p:cNvSpPr>
            <a:spLocks noChangeArrowheads="1"/>
          </p:cNvSpPr>
          <p:nvPr/>
        </p:nvSpPr>
        <p:spPr bwMode="auto">
          <a:xfrm>
            <a:off x="9934750" y="667512"/>
            <a:ext cx="21032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6-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sinf</a:t>
            </a:r>
            <a:endParaRPr 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5364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160338"/>
            <a:ext cx="114950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9" name="Picture 5" descr="Изображение 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4" y="575469"/>
            <a:ext cx="1161415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6388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160338"/>
            <a:ext cx="114950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16391" name="Содержимое 3" descr="IMAGE0019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64569" b="4266"/>
          <a:stretch>
            <a:fillRect/>
          </a:stretch>
        </p:blipFill>
        <p:spPr>
          <a:xfrm>
            <a:off x="7898823" y="383597"/>
            <a:ext cx="4067175" cy="4367213"/>
          </a:xfrm>
        </p:spPr>
      </p:pic>
      <p:pic>
        <p:nvPicPr>
          <p:cNvPr id="16392" name="Содержимое 3" descr="IMAGE0019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31111" b="38567"/>
          <a:stretch>
            <a:fillRect/>
          </a:stretch>
        </p:blipFill>
        <p:spPr>
          <a:xfrm>
            <a:off x="4255799" y="575469"/>
            <a:ext cx="3781425" cy="5164715"/>
          </a:xfrm>
        </p:spPr>
      </p:pic>
      <p:pic>
        <p:nvPicPr>
          <p:cNvPr id="16393" name="Содержимое 3" descr="IMAGE0019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b="73062"/>
          <a:stretch>
            <a:fillRect/>
          </a:stretch>
        </p:blipFill>
        <p:spPr>
          <a:xfrm>
            <a:off x="327025" y="2678040"/>
            <a:ext cx="3829050" cy="382905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3795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6961188" y="1430338"/>
            <a:ext cx="4978400" cy="452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O‘simliklarning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nafas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olish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jarayonida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organik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moddalar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anorganik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moddalar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suv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altLang="ru-RU" dirty="0">
                <a:solidFill>
                  <a:srgbClr val="002060"/>
                </a:solidFill>
              </a:rPr>
              <a:t>2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gacha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parchalanadi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Natijada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energiya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ajraladi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en-US" alt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341313"/>
            <a:ext cx="11495088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BARGLARNING NAFAS OLISHI</a:t>
            </a:r>
            <a:endParaRPr lang="ru-RU" sz="44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6800" y="5364480"/>
            <a:ext cx="914400" cy="100584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3801" name="Picture 2"/>
          <p:cNvPicPr>
            <a:picLocks noChangeAspect="1" noChangeArrowheads="1"/>
          </p:cNvPicPr>
          <p:nvPr/>
        </p:nvPicPr>
        <p:blipFill>
          <a:blip r:embed="rId2"/>
          <a:srcRect r="8681"/>
          <a:stretch>
            <a:fillRect/>
          </a:stretch>
        </p:blipFill>
        <p:spPr bwMode="auto">
          <a:xfrm>
            <a:off x="463550" y="1485900"/>
            <a:ext cx="6019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373813" y="1570038"/>
            <a:ext cx="5567364" cy="4953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23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0724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5929460" y="2154238"/>
            <a:ext cx="626254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O‘simlik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organizmini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qurilishiga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sarflanadigan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moddalarni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hosil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 smtClean="0">
                <a:latin typeface="Arial" pitchFamily="34" charset="0"/>
                <a:cs typeface="Arial" pitchFamily="34" charset="0"/>
              </a:rPr>
              <a:t>qilish</a:t>
            </a:r>
            <a:r>
              <a:rPr lang="en-US" alt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alt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energiya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zarur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Energiya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o‘sishi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bo‘linishi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ham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sarflanadi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</a:t>
            </a:r>
            <a:endParaRPr lang="en-US" alt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57382" y="160338"/>
            <a:ext cx="12560445" cy="83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ENERGIYA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6800" y="5364480"/>
            <a:ext cx="914400" cy="100584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1301750"/>
            <a:ext cx="5978525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extBox 2"/>
          <p:cNvSpPr txBox="1">
            <a:spLocks noChangeArrowheads="1"/>
          </p:cNvSpPr>
          <p:nvPr/>
        </p:nvSpPr>
        <p:spPr bwMode="auto">
          <a:xfrm>
            <a:off x="4433888" y="2185988"/>
            <a:ext cx="1776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/>
              <a:t>kislorod</a:t>
            </a:r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106863" y="1919288"/>
            <a:ext cx="193992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8435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160338"/>
            <a:ext cx="114950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O‘SIMLIKLARNING OZIQLANISHI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19613" y="4065588"/>
            <a:ext cx="776287" cy="757237"/>
          </a:xfrm>
          <a:prstGeom prst="rect">
            <a:avLst/>
          </a:prstGeom>
          <a:solidFill>
            <a:srgbClr val="E5F5FD"/>
          </a:solidFill>
          <a:ln>
            <a:solidFill>
              <a:srgbClr val="E4F4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8" name="Picture 2" descr="Картинка 50 из 10239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6125" y="2347913"/>
            <a:ext cx="42894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" y="2279650"/>
            <a:ext cx="6323013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63513" y="1201738"/>
            <a:ext cx="11764962" cy="102235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90500" y="1225550"/>
            <a:ext cx="120015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O‘simliklar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tuproqdan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suv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mineral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moddalarni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oladi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. Normal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rivojlanish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o‘sish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tuproqda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bo‘lmagan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shakar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kraxmal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600" b="1" dirty="0" err="1" smtClean="0">
                <a:latin typeface="Arial" pitchFamily="34" charset="0"/>
                <a:cs typeface="Arial" pitchFamily="34" charset="0"/>
              </a:rPr>
              <a:t>kerak</a:t>
            </a:r>
            <a:r>
              <a:rPr lang="en-US" alt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8338" y="4381500"/>
            <a:ext cx="1938337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http://www.zastavki.com/pictures/1280x1024/2008/Nature_Plants_Green_vivid_leaf_008433_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4108"/>
            <a:ext cx="12192000" cy="590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2"/>
          <p:cNvSpPr>
            <a:spLocks noChangeArrowheads="1"/>
          </p:cNvSpPr>
          <p:nvPr/>
        </p:nvSpPr>
        <p:spPr bwMode="auto">
          <a:xfrm>
            <a:off x="0" y="0"/>
            <a:ext cx="12192000" cy="95410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O‘simliklarning</a:t>
            </a:r>
            <a:r>
              <a:rPr lang="en-US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barglari</a:t>
            </a:r>
            <a:r>
              <a:rPr lang="en-US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</a:t>
            </a:r>
            <a:r>
              <a:rPr lang="en-US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ovqatlarini-shakar</a:t>
            </a:r>
            <a:r>
              <a:rPr lang="en-US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kraxmalni</a:t>
            </a:r>
            <a:r>
              <a:rPr lang="en-US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pishiradigan</a:t>
            </a:r>
            <a:r>
              <a:rPr lang="en-US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ajoyib</a:t>
            </a:r>
            <a:r>
              <a:rPr lang="en-US" alt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oshpazlardir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Картинка 64 из 69535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0" y="2000250"/>
            <a:ext cx="2967038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Картинка 64 из 69535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1928813"/>
            <a:ext cx="336550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Картинка 64 из 69535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1500" y="3048000"/>
            <a:ext cx="412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9699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5364" name="Прямоугольник 7"/>
          <p:cNvSpPr>
            <a:spLocks noChangeArrowheads="1"/>
          </p:cNvSpPr>
          <p:nvPr/>
        </p:nvSpPr>
        <p:spPr bwMode="auto">
          <a:xfrm>
            <a:off x="6654800" y="1522413"/>
            <a:ext cx="5232400" cy="44005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en-US" alt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ru-RU" sz="2800" b="1" dirty="0" err="1" smtClean="0">
                <a:latin typeface="Arial" pitchFamily="34" charset="0"/>
                <a:cs typeface="Arial" pitchFamily="34" charset="0"/>
              </a:rPr>
              <a:t>O‘simliklarning</a:t>
            </a:r>
            <a:r>
              <a:rPr lang="en-US" alt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 smtClean="0">
                <a:latin typeface="Arial" pitchFamily="34" charset="0"/>
                <a:cs typeface="Arial" pitchFamily="34" charset="0"/>
              </a:rPr>
              <a:t>yashashi</a:t>
            </a:r>
            <a:r>
              <a:rPr lang="en-US" alt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tashqi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muhitdan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zarur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moddalarni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energiyani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o‘zlashtiradilar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. Bu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moddalar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o‘simlik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hujayralarida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o‘zgarishlarga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uchraydi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o‘simlik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qurilishi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kerakli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moddalarga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800" b="1" dirty="0" err="1">
                <a:latin typeface="Arial" pitchFamily="34" charset="0"/>
                <a:cs typeface="Arial" pitchFamily="34" charset="0"/>
              </a:rPr>
              <a:t>aylanadi</a:t>
            </a:r>
            <a:r>
              <a:rPr lang="en-US" alt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en-US" alt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475488" y="160338"/>
            <a:ext cx="124992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54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endParaRPr lang="ru-RU" sz="5400" b="1" dirty="0">
              <a:solidFill>
                <a:prstClr val="black"/>
              </a:solidFill>
            </a:endParaRPr>
          </a:p>
        </p:txBody>
      </p:sp>
      <p:pic>
        <p:nvPicPr>
          <p:cNvPr id="29702" name="Content Placeholder 5" descr="A close up of a sign&#10;&#10;Description automatically generat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0850" y="1350963"/>
            <a:ext cx="5840413" cy="5091112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557818" y="1625601"/>
            <a:ext cx="5383357" cy="43248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747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1748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6530831" y="1774825"/>
            <a:ext cx="539442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Yashil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o‘simliklar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avtotrof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organizmlar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sifatida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yorug‘lik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energiyasini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yutib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uni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organik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moddalar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hosil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qilishga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sarflaydi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5175" y="160338"/>
            <a:ext cx="11037888" cy="83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O‘SIMLIKLARNING </a:t>
            </a:r>
            <a:r>
              <a:rPr lang="en-US" sz="48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OZIQLANISHI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317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1363663"/>
            <a:ext cx="6107112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081463" y="4940300"/>
            <a:ext cx="2005012" cy="5048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22850" y="4435475"/>
            <a:ext cx="1392238" cy="246063"/>
          </a:xfrm>
          <a:prstGeom prst="rect">
            <a:avLst/>
          </a:prstGeom>
          <a:solidFill>
            <a:srgbClr val="9EE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03738" y="1774825"/>
            <a:ext cx="1719262" cy="285750"/>
          </a:xfrm>
          <a:prstGeom prst="rect">
            <a:avLst/>
          </a:prstGeom>
          <a:solidFill>
            <a:srgbClr val="7E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4963" y="4355811"/>
            <a:ext cx="2632075" cy="300038"/>
          </a:xfrm>
          <a:prstGeom prst="rect">
            <a:avLst/>
          </a:prstGeom>
          <a:solidFill>
            <a:srgbClr val="B5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01863" y="1549691"/>
            <a:ext cx="2082800" cy="527050"/>
          </a:xfrm>
          <a:prstGeom prst="rect">
            <a:avLst/>
          </a:prstGeom>
          <a:solidFill>
            <a:srgbClr val="7D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5603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2567" y="242225"/>
            <a:ext cx="114950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963" y="5084763"/>
            <a:ext cx="11334750" cy="15716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C:\Users\Helen\Desktop\временная\1adcd53baa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928688"/>
            <a:ext cx="39052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694045" y="1337481"/>
            <a:ext cx="2190750" cy="12688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6250" y="5143500"/>
            <a:ext cx="2190750" cy="14287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46755" y="2776467"/>
            <a:ext cx="2394871" cy="14287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KARBONAT  ANGIDRID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55549" y="1675215"/>
            <a:ext cx="2762054" cy="129653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SHAKAR  KRAXMAL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1088977" y="1715353"/>
            <a:ext cx="15392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1144138" y="5593023"/>
            <a:ext cx="7136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21175864">
            <a:off x="3170245" y="3163056"/>
            <a:ext cx="3133336" cy="3937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11389709">
            <a:off x="3068945" y="2118341"/>
            <a:ext cx="3181350" cy="39211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9" name="Picture 2" descr="D:\клипарты\природа\99f06da7b73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91750" y="1174383"/>
            <a:ext cx="215243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/>
          <p:nvPr/>
        </p:nvSpPr>
        <p:spPr>
          <a:xfrm>
            <a:off x="2857500" y="5143500"/>
            <a:ext cx="2190750" cy="14287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MINERAL TUZLAR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трелка углом вверх 20"/>
          <p:cNvSpPr/>
          <p:nvPr/>
        </p:nvSpPr>
        <p:spPr>
          <a:xfrm>
            <a:off x="5143500" y="5572125"/>
            <a:ext cx="3524250" cy="731838"/>
          </a:xfrm>
          <a:prstGeom prst="bentUpArrow">
            <a:avLst>
              <a:gd name="adj1" fmla="val 26761"/>
              <a:gd name="adj2" fmla="val 25000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2771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6843861" y="1329179"/>
            <a:ext cx="4740128" cy="45243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altLang="ru-RU" sz="32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ru-RU" sz="32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Fotosintez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jarayonida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hosil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bo‘lgan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moddalar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o‘simlik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hujayralari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to‘qimalarining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qurulishi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zarur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en-US" altLang="ru-RU" sz="32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alt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160338"/>
            <a:ext cx="114950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BARGLARDA ORGANIK MODDALAR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5" y="1417637"/>
            <a:ext cx="6159500" cy="48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1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612775" y="1281113"/>
            <a:ext cx="10736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kern="0" spc="21" smtClean="0">
                <a:solidFill>
                  <a:srgbClr val="2639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 QANDAY JARAYON</a:t>
            </a:r>
            <a:r>
              <a:rPr lang="en-US" altLang="ru-RU" sz="3200" b="1" smtClean="0">
                <a:solidFill>
                  <a:srgbClr val="2639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altLang="ru-RU" sz="3200" b="1" dirty="0">
              <a:solidFill>
                <a:srgbClr val="2639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60338"/>
            <a:ext cx="118681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4612" y="1934147"/>
            <a:ext cx="8658225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56432" y="312738"/>
            <a:ext cx="5760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4819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219075" y="1254125"/>
            <a:ext cx="11583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Fotosintez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nafas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olish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bir-biri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bilan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bog‘liq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dirty="0" err="1">
                <a:latin typeface="Arial" pitchFamily="34" charset="0"/>
                <a:cs typeface="Arial" pitchFamily="34" charset="0"/>
              </a:rPr>
              <a:t>jarayondir</a:t>
            </a:r>
            <a:r>
              <a:rPr lang="en-US" altLang="ru-RU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160338"/>
            <a:ext cx="114950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MODDALAR ALMASHINUVI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6800" y="5364480"/>
            <a:ext cx="914400" cy="100584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4825" name="Picture 2"/>
          <p:cNvPicPr>
            <a:picLocks noChangeAspect="1" noChangeArrowheads="1"/>
          </p:cNvPicPr>
          <p:nvPr/>
        </p:nvPicPr>
        <p:blipFill>
          <a:blip r:embed="rId2"/>
          <a:srcRect r="9618"/>
          <a:stretch>
            <a:fillRect/>
          </a:stretch>
        </p:blipFill>
        <p:spPr bwMode="auto">
          <a:xfrm>
            <a:off x="460376" y="1897064"/>
            <a:ext cx="5256934" cy="4337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6" name="Picture 2"/>
          <p:cNvPicPr>
            <a:picLocks noChangeAspect="1" noChangeArrowheads="1"/>
          </p:cNvPicPr>
          <p:nvPr/>
        </p:nvPicPr>
        <p:blipFill>
          <a:blip r:embed="rId3"/>
          <a:srcRect b="9937"/>
          <a:stretch>
            <a:fillRect/>
          </a:stretch>
        </p:blipFill>
        <p:spPr bwMode="auto">
          <a:xfrm>
            <a:off x="6055519" y="1897063"/>
            <a:ext cx="5268912" cy="4473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609600" y="177800"/>
            <a:ext cx="10972800" cy="990600"/>
          </a:xfrm>
        </p:spPr>
        <p:txBody>
          <a:bodyPr/>
          <a:lstStyle/>
          <a:p>
            <a:r>
              <a:rPr lang="en-US" altLang="ru-RU" smtClean="0">
                <a:latin typeface="Arial" pitchFamily="34" charset="0"/>
                <a:cs typeface="Arial" pitchFamily="34" charset="0"/>
              </a:rPr>
              <a:t>MUSTAHKAMLASH</a:t>
            </a:r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2575" y="1479550"/>
            <a:ext cx="11909425" cy="4340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JAVOBINGIZ  ANIQMI?      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 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yoki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YO‘Q 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1.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Barcha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tirik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organizmlar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nafas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oladi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2.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Nafas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olish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jarayoni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yorug‘lik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zarur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3.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Nafas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olish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jarayonida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O</a:t>
            </a:r>
            <a:r>
              <a:rPr lang="en-US" b="1" dirty="0"/>
              <a:t>2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yutib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CO</a:t>
            </a:r>
            <a:r>
              <a:rPr lang="en-US" b="1" dirty="0"/>
              <a:t>2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ajratadi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4.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Fotosintez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jarayonida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organik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modda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5.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Nafas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olish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jarayonida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b="1" dirty="0"/>
              <a:t>2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yutib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/>
              <a:t>2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ajratadi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3600" dirty="0">
                <a:latin typeface="Arial" pitchFamily="34" charset="0"/>
                <a:cs typeface="Arial" pitchFamily="34" charset="0"/>
              </a:rPr>
              <a:t>6.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O‘simliklar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faqat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barg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og‘izchalaridan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nafas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oladi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479170"/>
              </p:ext>
            </p:extLst>
          </p:nvPr>
        </p:nvGraphicFramePr>
        <p:xfrm>
          <a:off x="8253295" y="2376373"/>
          <a:ext cx="86868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879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068355"/>
              </p:ext>
            </p:extLst>
          </p:nvPr>
        </p:nvGraphicFramePr>
        <p:xfrm>
          <a:off x="9411092" y="2968460"/>
          <a:ext cx="114683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6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9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YO‘Q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774815"/>
              </p:ext>
            </p:extLst>
          </p:nvPr>
        </p:nvGraphicFramePr>
        <p:xfrm>
          <a:off x="9984508" y="3496698"/>
          <a:ext cx="77117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1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054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317996"/>
              </p:ext>
            </p:extLst>
          </p:nvPr>
        </p:nvGraphicFramePr>
        <p:xfrm>
          <a:off x="11108834" y="4069019"/>
          <a:ext cx="759892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9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879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HA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9904874" y="4607335"/>
          <a:ext cx="120396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3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879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YO‘Q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0865803" y="5169566"/>
          <a:ext cx="1139384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879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YO‘Q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D:\клипарты\еда раст\22887a5c885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416" y="2242272"/>
            <a:ext cx="7593013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10415233" y="3228336"/>
            <a:ext cx="190500" cy="128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394225" y="3733303"/>
            <a:ext cx="190500" cy="128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328865" y="4190929"/>
            <a:ext cx="190500" cy="128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909781" y="4758164"/>
            <a:ext cx="190500" cy="128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539535" y="3688521"/>
            <a:ext cx="190500" cy="128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524147" y="2798218"/>
            <a:ext cx="190500" cy="128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763853" y="3146449"/>
            <a:ext cx="190500" cy="128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761630" y="4684807"/>
            <a:ext cx="190500" cy="128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12192000" cy="1320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O‘SIMLIKLARNING AHAMIYATI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Картинка 4 из 60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t="4736" b="6842"/>
          <a:stretch>
            <a:fillRect/>
          </a:stretch>
        </p:blipFill>
        <p:spPr bwMode="auto">
          <a:xfrm>
            <a:off x="242531" y="1566827"/>
            <a:ext cx="4100868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10823E-6 C 0.00365 -0.01434 0.00105 -0.03423 -0.00694 -0.04533 C -0.00902 -0.05319 -0.0118 -0.05712 -0.01545 -0.06406 C -0.02136 -0.07493 -0.02587 -0.08418 -0.03524 -0.09019 C -0.03664 -0.09204 -0.03785 -0.09413 -0.03941 -0.09574 C -0.04202 -0.09852 -0.04549 -0.09991 -0.04792 -0.10315 C -0.0507 -0.10685 -0.05624 -0.11448 -0.05624 -0.11448 C -0.05678 -0.11633 -0.05695 -0.11841 -0.05764 -0.12003 C -0.05834 -0.12165 -0.0599 -0.12211 -0.0606 -0.12373 C -0.06424 -0.13344 -0.06094 -0.1339 -0.06754 -0.14246 C -0.06528 -0.17553 -0.0677 -0.20305 -0.05348 -0.22895 C -0.05191 -0.23497 -0.05191 -0.23589 -0.0493 -0.24191 C -0.04704 -0.24699 -0.04219 -0.25694 -0.04219 -0.25694 C -0.0401 -0.26549 -0.03369 -0.28145 -0.03369 -0.28145 C -0.02969 -0.30273 -0.0231 -0.32123 -0.0323 -0.34528 C -0.03334 -0.34829 -0.04046 -0.35939 -0.0408 -0.36008 C -0.0427 -0.36378 -0.04444 -0.36771 -0.04636 -0.37142 C -0.04723 -0.37327 -0.0493 -0.37697 -0.0493 -0.37697 C -0.05121 -0.38483 -0.0507 -0.392 -0.04792 -0.39963 " pathEditMode="relative" ptsTypes="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5.3469E-6 C -0.00155 -0.01689 -0.00433 -0.02892 -0.01128 -0.04325 C -0.01596 -0.06823 -0.0085 -0.03354 -0.01683 -0.05621 C -0.02708 -0.08396 -0.01076 -0.05181 -0.02117 -0.07124 C -0.02603 -0.09159 -0.02256 -0.1161 -0.01544 -0.13507 C -0.01405 -0.1427 -0.01249 -0.14848 -0.00989 -0.15565 C -0.00815 -0.16745 -0.00451 -0.17646 -0.00138 -0.18757 C 0.00053 -0.1945 0.00105 -0.20005 0.00417 -0.2063 C 0.0047 -0.20884 0.0047 -0.21162 0.00574 -0.21393 C 0.00678 -0.21624 0.00921 -0.21694 0.0099 -0.21948 C 0.01112 -0.22434 0.01077 -0.22942 0.01129 -0.23451 C 0.01077 -0.247 0.01164 -0.25972 0.0099 -0.27221 C 0.00921 -0.27637 0.00608 -0.27961 0.00417 -0.28354 C -0.00069 -0.29302 -0.00364 -0.30551 -0.00989 -0.31337 C -0.01041 -0.31522 -0.01041 -0.31731 -0.01128 -0.31893 C -0.01232 -0.32078 -0.01458 -0.32078 -0.01544 -0.32286 C -0.0177 -0.32771 -0.01822 -0.33396 -0.01978 -0.33951 C -0.01839 -0.3668 -0.02187 -0.38299 6.94444E-6 -0.39016 C 0.00643 -0.39918 0.00643 -0.3964 0.01268 -0.40912 C 0.01355 -0.41097 0.01546 -0.41467 0.01546 -0.41467 C 0.01737 -0.42485 0.01407 -0.43271 0.01407 -0.44288 " pathEditMode="relative" ptsTypes="ffffffffffffffffffff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1087 C 0.0007 -0.01526 0.0007 -0.02035 0.00261 -0.02405 C 0.00382 -0.02636 0.00643 -0.02636 0.00834 -0.02775 C 0.01354 -0.03168 0.01476 -0.03446 0.01962 -0.04093 C 0.02431 -0.04718 0.02466 -0.05504 0.02934 -0.06152 C 0.0316 -0.0747 0.03768 -0.08557 0.04063 -0.09898 C 0.04219 -0.10638 0.04306 -0.11401 0.04497 -0.12142 C 0.04601 -0.13668 0.04913 -0.1531 0.04636 -0.16836 C 0.04393 -0.18178 0.03143 -0.19172 0.0224 -0.19473 C 0.0191 -0.19773 0.0158 -0.20074 0.0125 -0.20398 C 0.01059 -0.20583 0.00695 -0.20976 0.00695 -0.20976 C 0.0033 -0.22456 0.00261 -0.22248 0.00122 -0.24167 C 0.00261 -0.27428 -0.00139 -0.2722 0.00972 -0.29232 C 0.01268 -0.29787 0.01702 -0.30805 0.02101 -0.3129 C 0.02344 -0.31591 0.02934 -0.32031 0.02934 -0.32031 C 0.03195 -0.33025 0.03455 -0.34019 0.03646 -0.35037 C 0.03455 -0.37257 0.03785 -0.38229 0.02795 -0.39547 C 0.02431 -0.41027 0.02934 -0.3913 0.02379 -0.40657 C 0.02309 -0.40842 0.0224 -0.41235 0.0224 -0.41235 " pathEditMode="relative" ptsTypes="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89177E-6 C -0.00156 -0.03422 -0.00086 -0.06891 -0.00572 -0.10291 C -0.00521 -0.11609 -0.00537 -0.12927 -0.00416 -0.14269 C -0.00399 -0.14477 -0.00225 -0.14639 -0.00138 -0.14824 C 0.00244 -0.15772 0.00539 -0.1672 0.0099 -0.17645 C 0.01042 -0.17807 0.01129 -0.17992 0.01129 -0.18177 C 0.01129 -0.19125 0.0106 -0.2005 0.0099 -0.20998 C 0.00956 -0.21461 -0.00156 -0.23103 -0.00416 -0.2382 C -0.00365 -0.24953 -0.00451 -0.26086 -0.00277 -0.27173 C -0.00138 -0.28006 0.00556 -0.28283 0.0099 -0.28677 C 0.01944 -0.29532 0.02656 -0.29787 0.03803 -0.29995 C 0.04584 -0.30504 0.05209 -0.3092 0.06059 -0.31128 C 0.07917 -0.32122 0.09688 -0.32099 0.11129 -0.34158 C 0.11181 -0.34389 0.11216 -0.3462 0.11268 -0.34898 C 0.11355 -0.35268 0.11546 -0.36008 0.11546 -0.36008 C 0.11459 -0.36887 0.11459 -0.37765 0.11268 -0.38621 C 0.11216 -0.38875 0.10973 -0.38991 0.10851 -0.39199 C 0.10279 -0.40124 0.09549 -0.40286 0.08733 -0.40702 C 0.08404 -0.41373 0.08629 -0.41257 0.0816 -0.41257 " pathEditMode="relative" ptsTypes="ffffffffffffffffff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93802E-7 C -0.00243 -0.00948 -0.00434 -0.01781 -0.0085 -0.02614 C -0.0118 -0.04394 -0.00955 -0.03654 -0.01406 -0.0488 C -0.0118 -0.07054 -0.01024 -0.0858 0.00139 -0.1013 C 0.00504 -0.12512 0.02396 -0.15194 0.03664 -0.16883 C 0.04341 -0.17785 0.04584 -0.19172 0.05209 -0.20074 C 0.05261 -0.20329 0.05278 -0.20583 0.05348 -0.20814 C 0.05417 -0.21022 0.05608 -0.21138 0.05625 -0.21369 C 0.05712 -0.23312 0.05591 -0.25208 0.0408 -0.25879 C 0.0342 -0.27197 0.03785 -0.26758 0.03091 -0.27382 C 0.02934 -0.27706 0.02726 -0.2833 0.02396 -0.2833 " pathEditMode="relative" ptsTypes="ffffffffff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111 C -0.00521 -0.04094 -0.00642 -0.07424 -0.01354 -0.10315 C -0.01267 -0.108 -0.01267 -0.11378 -0.01076 -0.11795 C -0.00712 -0.1265 0.00018 -0.12674 0.00608 -0.12928 C 0.01771 -0.14477 0.00226 -0.12627 0.01597 -0.13668 C 0.01771 -0.13807 0.01841 -0.14107 0.02014 -0.14246 C 0.02466 -0.14616 0.02986 -0.14801 0.0342 -0.15171 C 0.04236 -0.15865 0.05018 -0.16721 0.05816 -0.17438 C 0.06806 -0.18317 0.0599 -0.1723 0.06945 -0.18363 C 0.0724 -0.1871 0.07466 -0.19195 0.07795 -0.19496 C 0.09097 -0.20722 0.09931 -0.21716 0.1033 -0.23798 C 0.10243 -0.24422 0.10261 -0.25093 0.10052 -0.25671 C 0.09601 -0.26989 0.06545 -0.27128 0.05955 -0.27174 C 0.05261 -0.27105 0.04549 -0.27128 0.03854 -0.26989 C 0.03646 -0.26943 0.0349 -0.26642 0.03282 -0.26619 C 0.02986 -0.26573 0.02379 -0.27035 0.02153 -0.27174 C 0.01754 -0.27752 0.01875 -0.27382 0.01875 -0.28307 " pathEditMode="relative" ptsTypes="ffffffffffffffff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80204E-6 C -0.00295 -0.01064 -0.00834 -0.01503 -0.01424 -0.02244 C -0.01702 -0.0333 -0.0184 -0.03354 -0.01979 -0.04695 C -0.01893 -0.05689 -0.01875 -0.06707 -0.01702 -0.07678 C -0.01476 -0.08973 -0.00486 -0.10083 0.00139 -0.11055 C 0.00538 -0.11679 0.00712 -0.12651 0.01267 -0.12951 C 0.02222 -0.1346 0.02101 -0.13298 0.0309 -0.14431 C 0.04271 -0.15773 0.04965 -0.17507 0.06041 -0.18941 C 0.06267 -0.20074 0.06614 -0.21207 0.06892 -0.22318 C 0.0684 -0.23381 0.06892 -0.24468 0.06753 -0.25509 C 0.06649 -0.26272 0.06163 -0.26342 0.05764 -0.26642 C 0.04861 -0.27313 0.03837 -0.27521 0.02812 -0.27752 C 0.03055 -0.2877 0.03541 -0.29117 0.0408 -0.29834 " pathEditMode="relative" ptsTypes="ffffffffffff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97965E-6 C 0.00487 -0.00393 0.00678 -0.00555 0.00851 -0.01318 C 0.00661 -0.037 0.00748 -0.05666 0.01407 -0.0784 C 0.01616 -0.08534 0.0165 -0.09135 0.0198 -0.0976 C 0.02466 -0.11679 0.03682 -0.13159 0.04515 -0.14824 C 0.04689 -0.15148 0.0481 -0.15541 0.04932 -0.15911 C 0.05036 -0.16212 0.0507 -0.16582 0.05209 -0.16859 C 0.05435 -0.17345 0.058 -0.17738 0.0606 -0.18178 C 0.06216 -0.19033 0.06546 -0.19773 0.06754 -0.20606 C 0.06998 -0.23242 0.08039 -0.26434 0.06754 -0.28862 C 0.06442 -0.30134 0.05522 -0.31013 0.04793 -0.31869 C 0.03352 -0.3358 0.0448 -0.32539 0.03525 -0.33372 C 0.02883 -0.34644 0.03664 -0.33349 0.02814 -0.34112 C 0.02518 -0.3439 0.02258 -0.3476 0.0198 -0.3506 C 0.01373 -0.35731 0.01702 -0.35453 0.01268 -0.3617 C 0.00939 -0.36725 0.00904 -0.36587 0.00418 -0.37119 C -0.00035 -0.37627 -0.00208 -0.38182 -0.00712 -0.38622 C -0.01302 -0.39801 -0.01545 -0.40796 -0.01545 -0.42183 " pathEditMode="relative" ptsTypes="fffffffffffffffff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4"/>
          <p:cNvSpPr>
            <a:spLocks noChangeArrowheads="1"/>
          </p:cNvSpPr>
          <p:nvPr/>
        </p:nvSpPr>
        <p:spPr bwMode="auto">
          <a:xfrm>
            <a:off x="-193963" y="1502510"/>
            <a:ext cx="1217641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27063" indent="-177800">
              <a:tabLst>
                <a:tab pos="982663" algn="l"/>
              </a:tabLst>
              <a:defRPr/>
            </a:pPr>
            <a:r>
              <a:rPr lang="en-US" altLang="ru-RU" sz="3600" dirty="0">
                <a:latin typeface="Arial" pitchFamily="34" charset="0"/>
                <a:cs typeface="Arial" pitchFamily="34" charset="0"/>
              </a:rPr>
              <a:t> 1.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Darslikning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600" dirty="0" smtClean="0">
                <a:latin typeface="Arial" pitchFamily="34" charset="0"/>
                <a:cs typeface="Arial" pitchFamily="34" charset="0"/>
              </a:rPr>
              <a:t> 68- 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70-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sahifasidagi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mavzusini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o‘qish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627063" indent="-177800">
              <a:tabLst>
                <a:tab pos="982663" algn="l"/>
              </a:tabLst>
              <a:defRPr/>
            </a:pPr>
            <a:endParaRPr lang="en-US" altLang="ru-RU" sz="3600" dirty="0">
              <a:latin typeface="Arial" pitchFamily="34" charset="0"/>
              <a:cs typeface="Arial" pitchFamily="34" charset="0"/>
            </a:endParaRPr>
          </a:p>
          <a:p>
            <a:pPr indent="449263">
              <a:tabLst>
                <a:tab pos="619125" algn="l"/>
              </a:tabLst>
              <a:defRPr/>
            </a:pPr>
            <a:r>
              <a:rPr lang="en-US" altLang="ru-RU" sz="3600" dirty="0">
                <a:latin typeface="Arial" pitchFamily="34" charset="0"/>
                <a:cs typeface="Arial" pitchFamily="34" charset="0"/>
              </a:rPr>
              <a:t> 2.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Mavzuga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oid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rasmlarni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chizish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9263">
              <a:tabLst>
                <a:tab pos="619125" algn="l"/>
              </a:tabLst>
              <a:defRPr/>
            </a:pPr>
            <a:endParaRPr lang="en-US" altLang="ru-RU" sz="3600" dirty="0">
              <a:latin typeface="Arial" pitchFamily="34" charset="0"/>
              <a:cs typeface="Arial" pitchFamily="34" charset="0"/>
            </a:endParaRPr>
          </a:p>
          <a:p>
            <a:pPr indent="449263">
              <a:tabLst>
                <a:tab pos="619125" algn="l"/>
              </a:tabLst>
              <a:defRPr/>
            </a:pPr>
            <a:r>
              <a:rPr lang="en-US" altLang="ru-RU" sz="3600" dirty="0">
                <a:latin typeface="Arial" pitchFamily="34" charset="0"/>
                <a:cs typeface="Arial" pitchFamily="34" charset="0"/>
              </a:rPr>
              <a:t> 3.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Mavzuga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doir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qo‘shimcha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ma’lumotlar</a:t>
            </a:r>
            <a:endParaRPr lang="en-US" altLang="ru-RU" sz="3600" dirty="0">
              <a:latin typeface="Arial" pitchFamily="34" charset="0"/>
              <a:cs typeface="Arial" pitchFamily="34" charset="0"/>
            </a:endParaRPr>
          </a:p>
          <a:p>
            <a:pPr indent="449263">
              <a:tabLst>
                <a:tab pos="619125" algn="l"/>
              </a:tabLst>
              <a:defRPr/>
            </a:pPr>
            <a:r>
              <a:rPr lang="en-US" altLang="ru-RU" sz="36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topib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daftarga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600" dirty="0" err="1">
                <a:latin typeface="Arial" pitchFamily="34" charset="0"/>
                <a:cs typeface="Arial" pitchFamily="34" charset="0"/>
              </a:rPr>
              <a:t>yozish</a:t>
            </a:r>
            <a:r>
              <a:rPr lang="en-US" altLang="ru-RU" sz="3600" dirty="0">
                <a:latin typeface="Arial" pitchFamily="34" charset="0"/>
                <a:cs typeface="Arial" pitchFamily="34" charset="0"/>
              </a:rPr>
              <a:t>.                   </a:t>
            </a:r>
            <a:r>
              <a:rPr lang="ru-RU" altLang="ru-RU" sz="3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indent="449263">
              <a:tabLst>
                <a:tab pos="619125" algn="l"/>
              </a:tabLst>
              <a:defRPr/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alt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1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51662" y="3288434"/>
            <a:ext cx="2636838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31775" y="165100"/>
            <a:ext cx="117506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 BAJARISH UCHUN TOPSHIRIQLAR</a:t>
            </a:r>
            <a:r>
              <a:rPr lang="en-US" altLang="ru-RU"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70013" y="2122488"/>
            <a:ext cx="9934575" cy="1143000"/>
          </a:xfrm>
        </p:spPr>
        <p:txBody>
          <a:bodyPr/>
          <a:lstStyle/>
          <a:p>
            <a:pPr eaLnBrk="1" hangingPunct="1"/>
            <a:r>
              <a:rPr lang="en-US" altLang="ru-RU" sz="6000" b="1" smtClean="0">
                <a:solidFill>
                  <a:srgbClr val="0070C0"/>
                </a:solidFill>
                <a:latin typeface="Arial" pitchFamily="34" charset="0"/>
                <a:ea typeface="Adobe Myungjo Std M"/>
                <a:cs typeface="Arial" pitchFamily="34" charset="0"/>
              </a:rPr>
              <a:t>E’TIBORINGIZ UCHUN RAHMAT!</a:t>
            </a:r>
            <a:endParaRPr lang="ru-RU" altLang="ru-RU" sz="6000" b="1" smtClean="0">
              <a:solidFill>
                <a:srgbClr val="0070C0"/>
              </a:solidFill>
              <a:latin typeface="Arial" pitchFamily="34" charset="0"/>
              <a:ea typeface="Adobe Myungjo Std M"/>
              <a:cs typeface="Arial" pitchFamily="34" charset="0"/>
            </a:endParaRPr>
          </a:p>
        </p:txBody>
      </p:sp>
      <p:pic>
        <p:nvPicPr>
          <p:cNvPr id="3891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3557588"/>
            <a:ext cx="5346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5350" y="3557588"/>
            <a:ext cx="4246563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7300" y="334963"/>
            <a:ext cx="51816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75" y="0"/>
            <a:ext cx="4332288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-20638"/>
            <a:ext cx="12192000" cy="15446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7171" name="object 4"/>
          <p:cNvSpPr txBox="1">
            <a:spLocks noChangeArrowheads="1"/>
          </p:cNvSpPr>
          <p:nvPr/>
        </p:nvSpPr>
        <p:spPr bwMode="auto">
          <a:xfrm>
            <a:off x="401971" y="1718206"/>
            <a:ext cx="11404121" cy="187647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29525" rIns="0" bIns="0">
            <a:spAutoFit/>
          </a:bodyPr>
          <a:lstStyle>
            <a:lvl1pPr marL="38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238"/>
              </a:spcBef>
              <a:buFontTx/>
              <a:buNone/>
              <a:defRPr/>
            </a:pPr>
            <a:r>
              <a:rPr lang="en-US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ru-RU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 NAFAS OLISHI, OZIQLANISHI. O‘SIMLIKLARDA MODDALAR ALMASHINUVI     </a:t>
            </a:r>
            <a:endParaRPr lang="uz-Cyrl-UZ" altLang="ru-RU" sz="4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"/>
          <p:cNvSpPr txBox="1">
            <a:spLocks/>
          </p:cNvSpPr>
          <p:nvPr/>
        </p:nvSpPr>
        <p:spPr>
          <a:xfrm>
            <a:off x="2328863" y="173038"/>
            <a:ext cx="7189787" cy="1046162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eaLnBrk="1" fontAlgn="auto" hangingPunct="1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66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r>
              <a:rPr lang="ru-RU" sz="40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40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8731" y="3510456"/>
            <a:ext cx="3636579" cy="315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9219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231775" y="1254125"/>
            <a:ext cx="117379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3200" b="1">
                <a:latin typeface="Arial" pitchFamily="34" charset="0"/>
                <a:cs typeface="Arial" pitchFamily="34" charset="0"/>
              </a:rPr>
              <a:t>O‘simliklarda fotosintez jarayonida organik moddalar hosil bo‘lishi bilan bir qatorda nafas olish jarayoni ham boradi.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160338"/>
            <a:ext cx="11803063" cy="83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O‘SIMLIKLARNING NAFAS OLISHI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550" y="2327275"/>
            <a:ext cx="4845050" cy="4243388"/>
          </a:xfrm>
          <a:prstGeom prst="rect">
            <a:avLst/>
          </a:prstGeom>
          <a:solidFill>
            <a:srgbClr val="D2B06A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81050" y="2406650"/>
            <a:ext cx="1990725" cy="444500"/>
          </a:xfrm>
          <a:prstGeom prst="rect">
            <a:avLst/>
          </a:prstGeom>
          <a:solidFill>
            <a:srgbClr val="47C3F2"/>
          </a:solidFill>
          <a:ln>
            <a:solidFill>
              <a:srgbClr val="3FC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974975" y="2435225"/>
            <a:ext cx="712788" cy="444500"/>
          </a:xfrm>
          <a:prstGeom prst="rect">
            <a:avLst/>
          </a:prstGeom>
          <a:solidFill>
            <a:srgbClr val="47C3F2"/>
          </a:solidFill>
          <a:ln>
            <a:solidFill>
              <a:srgbClr val="3FC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7038" y="3698875"/>
            <a:ext cx="865187" cy="144463"/>
          </a:xfrm>
          <a:prstGeom prst="rect">
            <a:avLst/>
          </a:prstGeom>
          <a:solidFill>
            <a:srgbClr val="C3E9FA"/>
          </a:solidFill>
          <a:ln>
            <a:solidFill>
              <a:srgbClr val="BFE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519613" y="4065588"/>
            <a:ext cx="776287" cy="757237"/>
          </a:xfrm>
          <a:prstGeom prst="rect">
            <a:avLst/>
          </a:prstGeom>
          <a:solidFill>
            <a:srgbClr val="E5F5FD"/>
          </a:solidFill>
          <a:ln>
            <a:solidFill>
              <a:srgbClr val="E4F4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1411288" y="4498975"/>
            <a:ext cx="901700" cy="133350"/>
          </a:xfrm>
          <a:prstGeom prst="rect">
            <a:avLst/>
          </a:prstGeom>
          <a:solidFill>
            <a:srgbClr val="E5F5FD"/>
          </a:solidFill>
          <a:ln>
            <a:solidFill>
              <a:srgbClr val="E4F4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52438" y="3862388"/>
            <a:ext cx="1639887" cy="204787"/>
          </a:xfrm>
          <a:prstGeom prst="rect">
            <a:avLst/>
          </a:prstGeom>
          <a:solidFill>
            <a:srgbClr val="C7EAFB"/>
          </a:solidFill>
          <a:ln>
            <a:solidFill>
              <a:srgbClr val="C6E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313238" y="4967288"/>
            <a:ext cx="968375" cy="539750"/>
          </a:xfrm>
          <a:prstGeom prst="rect">
            <a:avLst/>
          </a:prstGeom>
          <a:solidFill>
            <a:srgbClr val="835632"/>
          </a:solidFill>
          <a:ln>
            <a:solidFill>
              <a:srgbClr val="845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46100" y="5432425"/>
            <a:ext cx="1697038" cy="877888"/>
          </a:xfrm>
          <a:prstGeom prst="rect">
            <a:avLst/>
          </a:prstGeom>
          <a:solidFill>
            <a:srgbClr val="D2B06A"/>
          </a:solidFill>
          <a:ln>
            <a:solidFill>
              <a:srgbClr val="CDA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73300" y="6099175"/>
            <a:ext cx="1247775" cy="206375"/>
          </a:xfrm>
          <a:prstGeom prst="rect">
            <a:avLst/>
          </a:prstGeom>
          <a:solidFill>
            <a:srgbClr val="D2B06A"/>
          </a:solidFill>
          <a:ln>
            <a:solidFill>
              <a:srgbClr val="CDA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232" name="Picture 2"/>
          <p:cNvPicPr>
            <a:picLocks noChangeAspect="1" noChangeArrowheads="1"/>
          </p:cNvPicPr>
          <p:nvPr/>
        </p:nvPicPr>
        <p:blipFill>
          <a:blip r:embed="rId3"/>
          <a:srcRect l="4514" t="4678" r="5685" b="5942"/>
          <a:stretch>
            <a:fillRect/>
          </a:stretch>
        </p:blipFill>
        <p:spPr bwMode="auto">
          <a:xfrm>
            <a:off x="5788820" y="2322512"/>
            <a:ext cx="4856162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0243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160338"/>
            <a:ext cx="114950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O‘SIMLIKLARNING NAFAS OLISHI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19613" y="4065588"/>
            <a:ext cx="776287" cy="757237"/>
          </a:xfrm>
          <a:prstGeom prst="rect">
            <a:avLst/>
          </a:prstGeom>
          <a:solidFill>
            <a:srgbClr val="E5F5FD"/>
          </a:solidFill>
          <a:ln>
            <a:solidFill>
              <a:srgbClr val="E4F4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1411288" y="4498975"/>
            <a:ext cx="901700" cy="133350"/>
          </a:xfrm>
          <a:prstGeom prst="rect">
            <a:avLst/>
          </a:prstGeom>
          <a:solidFill>
            <a:srgbClr val="E5F5FD"/>
          </a:solidFill>
          <a:ln>
            <a:solidFill>
              <a:srgbClr val="E4F4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7431" y="1561307"/>
            <a:ext cx="10117138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612774" y="0"/>
            <a:ext cx="10997335" cy="1624013"/>
          </a:xfrm>
          <a:prstGeom prst="wedgeRoundRectCallo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  </a:t>
            </a:r>
            <a:r>
              <a:rPr lang="uz-Cyrl-UZ" sz="3200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О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‘</a:t>
            </a:r>
            <a:r>
              <a:rPr lang="uz-Cyrl-UZ" sz="3200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simliklarning </a:t>
            </a:r>
            <a:r>
              <a:rPr lang="uz-Cyrl-UZ" sz="3200" dirty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maxsus nafas olish a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’</a:t>
            </a:r>
            <a:r>
              <a:rPr lang="uz-Cyrl-UZ" sz="3200" dirty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zolari </a:t>
            </a:r>
            <a:r>
              <a:rPr lang="uz-Cyrl-UZ" sz="3200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bо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‘</a:t>
            </a:r>
            <a:r>
              <a:rPr lang="uz-Cyrl-UZ" sz="3200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lmaydi</a:t>
            </a:r>
            <a:r>
              <a:rPr lang="uz-Cyrl-UZ" sz="3200" dirty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</a:t>
            </a:r>
            <a:r>
              <a:rPr lang="uz-Cyrl-UZ" sz="3200" dirty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</a:t>
            </a:r>
            <a:r>
              <a:rPr lang="uz-Cyrl-UZ" sz="3200" dirty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Ularning barcha hujayralari va </a:t>
            </a:r>
            <a:r>
              <a:rPr lang="uz-Cyrl-UZ" sz="3200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tо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‘</a:t>
            </a:r>
            <a:r>
              <a:rPr lang="uz-Cyrl-UZ" sz="3200" dirty="0" smtClean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qimalari </a:t>
            </a:r>
            <a:r>
              <a:rPr lang="uz-Cyrl-UZ" sz="3200" dirty="0">
                <a:solidFill>
                  <a:schemeClr val="tx1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mustaqil nafas olish xususiyatiga ega.</a:t>
            </a:r>
            <a:endParaRPr lang="ru-RU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1267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519613" y="4065588"/>
            <a:ext cx="776287" cy="757237"/>
          </a:xfrm>
          <a:prstGeom prst="rect">
            <a:avLst/>
          </a:prstGeom>
          <a:solidFill>
            <a:srgbClr val="E5F5FD"/>
          </a:solidFill>
          <a:ln>
            <a:solidFill>
              <a:srgbClr val="E4F4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1411288" y="4498975"/>
            <a:ext cx="901700" cy="133350"/>
          </a:xfrm>
          <a:prstGeom prst="rect">
            <a:avLst/>
          </a:prstGeom>
          <a:solidFill>
            <a:srgbClr val="E5F5FD"/>
          </a:solidFill>
          <a:ln>
            <a:solidFill>
              <a:srgbClr val="E4F4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2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2693" y="2647950"/>
            <a:ext cx="5681662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носка-облако 9"/>
          <p:cNvSpPr/>
          <p:nvPr/>
        </p:nvSpPr>
        <p:spPr>
          <a:xfrm>
            <a:off x="231775" y="0"/>
            <a:ext cx="11960225" cy="2497138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O‘</a:t>
            </a:r>
            <a:r>
              <a:rPr lang="uz-Cyrl-UZ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simliklarning </a:t>
            </a:r>
            <a:r>
              <a:rPr lang="uz-Cyrl-UZ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nafas olishi muhim fiziologik jarayon </a:t>
            </a:r>
            <a:r>
              <a:rPr lang="uz-Cyrl-UZ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bо</a:t>
            </a:r>
            <a:r>
              <a:rPr lang="en-US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uz-Cyrl-UZ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lib</a:t>
            </a:r>
            <a:r>
              <a:rPr lang="uz-Cyrl-UZ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u </a:t>
            </a:r>
            <a:r>
              <a:rPr lang="uz-Cyrl-UZ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qorong</a:t>
            </a:r>
            <a:r>
              <a:rPr lang="en-US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uz-Cyrl-UZ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 </a:t>
            </a:r>
            <a:r>
              <a:rPr lang="uz-Cyrl-UZ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yoki </a:t>
            </a:r>
            <a:r>
              <a:rPr lang="uz-Cyrl-UZ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yorug</a:t>
            </a:r>
            <a:r>
              <a:rPr lang="en-US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uz-Cyrl-UZ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likdan qa</a:t>
            </a:r>
            <a:r>
              <a:rPr lang="en-US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t’</a:t>
            </a:r>
            <a:r>
              <a:rPr lang="uz-Cyrl-UZ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uz-Cyrl-UZ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nazar tirik hujayralarda </a:t>
            </a:r>
            <a:r>
              <a:rPr lang="en-US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uz-Cyrl-UZ" sz="28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oimiy xarakterga ega. </a:t>
            </a:r>
            <a:endParaRPr lang="ru-RU" sz="28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2" name="Picture 2" descr="ÐÐ°ÑÑÐ¸Ð½ÐºÐ¸ Ð¿Ð¾ Ð·Ð°Ð¿ÑÐ¾ÑÑ o'simlikl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" y="2859088"/>
            <a:ext cx="5956300" cy="3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042245" y="5854890"/>
            <a:ext cx="750627" cy="245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956645" y="5882185"/>
            <a:ext cx="1282889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239534" y="5868537"/>
            <a:ext cx="1091821" cy="40943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2291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6546723" y="1677988"/>
            <a:ext cx="5184775" cy="4030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altLang="ru-RU" sz="32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O‘simliklarning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nafas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olish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jarayoni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uning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oziqlanishidan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keskin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farq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qiladi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Nafas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olishda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organik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moddalar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parchalanadi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160338"/>
            <a:ext cx="114950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O‘SIMLIKLARNING NAFAS OLISHI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2"/>
          <a:srcRect l="3464" t="3500" r="49915" b="18037"/>
          <a:stretch>
            <a:fillRect/>
          </a:stretch>
        </p:blipFill>
        <p:spPr bwMode="auto">
          <a:xfrm>
            <a:off x="300038" y="1392238"/>
            <a:ext cx="5978525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449513" y="1404938"/>
            <a:ext cx="1781175" cy="2730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KUNDUZI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031736" y="1627886"/>
            <a:ext cx="4841177" cy="34887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5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3316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7058724" y="1765046"/>
            <a:ext cx="481418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O‘simliklar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organik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moddalar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hosil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qilish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jarayonida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ajratib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chiqargan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kislorodning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bir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qismidan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o‘zi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nafas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olishda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foydalanadi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160338"/>
            <a:ext cx="114950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O‘SIMLIKLARNING NAFAS OLISHI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838" y="1228725"/>
            <a:ext cx="6305550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87927" y="1266825"/>
            <a:ext cx="11194473" cy="8080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39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4340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177800" y="1266825"/>
            <a:ext cx="1161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O‘simliklarning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nafas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olishini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tajriba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qilib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ko‘rish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latin typeface="Arial" pitchFamily="34" charset="0"/>
                <a:cs typeface="Arial" pitchFamily="34" charset="0"/>
              </a:rPr>
              <a:t>mumkin</a:t>
            </a:r>
            <a:r>
              <a:rPr lang="en-US" altLang="ru-RU" sz="32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160338"/>
            <a:ext cx="114950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O‘SIMLIKLARNING NAFAS OLISHI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14343" name="Picture 4" descr="20091016_134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5" y="2322513"/>
            <a:ext cx="1124585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3626f37b710e835224579a1b0dd8fa272a2"/>
  <p:tag name="ISPRING_UUID" val="{FF7DC319-9CBB-4B6F-9AFD-36900CBE56DF}"/>
  <p:tag name="ISPRING_RESOURCE_FOLDER" val="D:\data c\Desktop\29. 6-SINF 2-MAVZU Gulli o‘simliklar bilan umum (1)\"/>
  <p:tag name="ISPRING_PRESENTATION_PATH" val="D:\data c\Desktop\29. 6-SINF 2-MAVZU Gulli o‘simliklar bilan umum (1).ppt"/>
  <p:tag name="ISPRING_PROJECT_FOLDER_UPDATED" val="1"/>
  <p:tag name="ISPRING_SCREEN_RECS_UPDATED" val="D:\data c\Desktop\29. 6-SINF 2-MAVZU Gulli o‘simliklar bilan umum (1)\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6172</TotalTime>
  <Words>456</Words>
  <Application>Microsoft Office PowerPoint</Application>
  <PresentationFormat>Широкоэкранный</PresentationFormat>
  <Paragraphs>80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Adobe Myungjo Std M</vt:lpstr>
      <vt:lpstr>Arial</vt:lpstr>
      <vt:lpstr>Calibri</vt:lpstr>
      <vt:lpstr>Times New Roman</vt:lpstr>
      <vt:lpstr>Tw Cen MT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MUSTAHKAMLASH</vt:lpstr>
      <vt:lpstr>Презентация PowerPoint</vt:lpstr>
      <vt:lpstr>Презентация PowerPoint</vt:lpstr>
      <vt:lpstr>E’TIBORINGIZ UCHUN RAHMAT!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900</cp:revision>
  <dcterms:created xsi:type="dcterms:W3CDTF">2020-05-11T10:31:43Z</dcterms:created>
  <dcterms:modified xsi:type="dcterms:W3CDTF">2020-11-24T09:55:11Z</dcterms:modified>
</cp:coreProperties>
</file>