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317" r:id="rId3"/>
    <p:sldId id="343" r:id="rId4"/>
    <p:sldId id="336" r:id="rId5"/>
    <p:sldId id="318" r:id="rId6"/>
    <p:sldId id="344" r:id="rId7"/>
    <p:sldId id="334" r:id="rId8"/>
    <p:sldId id="306" r:id="rId9"/>
    <p:sldId id="337" r:id="rId10"/>
    <p:sldId id="332" r:id="rId11"/>
    <p:sldId id="335" r:id="rId12"/>
    <p:sldId id="333" r:id="rId13"/>
    <p:sldId id="326" r:id="rId14"/>
    <p:sldId id="345" r:id="rId15"/>
    <p:sldId id="346" r:id="rId16"/>
    <p:sldId id="347" r:id="rId17"/>
    <p:sldId id="342" r:id="rId18"/>
    <p:sldId id="341" r:id="rId19"/>
    <p:sldId id="339" r:id="rId20"/>
    <p:sldId id="272" r:id="rId21"/>
    <p:sldId id="327" r:id="rId22"/>
    <p:sldId id="283" r:id="rId2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79" autoAdjust="0"/>
  </p:normalViewPr>
  <p:slideViewPr>
    <p:cSldViewPr>
      <p:cViewPr varScale="1">
        <p:scale>
          <a:sx n="131" d="100"/>
          <a:sy n="131" d="100"/>
        </p:scale>
        <p:origin x="24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63356-C3A8-41DB-8228-7676779345FA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F85ED-2145-4889-BD43-F469B7B53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2700" y="222930"/>
            <a:ext cx="3380904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38684" y="1046361"/>
            <a:ext cx="3974423" cy="15145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sz="2000" b="1" spc="-20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000" b="1" spc="-2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000" b="1" spc="-25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 сказать о порядке предметов при счёте?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(урок 1)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2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sz="2000" dirty="0" smtClean="0">
              <a:latin typeface="Arial" pitchFamily="34" charset="0"/>
              <a:cs typeface="Arial" pitchFamily="34" charset="0"/>
            </a:endParaRPr>
          </a:p>
          <a:p>
            <a:pPr marL="33655" marR="616585">
              <a:lnSpc>
                <a:spcPts val="1960"/>
              </a:lnSpc>
              <a:spcBef>
                <a:spcPts val="1480"/>
              </a:spcBef>
            </a:pPr>
            <a:endParaRPr lang="ru-RU" sz="1750" spc="-1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3811" y="1118369"/>
            <a:ext cx="240817" cy="769472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3811" y="2050527"/>
            <a:ext cx="237668" cy="77297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2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4578" name="Picture 2" descr="Числительные в английском язык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46796" y="1910457"/>
            <a:ext cx="2221988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584775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   </a:t>
            </a:r>
            <a:r>
              <a:rPr lang="ru-RU" sz="1400" i="0" dirty="0" smtClean="0">
                <a:solidFill>
                  <a:srgbClr val="7030A0"/>
                </a:solidFill>
              </a:rPr>
              <a:t>Все должны были записаться до пят</a:t>
            </a:r>
            <a:r>
              <a:rPr lang="ru-RU" sz="1400" i="0" dirty="0" smtClean="0">
                <a:solidFill>
                  <a:srgbClr val="FF0000"/>
                </a:solidFill>
              </a:rPr>
              <a:t>ого</a:t>
            </a:r>
            <a:r>
              <a:rPr lang="ru-RU" sz="1400" i="0" dirty="0" smtClean="0">
                <a:solidFill>
                  <a:srgbClr val="7030A0"/>
                </a:solidFill>
              </a:rPr>
              <a:t> (чего?) ноябр</a:t>
            </a:r>
            <a:r>
              <a:rPr lang="ru-RU" sz="1400" i="0" dirty="0" smtClean="0">
                <a:solidFill>
                  <a:srgbClr val="FF0000"/>
                </a:solidFill>
              </a:rPr>
              <a:t>я.</a:t>
            </a:r>
          </a:p>
          <a:p>
            <a:r>
              <a:rPr lang="ru-RU" sz="1400" i="0" dirty="0" smtClean="0">
                <a:solidFill>
                  <a:srgbClr val="FF0000"/>
                </a:solidFill>
              </a:rPr>
              <a:t>     </a:t>
            </a:r>
            <a:r>
              <a:rPr lang="ru-RU" sz="1400" i="0" dirty="0" smtClean="0">
                <a:solidFill>
                  <a:srgbClr val="7030A0"/>
                </a:solidFill>
              </a:rPr>
              <a:t>Строители закончат работу к тридцат</a:t>
            </a:r>
            <a:r>
              <a:rPr lang="ru-RU" sz="1400" i="0" dirty="0" smtClean="0">
                <a:solidFill>
                  <a:srgbClr val="FF0000"/>
                </a:solidFill>
              </a:rPr>
              <a:t>ому </a:t>
            </a:r>
            <a:r>
              <a:rPr lang="ru-RU" sz="1400" i="0" dirty="0" smtClean="0">
                <a:solidFill>
                  <a:srgbClr val="7030A0"/>
                </a:solidFill>
              </a:rPr>
              <a:t>(чего?)</a:t>
            </a:r>
            <a:r>
              <a:rPr lang="ru-RU" sz="1400" i="0" dirty="0" smtClean="0">
                <a:solidFill>
                  <a:srgbClr val="FF0000"/>
                </a:solidFill>
              </a:rPr>
              <a:t> </a:t>
            </a:r>
            <a:r>
              <a:rPr lang="ru-RU" sz="1400" i="0" dirty="0" smtClean="0">
                <a:solidFill>
                  <a:srgbClr val="7030A0"/>
                </a:solidFill>
              </a:rPr>
              <a:t>ма</a:t>
            </a:r>
            <a:r>
              <a:rPr lang="ru-RU" sz="1400" i="0" dirty="0" smtClean="0">
                <a:solidFill>
                  <a:srgbClr val="FF0000"/>
                </a:solidFill>
              </a:rPr>
              <a:t>я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указании даты после порядкового числительного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название месяца </a:t>
                      </a:r>
                      <a:r>
                        <a:rPr lang="ru-RU" sz="16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ставится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родительном падеже:</a:t>
                      </a:r>
                      <a:endParaRPr lang="ru-RU" sz="16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622425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799089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   </a:t>
            </a:r>
            <a:r>
              <a:rPr lang="ru-RU" sz="1400" i="0" dirty="0" smtClean="0">
                <a:solidFill>
                  <a:srgbClr val="7030A0"/>
                </a:solidFill>
              </a:rPr>
              <a:t>      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праздник 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Девятое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мая, ко дню 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Восьмое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марта.</a:t>
            </a:r>
            <a:r>
              <a:rPr lang="ru-RU" sz="1400" dirty="0" smtClean="0">
                <a:solidFill>
                  <a:schemeClr val="lt1"/>
                </a:solidFill>
                <a:latin typeface="Arial" pitchFamily="34" charset="0"/>
                <a:cs typeface="Arial" pitchFamily="34" charset="0"/>
              </a:rPr>
              <a:t> праздник Девятое мая, ко дню Восьмое марта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именительном падеже порядковые числительные ставятся в названиях дат и праздников после слов 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праздник, день, дата</a:t>
                      </a:r>
                      <a:r>
                        <a:rPr lang="ru-RU" sz="16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.</a:t>
                      </a:r>
                      <a:endParaRPr lang="ru-RU" sz="1600" b="1" u="non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622425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800219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  </a:t>
            </a:r>
            <a:r>
              <a:rPr lang="ru-RU" sz="1400" i="0" dirty="0" smtClean="0">
                <a:solidFill>
                  <a:srgbClr val="7030A0"/>
                </a:solidFill>
              </a:rPr>
              <a:t>Я поступил в университет в две тысячи двенадцат</a:t>
            </a:r>
            <a:r>
              <a:rPr lang="ru-RU" sz="1400" i="0" dirty="0" smtClean="0">
                <a:solidFill>
                  <a:srgbClr val="FF0000"/>
                </a:solidFill>
              </a:rPr>
              <a:t>ом</a:t>
            </a:r>
            <a:r>
              <a:rPr lang="ru-RU" sz="1400" i="0" dirty="0" smtClean="0">
                <a:solidFill>
                  <a:srgbClr val="7030A0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году.</a:t>
            </a:r>
          </a:p>
          <a:p>
            <a:r>
              <a:rPr lang="ru-RU" sz="1400" i="0" dirty="0" smtClean="0">
                <a:solidFill>
                  <a:srgbClr val="FF0000"/>
                </a:solidFill>
              </a:rPr>
              <a:t>    </a:t>
            </a:r>
            <a:r>
              <a:rPr lang="ru-RU" sz="1400" i="0" dirty="0" err="1" smtClean="0">
                <a:solidFill>
                  <a:srgbClr val="7030A0"/>
                </a:solidFill>
              </a:rPr>
              <a:t>Алишер</a:t>
            </a:r>
            <a:r>
              <a:rPr lang="ru-RU" sz="1400" i="0" dirty="0" smtClean="0">
                <a:solidFill>
                  <a:srgbClr val="7030A0"/>
                </a:solidFill>
              </a:rPr>
              <a:t> Навои родился девят</a:t>
            </a:r>
            <a:r>
              <a:rPr lang="ru-RU" sz="1400" i="0" dirty="0" smtClean="0">
                <a:solidFill>
                  <a:srgbClr val="FF0000"/>
                </a:solidFill>
              </a:rPr>
              <a:t>ого</a:t>
            </a:r>
            <a:r>
              <a:rPr lang="ru-RU" sz="1400" i="0" dirty="0" smtClean="0">
                <a:solidFill>
                  <a:srgbClr val="7030A0"/>
                </a:solidFill>
              </a:rPr>
              <a:t> февраля тысяча              </a:t>
            </a:r>
          </a:p>
          <a:p>
            <a:r>
              <a:rPr lang="ru-RU" sz="1400" i="0" dirty="0" smtClean="0">
                <a:solidFill>
                  <a:srgbClr val="7030A0"/>
                </a:solidFill>
              </a:rPr>
              <a:t>                                                      четыреста сорок перв</a:t>
            </a:r>
            <a:r>
              <a:rPr lang="ru-RU" sz="1400" i="0" dirty="0" smtClean="0">
                <a:solidFill>
                  <a:srgbClr val="FF0000"/>
                </a:solidFill>
              </a:rPr>
              <a:t>ого года.</a:t>
            </a:r>
            <a:r>
              <a:rPr lang="ru-RU" sz="1400" i="0" dirty="0" smtClean="0">
                <a:solidFill>
                  <a:srgbClr val="7030A0"/>
                </a:solidFill>
              </a:rPr>
              <a:t> 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768564"/>
              </p:ext>
            </p:extLst>
          </p:nvPr>
        </p:nvGraphicFramePr>
        <p:xfrm>
          <a:off x="239694" y="622293"/>
          <a:ext cx="5286412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указании на событие, произошедшее в каком-нибудь году, слово год стоит всегда после порядкового числительного.</a:t>
                      </a:r>
                      <a:endParaRPr lang="ru-RU" sz="1600" b="1" u="non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622425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Синтаксическая роль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121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1444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предложении такие слова могут выступать как главным, так и второстепенным членом. Чаще всего они согласуются с именем существительным и являются определением.</a:t>
                      </a:r>
                      <a:endParaRPr lang="ru-RU" sz="1600" b="1" u="none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836739"/>
            <a:ext cx="642942" cy="50975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2570" y="2336805"/>
            <a:ext cx="5143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Первый месяц лета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был холодным. Брат учится на </a:t>
            </a:r>
          </a:p>
          <a:p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втором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курсе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НУУз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имени М.Улугбека.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0800000">
            <a:off x="454008" y="2622557"/>
            <a:ext cx="1714512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>
            <a:off x="2239958" y="2622557"/>
            <a:ext cx="1357322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0800000">
            <a:off x="2239958" y="2693995"/>
            <a:ext cx="1357322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668982" cy="630942"/>
          </a:xfrm>
        </p:spPr>
        <p:txBody>
          <a:bodyPr/>
          <a:lstStyle/>
          <a:p>
            <a:r>
              <a:rPr lang="ru-RU" dirty="0" smtClean="0"/>
              <a:t>Правописание порядковых числительных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02223"/>
              </p:ext>
            </p:extLst>
          </p:nvPr>
        </p:nvGraphicFramePr>
        <p:xfrm>
          <a:off x="168256" y="693731"/>
          <a:ext cx="5429288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Порядковые числительные, образованные от сложных количественных, пишутся в одно слово:</a:t>
                      </a:r>
                      <a:endParaRPr lang="ru-RU" sz="1600" b="1" u="non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408111"/>
            <a:ext cx="571504" cy="50975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4">
              <a:lumMod val="75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4008" y="1908177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             </a:t>
            </a:r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семи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десят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ый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 </a:t>
            </a:r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четырёх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сот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ый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668982" cy="630942"/>
          </a:xfrm>
        </p:spPr>
        <p:txBody>
          <a:bodyPr/>
          <a:lstStyle/>
          <a:p>
            <a:r>
              <a:rPr lang="ru-RU" dirty="0" smtClean="0"/>
              <a:t>Правописание порядковых числительных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93731"/>
          <a:ext cx="542928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Порядковые числительные, оканчивающиеся на  </a:t>
                      </a:r>
                    </a:p>
                    <a:p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-сотый, -тысячный, -миллионный, -миллиардный</a:t>
                      </a:r>
                      <a:r>
                        <a:rPr lang="ru-RU" sz="1600" b="1" i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пишутся в одно слово:</a:t>
                      </a:r>
                      <a:endParaRPr lang="ru-RU" sz="1600" b="1" u="none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550987"/>
            <a:ext cx="571504" cy="50975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818" y="2051053"/>
            <a:ext cx="535785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                      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пяти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сотый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 трёх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тысячный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 </a:t>
            </a:r>
          </a:p>
          <a:p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сто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миллионный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двух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миллиардный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668982" cy="630942"/>
          </a:xfrm>
        </p:spPr>
        <p:txBody>
          <a:bodyPr/>
          <a:lstStyle/>
          <a:p>
            <a:r>
              <a:rPr lang="ru-RU" dirty="0" smtClean="0"/>
              <a:t>Правописание порядковых числительных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0019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Числительное будет писаться через дефис, если перед  </a:t>
                      </a:r>
                      <a:r>
                        <a:rPr lang="ru-RU" sz="16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-сотый, -тысячный, -миллионный, </a:t>
                      </a:r>
                    </a:p>
                    <a:p>
                      <a:r>
                        <a:rPr lang="ru-RU" sz="16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-миллиардный</a:t>
                      </a:r>
                      <a:r>
                        <a:rPr lang="ru-RU" sz="16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 число записано цифрами. В таких обозначениях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дефис ставится</a:t>
                      </a:r>
                      <a:r>
                        <a:rPr lang="ru-RU" sz="16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между цифрами и  </a:t>
                      </a:r>
                    </a:p>
                    <a:p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-сотый, -тысячный, -миллионный, -миллиардный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6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193929"/>
            <a:ext cx="714380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818" y="2551119"/>
            <a:ext cx="55721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                       7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6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сотый,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12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6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тысячный,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600" b="1" i="1" smtClean="0">
                <a:latin typeface="Arial" pitchFamily="34" charset="0"/>
                <a:cs typeface="Arial" pitchFamily="34" charset="0"/>
              </a:rPr>
              <a:t>              100</a:t>
            </a:r>
            <a:r>
              <a:rPr lang="ru-RU" sz="16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600" b="1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миллионный</a:t>
            </a:r>
            <a:r>
              <a:rPr lang="ru-RU" sz="16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235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6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миллиардный</a:t>
            </a:r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550856"/>
            <a:ext cx="3168652" cy="1292662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Спишите предложения, написав цифры словами.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Укажите </a:t>
            </a:r>
            <a:r>
              <a:rPr lang="ru-RU" sz="1200" i="0" dirty="0" smtClean="0">
                <a:solidFill>
                  <a:srgbClr val="FF0000"/>
                </a:solidFill>
              </a:rPr>
              <a:t>номера</a:t>
            </a:r>
            <a:r>
              <a:rPr lang="ru-RU" sz="1200" i="0" dirty="0" smtClean="0">
                <a:solidFill>
                  <a:srgbClr val="7030A0"/>
                </a:solidFill>
              </a:rPr>
              <a:t> предложений с </a:t>
            </a:r>
            <a:r>
              <a:rPr lang="ru-RU" sz="1200" i="0" dirty="0" smtClean="0">
                <a:solidFill>
                  <a:srgbClr val="00B050"/>
                </a:solidFill>
              </a:rPr>
              <a:t>порядковыми</a:t>
            </a:r>
            <a:r>
              <a:rPr lang="ru-RU" sz="1200" i="0" dirty="0" smtClean="0">
                <a:solidFill>
                  <a:srgbClr val="7030A0"/>
                </a:solidFill>
              </a:rPr>
              <a:t> числительными.  </a:t>
            </a:r>
            <a:endParaRPr lang="ru-RU" dirty="0"/>
          </a:p>
        </p:txBody>
      </p:sp>
      <p:grpSp>
        <p:nvGrpSpPr>
          <p:cNvPr id="4" name="Group 25">
            <a:extLst>
              <a:ext uri="{FF2B5EF4-FFF2-40B4-BE49-F238E27FC236}">
                <a16:creationId xmlns:a16="http://schemas.microsoft.com/office/drawing/2014/main" id="{29D107AC-1A6C-40E7-A65B-8E197F1689B8}"/>
              </a:ext>
            </a:extLst>
          </p:cNvPr>
          <p:cNvGrpSpPr/>
          <p:nvPr/>
        </p:nvGrpSpPr>
        <p:grpSpPr>
          <a:xfrm>
            <a:off x="525446" y="693731"/>
            <a:ext cx="2143140" cy="2285927"/>
            <a:chOff x="1236742" y="366111"/>
            <a:chExt cx="3458000" cy="5234576"/>
          </a:xfrm>
        </p:grpSpPr>
        <p:sp>
          <p:nvSpPr>
            <p:cNvPr id="5" name="Freeform: Shape 24">
              <a:extLst>
                <a:ext uri="{FF2B5EF4-FFF2-40B4-BE49-F238E27FC236}">
                  <a16:creationId xmlns:a16="http://schemas.microsoft.com/office/drawing/2014/main" id="{BAA9B016-3962-4527-A0FA-E59B7D36D25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682153" y="1879995"/>
              <a:ext cx="2854049" cy="3720692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1"/>
            </a:p>
          </p:txBody>
        </p:sp>
        <p:sp>
          <p:nvSpPr>
            <p:cNvPr id="6" name="Freeform: Shape 14">
              <a:extLst>
                <a:ext uri="{FF2B5EF4-FFF2-40B4-BE49-F238E27FC236}">
                  <a16:creationId xmlns:a16="http://schemas.microsoft.com/office/drawing/2014/main" id="{3DB0BB5A-99ED-43D3-9770-70D9CC0E5168}"/>
                </a:ext>
              </a:extLst>
            </p:cNvPr>
            <p:cNvSpPr/>
            <p:nvPr/>
          </p:nvSpPr>
          <p:spPr>
            <a:xfrm flipH="1">
              <a:off x="1236742" y="366111"/>
              <a:ext cx="3458000" cy="2409766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6"/>
            <a:ext cx="5429288" cy="1846659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1) 3500 посетитель выставки получил подарок на память.</a:t>
            </a:r>
          </a:p>
          <a:p>
            <a:pPr fontAlgn="base"/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2) Скорость вращения Солнца вокруг ядра Млечного пути равна 216 километрам в секунду.</a:t>
            </a:r>
          </a:p>
          <a:p>
            <a:pPr fontAlgn="base"/>
            <a:r>
              <a:rPr lang="ru-RU" sz="1200" dirty="0" smtClean="0">
                <a:solidFill>
                  <a:srgbClr val="00B050"/>
                </a:solidFill>
              </a:rPr>
              <a:t>3) Материалы исследования изложены на 128 страницах отчёта.</a:t>
            </a:r>
          </a:p>
          <a:p>
            <a:pPr fontAlgn="base"/>
            <a:r>
              <a:rPr lang="ru-RU" sz="1200" dirty="0" smtClean="0">
                <a:solidFill>
                  <a:srgbClr val="FF0000"/>
                </a:solidFill>
              </a:rPr>
              <a:t>4) Хлопок уже убран на 785 гектарах.</a:t>
            </a:r>
          </a:p>
          <a:p>
            <a:pPr fontAlgn="base"/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>5) </a:t>
            </a:r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Сообщают, что вчера в нашем городе родился 140 950 житель.</a:t>
            </a:r>
          </a:p>
          <a:p>
            <a:pPr fontAlgn="base"/>
            <a:r>
              <a:rPr lang="ru-RU" sz="1200" i="0" dirty="0" smtClean="0"/>
              <a:t>6) В книге отзывов оставил запись 10 820 зритель спектакля.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8388" y="2193929"/>
            <a:ext cx="328614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Цифровой диктант.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6"/>
            <a:ext cx="5597544" cy="2585323"/>
          </a:xfrm>
        </p:spPr>
        <p:txBody>
          <a:bodyPr/>
          <a:lstStyle/>
          <a:p>
            <a:pPr marL="342900" indent="-342900" fontAlgn="base"/>
            <a:r>
              <a:rPr lang="ru-RU" sz="1200" i="0" dirty="0" smtClean="0">
                <a:solidFill>
                  <a:srgbClr val="FF0000"/>
                </a:solidFill>
              </a:rPr>
              <a:t>1)</a:t>
            </a:r>
            <a:r>
              <a:rPr lang="ru-RU" sz="1200" i="0" dirty="0" smtClean="0"/>
              <a:t> </a:t>
            </a:r>
            <a:r>
              <a:rPr lang="ru-RU" sz="1200" i="0" dirty="0" smtClean="0">
                <a:solidFill>
                  <a:srgbClr val="FF0000"/>
                </a:solidFill>
              </a:rPr>
              <a:t>Три тысячи пятисотый</a:t>
            </a:r>
            <a:r>
              <a:rPr lang="ru-RU" sz="1200" i="0" dirty="0" smtClean="0"/>
              <a:t> посетитель выставки получил подарок на память.</a:t>
            </a:r>
          </a:p>
          <a:p>
            <a:pPr fontAlgn="base"/>
            <a:r>
              <a:rPr lang="ru-RU" sz="1200" dirty="0" smtClean="0"/>
              <a:t>2) Скорость вращения Солнца вокруг ядра Млечного пути равна </a:t>
            </a:r>
            <a:r>
              <a:rPr lang="ru-RU" sz="1200" dirty="0" smtClean="0">
                <a:solidFill>
                  <a:srgbClr val="00B050"/>
                </a:solidFill>
              </a:rPr>
              <a:t>двумстам шестнадцати километрам</a:t>
            </a:r>
            <a:r>
              <a:rPr lang="ru-RU" sz="1200" dirty="0" smtClean="0"/>
              <a:t> в секунду.</a:t>
            </a:r>
          </a:p>
          <a:p>
            <a:pPr fontAlgn="base"/>
            <a:r>
              <a:rPr lang="ru-RU" sz="1200" dirty="0" smtClean="0"/>
              <a:t>3) Материалы исследования изложены на </a:t>
            </a:r>
            <a:r>
              <a:rPr lang="ru-RU" sz="1200" dirty="0" smtClean="0">
                <a:solidFill>
                  <a:srgbClr val="00B050"/>
                </a:solidFill>
              </a:rPr>
              <a:t>ста двадцати восьми </a:t>
            </a:r>
            <a:r>
              <a:rPr lang="ru-RU" sz="1200" dirty="0" smtClean="0"/>
              <a:t>страницах отчёта.</a:t>
            </a:r>
          </a:p>
          <a:p>
            <a:pPr fontAlgn="base"/>
            <a:r>
              <a:rPr lang="ru-RU" sz="1200" dirty="0" smtClean="0"/>
              <a:t>4) Хлопок уже убран на </a:t>
            </a:r>
            <a:r>
              <a:rPr lang="ru-RU" sz="1200" dirty="0" smtClean="0">
                <a:solidFill>
                  <a:srgbClr val="00B050"/>
                </a:solidFill>
              </a:rPr>
              <a:t>семистах восьмидесяти пяти</a:t>
            </a:r>
            <a:r>
              <a:rPr lang="ru-RU" sz="1200" dirty="0" smtClean="0"/>
              <a:t> гектарах.                                              </a:t>
            </a:r>
            <a:endParaRPr lang="ru-RU" sz="1200" dirty="0" smtClean="0">
              <a:solidFill>
                <a:srgbClr val="00B050"/>
              </a:solidFill>
            </a:endParaRPr>
          </a:p>
          <a:p>
            <a:pPr fontAlgn="base"/>
            <a:r>
              <a:rPr lang="ru-RU" sz="1200" dirty="0" smtClean="0">
                <a:solidFill>
                  <a:srgbClr val="FF0000"/>
                </a:solidFill>
              </a:rPr>
              <a:t>5)</a:t>
            </a:r>
            <a:r>
              <a:rPr lang="ru-RU" sz="1200" dirty="0" smtClean="0"/>
              <a:t> </a:t>
            </a:r>
            <a:r>
              <a:rPr lang="ru-RU" sz="1200" i="0" dirty="0" smtClean="0"/>
              <a:t>Сообщают, что вчера в нашем городе родился </a:t>
            </a:r>
            <a:r>
              <a:rPr lang="ru-RU" sz="1200" i="0" dirty="0" smtClean="0">
                <a:solidFill>
                  <a:srgbClr val="FF0000"/>
                </a:solidFill>
              </a:rPr>
              <a:t>сто сорок тысяч девятьсот пятидесятый</a:t>
            </a:r>
            <a:r>
              <a:rPr lang="ru-RU" sz="1200" i="0" dirty="0" smtClean="0"/>
              <a:t> житель.</a:t>
            </a:r>
          </a:p>
          <a:p>
            <a:pPr fontAlgn="base"/>
            <a:r>
              <a:rPr lang="ru-RU" sz="1200" i="0" dirty="0" smtClean="0">
                <a:solidFill>
                  <a:srgbClr val="FF0000"/>
                </a:solidFill>
              </a:rPr>
              <a:t>6)</a:t>
            </a:r>
            <a:r>
              <a:rPr lang="ru-RU" sz="1200" i="0" dirty="0" smtClean="0"/>
              <a:t> В книге отзывов оставил запись </a:t>
            </a:r>
          </a:p>
          <a:p>
            <a:pPr fontAlgn="base"/>
            <a:r>
              <a:rPr lang="ru-RU" sz="1200" i="0" dirty="0" smtClean="0">
                <a:solidFill>
                  <a:srgbClr val="FF0000"/>
                </a:solidFill>
              </a:rPr>
              <a:t>десять тысяч восемьсот двадцатый </a:t>
            </a:r>
          </a:p>
          <a:p>
            <a:pPr fontAlgn="base"/>
            <a:r>
              <a:rPr lang="ru-RU" sz="1200" i="0" dirty="0" smtClean="0"/>
              <a:t>зритель спектакля.</a:t>
            </a:r>
          </a:p>
          <a:p>
            <a:endParaRPr lang="ru-RU" dirty="0"/>
          </a:p>
        </p:txBody>
      </p:sp>
      <p:pic>
        <p:nvPicPr>
          <p:cNvPr id="4" name="Picture 2" descr="http://klub-drug.ru/wp-content/uploads/2011/04/41.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900" y="1979615"/>
            <a:ext cx="2143140" cy="112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73283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   Порядковые числительные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668322" y="622293"/>
            <a:ext cx="4500594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4008" y="693731"/>
            <a:ext cx="4714908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latin typeface="Arial"/>
                <a:cs typeface="Arial"/>
              </a:rPr>
              <a:t>         </a:t>
            </a:r>
            <a:r>
              <a:rPr lang="ru-RU" sz="2000" b="1" spc="-10" dirty="0" smtClean="0">
                <a:latin typeface="Arial"/>
                <a:cs typeface="Arial"/>
              </a:rPr>
              <a:t>Один из разрядов числительного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596884" y="1232026"/>
            <a:ext cx="4500594" cy="1247655"/>
            <a:chOff x="596884" y="1232026"/>
            <a:chExt cx="4500594" cy="124765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596884" y="1232026"/>
              <a:ext cx="4500594" cy="510540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68388" y="1908177"/>
              <a:ext cx="3357586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81142" y="1336673"/>
            <a:ext cx="4141470" cy="384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sz="2000" b="1" spc="-1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000" b="1" spc="-10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бозначает</a:t>
            </a:r>
            <a:r>
              <a:rPr lang="ru-RU" sz="2000" b="1" spc="-1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порядок </a:t>
            </a:r>
            <a:r>
              <a:rPr lang="ru-RU" sz="2000" b="1" spc="-5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предметов </a:t>
            </a:r>
          </a:p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2000" b="1" spc="-5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 счёте</a:t>
            </a:r>
            <a:endParaRPr sz="200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668454" y="2622557"/>
            <a:ext cx="2571768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третий, пятый,</a:t>
            </a:r>
          </a:p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сотая, тысячное.      </a:t>
            </a:r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11132" y="1836740"/>
            <a:ext cx="4989001" cy="1246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Отвечает на вопросы</a:t>
            </a:r>
            <a:endParaRPr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i="1" spc="-1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какой? который?</a:t>
            </a:r>
            <a:endParaRPr lang="ru-RU" sz="2000" b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</p:txBody>
      </p:sp>
      <p:grpSp>
        <p:nvGrpSpPr>
          <p:cNvPr id="3" name="object 13"/>
          <p:cNvGrpSpPr/>
          <p:nvPr/>
        </p:nvGrpSpPr>
        <p:grpSpPr>
          <a:xfrm>
            <a:off x="2821791" y="1074656"/>
            <a:ext cx="86995" cy="824865"/>
            <a:chOff x="2821791" y="1074656"/>
            <a:chExt cx="86995" cy="824865"/>
          </a:xfrm>
        </p:grpSpPr>
        <p:sp>
          <p:nvSpPr>
            <p:cNvPr id="14" name="object 14"/>
            <p:cNvSpPr/>
            <p:nvPr/>
          </p:nvSpPr>
          <p:spPr>
            <a:xfrm>
              <a:off x="2821791" y="1074656"/>
              <a:ext cx="86403" cy="11859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1791" y="1780392"/>
              <a:ext cx="86403" cy="1185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2821791" y="2486087"/>
            <a:ext cx="86403" cy="1185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Выполнение упражнения по учебнику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5429288" cy="1600438"/>
          </a:xfrm>
        </p:spPr>
        <p:txBody>
          <a:bodyPr/>
          <a:lstStyle/>
          <a:p>
            <a:r>
              <a:rPr lang="ru-RU" dirty="0" smtClean="0">
                <a:solidFill>
                  <a:srgbClr val="92D050"/>
                </a:solidFill>
              </a:rPr>
              <a:t>     </a:t>
            </a:r>
            <a:r>
              <a:rPr lang="ru-RU" sz="1800" i="0" dirty="0" smtClean="0">
                <a:solidFill>
                  <a:srgbClr val="92D050"/>
                </a:solidFill>
              </a:rPr>
              <a:t> </a:t>
            </a:r>
            <a:r>
              <a:rPr lang="ru-RU" sz="1800" i="0" dirty="0" smtClean="0">
                <a:solidFill>
                  <a:srgbClr val="0070C0"/>
                </a:solidFill>
              </a:rPr>
              <a:t>Упражнение 73 (стр. 23)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1600" i="0" dirty="0" smtClean="0">
                <a:solidFill>
                  <a:srgbClr val="92D050"/>
                </a:solidFill>
              </a:rPr>
              <a:t>   </a:t>
            </a:r>
          </a:p>
          <a:p>
            <a:r>
              <a:rPr lang="ru-RU" sz="1600" i="0" dirty="0" smtClean="0">
                <a:solidFill>
                  <a:srgbClr val="92D050"/>
                </a:solidFill>
              </a:rPr>
              <a:t>   </a:t>
            </a:r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25 ряд; 118 место; 541 кабинет; </a:t>
            </a:r>
          </a:p>
          <a:p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   217 квартира; 32 дом; 301 школа;</a:t>
            </a:r>
          </a:p>
          <a:p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   100 автобус; 2017 год; 31 августа;</a:t>
            </a:r>
          </a:p>
          <a:p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   365 день; 1 000 000 житель. </a:t>
            </a:r>
            <a:endParaRPr lang="ru-RU" sz="1600" i="0" dirty="0">
              <a:solidFill>
                <a:schemeClr val="tx1"/>
              </a:solidFill>
            </a:endParaRPr>
          </a:p>
        </p:txBody>
      </p:sp>
      <p:pic>
        <p:nvPicPr>
          <p:cNvPr id="5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4001929" y="625991"/>
            <a:ext cx="1576903" cy="185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ru-RU" sz="1600" dirty="0" smtClean="0"/>
              <a:t>Выполнение упражнения по учебнику. Проверьте!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479417"/>
            <a:ext cx="5429288" cy="2714644"/>
          </a:xfrm>
        </p:spPr>
        <p:txBody>
          <a:bodyPr/>
          <a:lstStyle/>
          <a:p>
            <a:r>
              <a:rPr lang="ru-RU" dirty="0" smtClean="0">
                <a:solidFill>
                  <a:srgbClr val="92D050"/>
                </a:solidFill>
              </a:rPr>
              <a:t>     </a:t>
            </a:r>
            <a:r>
              <a:rPr lang="ru-RU" sz="1800" i="0" dirty="0" smtClean="0">
                <a:solidFill>
                  <a:srgbClr val="92D050"/>
                </a:solidFill>
              </a:rPr>
              <a:t> </a:t>
            </a:r>
            <a:r>
              <a:rPr lang="ru-RU" sz="1400" i="0" dirty="0" smtClean="0">
                <a:solidFill>
                  <a:srgbClr val="0070C0"/>
                </a:solidFill>
              </a:rPr>
              <a:t>Упражнение 73 (стр. 23)</a:t>
            </a:r>
            <a:r>
              <a:rPr lang="ru-RU" sz="14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1400" i="0" dirty="0" smtClean="0">
                <a:solidFill>
                  <a:srgbClr val="92D050"/>
                </a:solidFill>
              </a:rPr>
              <a:t> 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двадцать пят</a:t>
            </a:r>
            <a:r>
              <a:rPr lang="ru-RU" sz="1400" i="0" dirty="0" smtClean="0">
                <a:solidFill>
                  <a:srgbClr val="FF0000"/>
                </a:solidFill>
              </a:rPr>
              <a:t>ый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ряд; </a:t>
            </a:r>
          </a:p>
          <a:p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сто восемнадцат</a:t>
            </a:r>
            <a:r>
              <a:rPr lang="ru-RU" sz="1400" i="0" dirty="0" smtClean="0">
                <a:solidFill>
                  <a:srgbClr val="FF0000"/>
                </a:solidFill>
              </a:rPr>
              <a:t>ое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место; </a:t>
            </a:r>
          </a:p>
          <a:p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пятьсот сорок перв</a:t>
            </a:r>
            <a:r>
              <a:rPr lang="ru-RU" sz="1400" i="0" dirty="0" smtClean="0">
                <a:solidFill>
                  <a:srgbClr val="FF0000"/>
                </a:solidFill>
              </a:rPr>
              <a:t>ый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кабинет; </a:t>
            </a:r>
          </a:p>
          <a:p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двести семнадцат</a:t>
            </a:r>
            <a:r>
              <a:rPr lang="ru-RU" sz="1400" i="0" dirty="0" smtClean="0">
                <a:solidFill>
                  <a:srgbClr val="FF0000"/>
                </a:solidFill>
              </a:rPr>
              <a:t>ая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квартира; </a:t>
            </a:r>
          </a:p>
          <a:p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тридцать втор</a:t>
            </a:r>
            <a:r>
              <a:rPr lang="ru-RU" sz="1400" i="0" dirty="0" smtClean="0">
                <a:solidFill>
                  <a:srgbClr val="FF0000"/>
                </a:solidFill>
              </a:rPr>
              <a:t>ой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дом; </a:t>
            </a:r>
          </a:p>
          <a:p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триста перв</a:t>
            </a:r>
            <a:r>
              <a:rPr lang="ru-RU" sz="1400" i="0" dirty="0" smtClean="0">
                <a:solidFill>
                  <a:srgbClr val="FF0000"/>
                </a:solidFill>
              </a:rPr>
              <a:t>ая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школа;</a:t>
            </a:r>
          </a:p>
          <a:p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сот</a:t>
            </a:r>
            <a:r>
              <a:rPr lang="ru-RU" sz="1400" i="0" dirty="0" smtClean="0">
                <a:solidFill>
                  <a:srgbClr val="FF0000"/>
                </a:solidFill>
              </a:rPr>
              <a:t>ый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автобус; </a:t>
            </a:r>
          </a:p>
          <a:p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две тысячи семнадцат</a:t>
            </a:r>
            <a:r>
              <a:rPr lang="ru-RU" sz="1400" i="0" dirty="0" smtClean="0">
                <a:solidFill>
                  <a:srgbClr val="FF0000"/>
                </a:solidFill>
              </a:rPr>
              <a:t>ый 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год; </a:t>
            </a:r>
          </a:p>
          <a:p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тридцать перв</a:t>
            </a:r>
            <a:r>
              <a:rPr lang="ru-RU" sz="1400" i="0" dirty="0" smtClean="0">
                <a:solidFill>
                  <a:srgbClr val="FF0000"/>
                </a:solidFill>
              </a:rPr>
              <a:t>ое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августа;</a:t>
            </a:r>
          </a:p>
          <a:p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триста шестьдесят пят</a:t>
            </a:r>
            <a:r>
              <a:rPr lang="ru-RU" sz="1400" i="0" dirty="0" smtClean="0">
                <a:solidFill>
                  <a:srgbClr val="FF0000"/>
                </a:solidFill>
              </a:rPr>
              <a:t>ый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день;</a:t>
            </a:r>
          </a:p>
          <a:p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миллионн</a:t>
            </a:r>
            <a:r>
              <a:rPr lang="ru-RU" sz="1400" i="0" dirty="0" smtClean="0">
                <a:solidFill>
                  <a:srgbClr val="FF0000"/>
                </a:solidFill>
              </a:rPr>
              <a:t>ый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 житель.  </a:t>
            </a:r>
            <a:endParaRPr lang="ru-RU" sz="1400" i="0" dirty="0">
              <a:solidFill>
                <a:schemeClr val="tx1"/>
              </a:solidFill>
            </a:endParaRPr>
          </a:p>
        </p:txBody>
      </p:sp>
      <p:pic>
        <p:nvPicPr>
          <p:cNvPr id="6" name="Picture 9" descr="bd0501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0156" y="693731"/>
            <a:ext cx="1640794" cy="1762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-213443" y="693732"/>
            <a:ext cx="5616624" cy="79637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               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6. Как сказать о порядке предметов при счёте.                                                                                      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Упражнение 72, 73 (стр. 24). </a:t>
            </a:r>
            <a:endParaRPr lang="ru-RU" spc="-2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50" y="1622425"/>
            <a:ext cx="3600400" cy="1140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408243"/>
            <a:ext cx="5668982" cy="246221"/>
          </a:xfrm>
        </p:spPr>
        <p:txBody>
          <a:bodyPr/>
          <a:lstStyle/>
          <a:p>
            <a:r>
              <a:rPr lang="ru-RU" sz="1600" b="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пят</a:t>
            </a:r>
            <a:r>
              <a:rPr lang="ru-RU" sz="1600" i="0" dirty="0" smtClean="0">
                <a:solidFill>
                  <a:srgbClr val="FF0000"/>
                </a:solidFill>
              </a:rPr>
              <a:t>ь</a:t>
            </a:r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 – </a:t>
            </a:r>
            <a:r>
              <a:rPr lang="ru-RU" sz="1600" i="0" dirty="0" err="1" smtClean="0">
                <a:solidFill>
                  <a:schemeClr val="tx2">
                    <a:lumMod val="75000"/>
                  </a:schemeClr>
                </a:solidFill>
              </a:rPr>
              <a:t>пя́т</a:t>
            </a:r>
            <a:r>
              <a:rPr lang="ru-RU" sz="1600" i="0" dirty="0" err="1" smtClean="0">
                <a:solidFill>
                  <a:srgbClr val="FF0000"/>
                </a:solidFill>
              </a:rPr>
              <a:t>ый</a:t>
            </a:r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, шест</a:t>
            </a:r>
            <a:r>
              <a:rPr lang="ru-RU" sz="1600" i="0" dirty="0" smtClean="0">
                <a:solidFill>
                  <a:srgbClr val="FF0000"/>
                </a:solidFill>
              </a:rPr>
              <a:t>ь</a:t>
            </a:r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 – </a:t>
            </a:r>
            <a:r>
              <a:rPr lang="ru-RU" sz="1600" i="0" dirty="0" err="1" smtClean="0">
                <a:solidFill>
                  <a:schemeClr val="tx2">
                    <a:lumMod val="75000"/>
                  </a:schemeClr>
                </a:solidFill>
              </a:rPr>
              <a:t>шест</a:t>
            </a:r>
            <a:r>
              <a:rPr lang="ru-RU" sz="1600" i="0" dirty="0" err="1" smtClean="0">
                <a:solidFill>
                  <a:srgbClr val="FF0000"/>
                </a:solidFill>
              </a:rPr>
              <a:t>о́й</a:t>
            </a:r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, </a:t>
            </a:r>
            <a:r>
              <a:rPr lang="ru-RU" sz="1600" i="0" dirty="0" err="1" smtClean="0">
                <a:solidFill>
                  <a:schemeClr val="tx2">
                    <a:lumMod val="75000"/>
                  </a:schemeClr>
                </a:solidFill>
              </a:rPr>
              <a:t>два́дцат</a:t>
            </a:r>
            <a:r>
              <a:rPr lang="ru-RU" sz="1600" i="0" dirty="0" err="1" smtClean="0">
                <a:solidFill>
                  <a:srgbClr val="FF0000"/>
                </a:solidFill>
              </a:rPr>
              <a:t>ь</a:t>
            </a:r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 – </a:t>
            </a:r>
            <a:r>
              <a:rPr lang="ru-RU" sz="1600" i="0" dirty="0" err="1" smtClean="0">
                <a:solidFill>
                  <a:schemeClr val="tx2">
                    <a:lumMod val="75000"/>
                  </a:schemeClr>
                </a:solidFill>
              </a:rPr>
              <a:t>двадца́т</a:t>
            </a:r>
            <a:r>
              <a:rPr lang="ru-RU" sz="1600" i="0" dirty="0" err="1" smtClean="0">
                <a:solidFill>
                  <a:srgbClr val="FF0000"/>
                </a:solidFill>
              </a:rPr>
              <a:t>ая</a:t>
            </a:r>
            <a:r>
              <a:rPr lang="ru-RU" sz="1600" i="0" dirty="0" smtClean="0">
                <a:solidFill>
                  <a:srgbClr val="FF0000"/>
                </a:solidFill>
              </a:rPr>
              <a:t>;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Порядковые числительные образуются, как правило от числительных, обозначающих целые числа, обычно без суффиксов. При образовании от основы отбрасывается мягкий знак, стоящий в конце:</a:t>
                      </a:r>
                      <a:endParaRPr lang="ru-RU" sz="1600" b="1" u="non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908177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окончание 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-ой</a:t>
                      </a:r>
                      <a:r>
                        <a:rPr lang="ru-RU" sz="1600" b="1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всегда падает ударение.</a:t>
                      </a:r>
                      <a:endParaRPr lang="ru-RU" sz="1600" b="1" u="non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550987"/>
            <a:ext cx="642942" cy="50975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8256" y="2336805"/>
            <a:ext cx="53578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sz="1400" b="1" i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нулев</a:t>
            </a:r>
            <a:r>
              <a:rPr lang="ru-RU" sz="14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Ой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14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втор</a:t>
            </a:r>
            <a:r>
              <a:rPr lang="ru-RU" sz="14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Ой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b="1" i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шест</a:t>
            </a:r>
            <a:r>
              <a:rPr lang="ru-RU" sz="14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Ой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b="1" i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седьм</a:t>
            </a:r>
            <a:r>
              <a:rPr lang="ru-RU" sz="14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Ой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b="1" i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восьм</a:t>
            </a:r>
            <a:r>
              <a:rPr lang="ru-RU" sz="14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Ой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588" y="2051053"/>
            <a:ext cx="5691212" cy="652932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Д.п.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шестидесят</a:t>
            </a:r>
            <a:r>
              <a:rPr lang="ru-RU" sz="1600" i="0" dirty="0" smtClean="0">
                <a:solidFill>
                  <a:srgbClr val="FF0000"/>
                </a:solidFill>
              </a:rPr>
              <a:t>ой</a:t>
            </a:r>
            <a:r>
              <a:rPr lang="ru-RU" sz="1600" i="0" dirty="0" smtClean="0">
                <a:solidFill>
                  <a:schemeClr val="tx1"/>
                </a:solidFill>
              </a:rPr>
              <a:t> сери</a:t>
            </a:r>
            <a:r>
              <a:rPr lang="ru-RU" sz="1600" i="0" dirty="0" smtClean="0">
                <a:solidFill>
                  <a:srgbClr val="FF0000"/>
                </a:solidFill>
              </a:rPr>
              <a:t>и.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Т.п. пятитысячн</a:t>
            </a:r>
            <a:r>
              <a:rPr lang="ru-RU" sz="1600" i="0" dirty="0" smtClean="0">
                <a:solidFill>
                  <a:srgbClr val="FF0000"/>
                </a:solidFill>
              </a:rPr>
              <a:t>ым </a:t>
            </a:r>
            <a:r>
              <a:rPr lang="ru-RU" sz="1600" i="0" dirty="0" smtClean="0">
                <a:solidFill>
                  <a:schemeClr val="tx1"/>
                </a:solidFill>
              </a:rPr>
              <a:t>тираж</a:t>
            </a:r>
            <a:r>
              <a:rPr lang="ru-RU" sz="1600" i="0" dirty="0" smtClean="0">
                <a:solidFill>
                  <a:srgbClr val="FF0000"/>
                </a:solidFill>
              </a:rPr>
              <a:t>ом.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П.п. о двухтысячн</a:t>
            </a:r>
            <a:r>
              <a:rPr lang="ru-RU" sz="1600" i="0" dirty="0" smtClean="0">
                <a:solidFill>
                  <a:srgbClr val="FF0000"/>
                </a:solidFill>
              </a:rPr>
              <a:t>ых</a:t>
            </a:r>
            <a:r>
              <a:rPr lang="ru-RU" sz="1600" i="0" dirty="0" smtClean="0">
                <a:solidFill>
                  <a:schemeClr val="tx1"/>
                </a:solidFill>
              </a:rPr>
              <a:t> год</a:t>
            </a:r>
            <a:r>
              <a:rPr lang="ru-RU" sz="1600" i="0" dirty="0" smtClean="0">
                <a:solidFill>
                  <a:srgbClr val="FF0000"/>
                </a:solidFill>
              </a:rPr>
              <a:t>ах.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Порядковые числительные, подобно прилагательным,</a:t>
                      </a:r>
                      <a:r>
                        <a:rPr lang="ru-RU" sz="1600" baseline="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изменяются по родам, числам и падежам.</a:t>
                      </a:r>
                      <a:endParaRPr lang="ru-RU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61428" y="153669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588" y="2051053"/>
            <a:ext cx="5691212" cy="1231106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</a:t>
            </a:r>
            <a:r>
              <a:rPr lang="ru-RU" sz="1600" dirty="0" smtClean="0"/>
              <a:t>пят</a:t>
            </a:r>
            <a:r>
              <a:rPr lang="ru-RU" sz="1600" dirty="0" smtClean="0">
                <a:solidFill>
                  <a:srgbClr val="FF0000"/>
                </a:solidFill>
              </a:rPr>
              <a:t>ь</a:t>
            </a:r>
            <a:r>
              <a:rPr lang="ru-RU" sz="1600" dirty="0" smtClean="0"/>
              <a:t>десят – пят</a:t>
            </a:r>
            <a:r>
              <a:rPr lang="ru-RU" sz="1600" dirty="0" smtClean="0">
                <a:solidFill>
                  <a:srgbClr val="FF0000"/>
                </a:solidFill>
              </a:rPr>
              <a:t>и</a:t>
            </a:r>
            <a:r>
              <a:rPr lang="ru-RU" sz="1600" dirty="0" smtClean="0"/>
              <a:t>десят</a:t>
            </a:r>
            <a:r>
              <a:rPr lang="ru-RU" sz="1600" dirty="0" smtClean="0">
                <a:solidFill>
                  <a:srgbClr val="FF0000"/>
                </a:solidFill>
              </a:rPr>
              <a:t>и </a:t>
            </a:r>
            <a:r>
              <a:rPr lang="ru-RU" sz="1600" dirty="0" smtClean="0"/>
              <a:t>– пят</a:t>
            </a:r>
            <a:r>
              <a:rPr lang="ru-RU" sz="1600" dirty="0" smtClean="0">
                <a:solidFill>
                  <a:srgbClr val="FF0000"/>
                </a:solidFill>
              </a:rPr>
              <a:t>и</a:t>
            </a:r>
            <a:r>
              <a:rPr lang="ru-RU" sz="1600" dirty="0" smtClean="0"/>
              <a:t>десят</a:t>
            </a:r>
            <a:r>
              <a:rPr lang="ru-RU" sz="1600" dirty="0" smtClean="0">
                <a:solidFill>
                  <a:srgbClr val="FF0000"/>
                </a:solidFill>
              </a:rPr>
              <a:t>ый;</a:t>
            </a:r>
            <a:endParaRPr lang="ru-RU" sz="1600" dirty="0" smtClean="0"/>
          </a:p>
          <a:p>
            <a:r>
              <a:rPr lang="ru-RU" sz="1600" dirty="0" smtClean="0"/>
              <a:t>        шест</a:t>
            </a:r>
            <a:r>
              <a:rPr lang="ru-RU" sz="1600" dirty="0" smtClean="0">
                <a:solidFill>
                  <a:srgbClr val="FF0000"/>
                </a:solidFill>
              </a:rPr>
              <a:t>ь</a:t>
            </a:r>
            <a:r>
              <a:rPr lang="ru-RU" sz="1600" dirty="0" smtClean="0"/>
              <a:t>десят – шест</a:t>
            </a:r>
            <a:r>
              <a:rPr lang="ru-RU" sz="1600" dirty="0" smtClean="0">
                <a:solidFill>
                  <a:srgbClr val="FF0000"/>
                </a:solidFill>
              </a:rPr>
              <a:t>и</a:t>
            </a:r>
            <a:r>
              <a:rPr lang="ru-RU" sz="1600" dirty="0" smtClean="0"/>
              <a:t>десят</a:t>
            </a:r>
            <a:r>
              <a:rPr lang="ru-RU" sz="1600" dirty="0" smtClean="0">
                <a:solidFill>
                  <a:srgbClr val="FF0000"/>
                </a:solidFill>
              </a:rPr>
              <a:t>и</a:t>
            </a:r>
            <a:r>
              <a:rPr lang="ru-RU" sz="1600" dirty="0" smtClean="0"/>
              <a:t> – шест</a:t>
            </a:r>
            <a:r>
              <a:rPr lang="ru-RU" sz="1600" dirty="0" smtClean="0">
                <a:solidFill>
                  <a:srgbClr val="FF0000"/>
                </a:solidFill>
              </a:rPr>
              <a:t>и</a:t>
            </a:r>
            <a:r>
              <a:rPr lang="ru-RU" sz="1600" dirty="0" smtClean="0"/>
              <a:t>десят</a:t>
            </a:r>
            <a:r>
              <a:rPr lang="ru-RU" sz="1600" dirty="0" smtClean="0">
                <a:solidFill>
                  <a:srgbClr val="FF0000"/>
                </a:solidFill>
              </a:rPr>
              <a:t>ый;</a:t>
            </a:r>
            <a:endParaRPr lang="ru-RU" sz="1600" dirty="0" smtClean="0"/>
          </a:p>
          <a:p>
            <a:r>
              <a:rPr lang="ru-RU" sz="1600" dirty="0" smtClean="0"/>
              <a:t>                    триста – тр</a:t>
            </a:r>
            <a:r>
              <a:rPr lang="ru-RU" sz="1600" dirty="0" smtClean="0">
                <a:solidFill>
                  <a:srgbClr val="FF0000"/>
                </a:solidFill>
              </a:rPr>
              <a:t>ёх</a:t>
            </a:r>
            <a:r>
              <a:rPr lang="ru-RU" sz="1600" dirty="0" smtClean="0"/>
              <a:t>сот – тр</a:t>
            </a:r>
            <a:r>
              <a:rPr lang="ru-RU" sz="1600" dirty="0" smtClean="0">
                <a:solidFill>
                  <a:srgbClr val="FF0000"/>
                </a:solidFill>
              </a:rPr>
              <a:t>ёх</a:t>
            </a:r>
            <a:r>
              <a:rPr lang="ru-RU" sz="1600" dirty="0" smtClean="0"/>
              <a:t>сот</a:t>
            </a:r>
            <a:r>
              <a:rPr lang="ru-RU" sz="1600" dirty="0" smtClean="0">
                <a:solidFill>
                  <a:srgbClr val="FF0000"/>
                </a:solidFill>
              </a:rPr>
              <a:t>ый.</a:t>
            </a:r>
          </a:p>
          <a:p>
            <a:r>
              <a:rPr lang="ru-RU" sz="1600" dirty="0" smtClean="0"/>
              <a:t>           четыреста – четыр</a:t>
            </a:r>
            <a:r>
              <a:rPr lang="ru-RU" sz="1600" dirty="0" smtClean="0">
                <a:solidFill>
                  <a:srgbClr val="FF0000"/>
                </a:solidFill>
              </a:rPr>
              <a:t>ёх</a:t>
            </a:r>
            <a:r>
              <a:rPr lang="ru-RU" sz="1600" dirty="0" smtClean="0"/>
              <a:t>сот – четыр</a:t>
            </a:r>
            <a:r>
              <a:rPr lang="ru-RU" sz="1600" dirty="0" smtClean="0">
                <a:solidFill>
                  <a:srgbClr val="FF0000"/>
                </a:solidFill>
              </a:rPr>
              <a:t>ёх</a:t>
            </a:r>
            <a:r>
              <a:rPr lang="ru-RU" sz="1600" dirty="0" smtClean="0"/>
              <a:t>сот</a:t>
            </a:r>
            <a:r>
              <a:rPr lang="ru-RU" sz="1600" dirty="0" smtClean="0">
                <a:solidFill>
                  <a:srgbClr val="FF0000"/>
                </a:solidFill>
              </a:rPr>
              <a:t>ый.</a:t>
            </a:r>
            <a:r>
              <a:rPr lang="ru-RU" sz="1600" dirty="0" smtClean="0"/>
              <a:t> </a:t>
            </a:r>
            <a:br>
              <a:rPr lang="ru-RU" sz="1600" dirty="0" smtClean="0"/>
            </a:br>
            <a:r>
              <a:rPr lang="ru-RU" sz="1600" dirty="0" smtClean="0">
                <a:solidFill>
                  <a:schemeClr val="tx1"/>
                </a:solidFill>
              </a:rPr>
              <a:t>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Сложные порядковые числительные от 50 до 80 и от 200 до 900 образуются от родительного падежа количественных числительных:</a:t>
                      </a:r>
                      <a:endParaRPr lang="ru-RU" sz="16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dirty="0" smtClean="0"/>
              <a:t>По структуре порядковые числительные бывают: </a:t>
            </a:r>
            <a:endParaRPr lang="ru-RU" sz="1600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96818" y="1265235"/>
            <a:ext cx="1785950" cy="1857388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FF0000"/>
                </a:solidFill>
              </a:rPr>
              <a:t>простыми,</a:t>
            </a:r>
            <a:r>
              <a:rPr lang="ru-RU" altLang="ru-RU" sz="1400" b="1" kern="0" dirty="0" smtClean="0">
                <a:solidFill>
                  <a:srgbClr val="0070C0"/>
                </a:solidFill>
              </a:rPr>
              <a:t> </a:t>
            </a: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состоящими из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 слова,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образованного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 от одной основы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(второй, десятый,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 сотый)</a:t>
            </a:r>
            <a:r>
              <a:rPr lang="ru-RU" sz="1400" b="1" dirty="0" smtClean="0">
                <a:solidFill>
                  <a:srgbClr val="0070C0"/>
                </a:solidFill>
              </a:rPr>
              <a:t>;</a:t>
            </a: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811594" y="1272575"/>
            <a:ext cx="1857388" cy="1850048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FF0000"/>
                </a:solidFill>
              </a:rPr>
              <a:t>составными,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включающими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в себя несколько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слов 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(сто тридцать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пятый,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 две тысячи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сорок восьмой).</a:t>
            </a: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925" y="618079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5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1954206" y="1265235"/>
            <a:ext cx="1785950" cy="1857388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FF0000"/>
                </a:solidFill>
              </a:rPr>
              <a:t>сложными,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которые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 образовались с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 помощью сложения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/>
              <a:t>двух основ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(пятнадцатый,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 тридцатый,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шестисотый);</a:t>
            </a: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20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861774"/>
          </a:xfrm>
        </p:spPr>
        <p:txBody>
          <a:bodyPr/>
          <a:lstStyle/>
          <a:p>
            <a:r>
              <a:rPr lang="ru-RU" dirty="0" smtClean="0"/>
              <a:t>          </a:t>
            </a:r>
            <a:r>
              <a:rPr lang="ru-RU" sz="1600" i="0" dirty="0" smtClean="0">
                <a:solidFill>
                  <a:srgbClr val="7030A0"/>
                </a:solidFill>
              </a:rPr>
              <a:t>(как</a:t>
            </a:r>
            <a:r>
              <a:rPr lang="ru-RU" sz="1600" i="0" dirty="0" smtClean="0">
                <a:solidFill>
                  <a:srgbClr val="FF0000"/>
                </a:solidFill>
              </a:rPr>
              <a:t>ой</a:t>
            </a:r>
            <a:r>
              <a:rPr lang="ru-RU" sz="1600" i="0" dirty="0" smtClean="0">
                <a:solidFill>
                  <a:srgbClr val="7030A0"/>
                </a:solidFill>
              </a:rPr>
              <a:t>?) седьм</a:t>
            </a:r>
            <a:r>
              <a:rPr lang="ru-RU" sz="1600" i="0" dirty="0" smtClean="0">
                <a:solidFill>
                  <a:srgbClr val="FF0000"/>
                </a:solidFill>
              </a:rPr>
              <a:t>ой; </a:t>
            </a:r>
            <a:r>
              <a:rPr lang="ru-RU" sz="1600" i="0" dirty="0" smtClean="0">
                <a:solidFill>
                  <a:srgbClr val="7030A0"/>
                </a:solidFill>
              </a:rPr>
              <a:t>(как</a:t>
            </a:r>
            <a:r>
              <a:rPr lang="ru-RU" sz="1600" i="0" dirty="0" smtClean="0">
                <a:solidFill>
                  <a:srgbClr val="FF0000"/>
                </a:solidFill>
              </a:rPr>
              <a:t>ая</a:t>
            </a:r>
            <a:r>
              <a:rPr lang="ru-RU" sz="1600" i="0" dirty="0" smtClean="0">
                <a:solidFill>
                  <a:srgbClr val="7030A0"/>
                </a:solidFill>
              </a:rPr>
              <a:t>?) восьм</a:t>
            </a:r>
            <a:r>
              <a:rPr lang="ru-RU" sz="1600" i="0" dirty="0" smtClean="0">
                <a:solidFill>
                  <a:srgbClr val="FF0000"/>
                </a:solidFill>
              </a:rPr>
              <a:t>ая;</a:t>
            </a:r>
          </a:p>
          <a:p>
            <a:r>
              <a:rPr lang="ru-RU" sz="1600" i="0" dirty="0" smtClean="0">
                <a:solidFill>
                  <a:srgbClr val="7030A0"/>
                </a:solidFill>
              </a:rPr>
              <a:t>                 (как</a:t>
            </a:r>
            <a:r>
              <a:rPr lang="ru-RU" sz="1600" i="0" dirty="0" smtClean="0">
                <a:solidFill>
                  <a:srgbClr val="FF0000"/>
                </a:solidFill>
              </a:rPr>
              <a:t>ое</a:t>
            </a:r>
            <a:r>
              <a:rPr lang="ru-RU" sz="1600" i="0" dirty="0" smtClean="0">
                <a:solidFill>
                  <a:srgbClr val="7030A0"/>
                </a:solidFill>
              </a:rPr>
              <a:t>?)</a:t>
            </a:r>
            <a:r>
              <a:rPr lang="ru-RU" sz="1600" i="0" dirty="0" smtClean="0">
                <a:solidFill>
                  <a:srgbClr val="FF0000"/>
                </a:solidFill>
              </a:rPr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перв</a:t>
            </a:r>
            <a:r>
              <a:rPr lang="ru-RU" sz="1600" i="0" dirty="0" smtClean="0">
                <a:solidFill>
                  <a:srgbClr val="FF0000"/>
                </a:solidFill>
              </a:rPr>
              <a:t>ое; </a:t>
            </a:r>
            <a:r>
              <a:rPr lang="ru-RU" sz="1600" i="0" dirty="0" smtClean="0">
                <a:solidFill>
                  <a:srgbClr val="7030A0"/>
                </a:solidFill>
              </a:rPr>
              <a:t>(как</a:t>
            </a:r>
            <a:r>
              <a:rPr lang="ru-RU" sz="1600" i="0" dirty="0" smtClean="0">
                <a:solidFill>
                  <a:srgbClr val="FF0000"/>
                </a:solidFill>
              </a:rPr>
              <a:t>ие</a:t>
            </a:r>
            <a:r>
              <a:rPr lang="ru-RU" sz="1600" i="0" dirty="0" smtClean="0">
                <a:solidFill>
                  <a:srgbClr val="7030A0"/>
                </a:solidFill>
              </a:rPr>
              <a:t>?)</a:t>
            </a:r>
            <a:r>
              <a:rPr lang="ru-RU" sz="1600" i="0" dirty="0" smtClean="0">
                <a:solidFill>
                  <a:srgbClr val="FF0000"/>
                </a:solidFill>
              </a:rPr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шест</a:t>
            </a:r>
            <a:r>
              <a:rPr lang="ru-RU" sz="1600" i="0" dirty="0" smtClean="0">
                <a:solidFill>
                  <a:srgbClr val="FF0000"/>
                </a:solidFill>
              </a:rPr>
              <a:t>ые; </a:t>
            </a:r>
          </a:p>
          <a:p>
            <a:r>
              <a:rPr lang="ru-RU" sz="1600" i="0" dirty="0" smtClean="0">
                <a:solidFill>
                  <a:srgbClr val="7030A0"/>
                </a:solidFill>
              </a:rPr>
              <a:t> (в котор</a:t>
            </a:r>
            <a:r>
              <a:rPr lang="ru-RU" sz="1600" i="0" dirty="0" smtClean="0">
                <a:solidFill>
                  <a:srgbClr val="FF0000"/>
                </a:solidFill>
              </a:rPr>
              <a:t>ом</a:t>
            </a:r>
            <a:r>
              <a:rPr lang="ru-RU" sz="1600" i="0" dirty="0" smtClean="0">
                <a:solidFill>
                  <a:srgbClr val="7030A0"/>
                </a:solidFill>
              </a:rPr>
              <a:t>?) в десят</a:t>
            </a:r>
            <a:r>
              <a:rPr lang="ru-RU" sz="1600" i="0" dirty="0" smtClean="0">
                <a:solidFill>
                  <a:srgbClr val="FF0000"/>
                </a:solidFill>
              </a:rPr>
              <a:t>ом;</a:t>
            </a:r>
            <a:r>
              <a:rPr lang="ru-RU" sz="1600" i="0" dirty="0" smtClean="0">
                <a:solidFill>
                  <a:srgbClr val="7030A0"/>
                </a:solidFill>
              </a:rPr>
              <a:t> (о котор</a:t>
            </a:r>
            <a:r>
              <a:rPr lang="ru-RU" sz="1600" i="0" dirty="0" smtClean="0">
                <a:solidFill>
                  <a:srgbClr val="FF0000"/>
                </a:solidFill>
              </a:rPr>
              <a:t>ых</a:t>
            </a:r>
            <a:r>
              <a:rPr lang="ru-RU" sz="1600" i="0" dirty="0" smtClean="0">
                <a:solidFill>
                  <a:srgbClr val="7030A0"/>
                </a:solidFill>
              </a:rPr>
              <a:t>?) о пятидесят</a:t>
            </a:r>
            <a:r>
              <a:rPr lang="ru-RU" sz="1600" i="0" dirty="0" smtClean="0">
                <a:solidFill>
                  <a:srgbClr val="FF0000"/>
                </a:solidFill>
              </a:rPr>
              <a:t>ых.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Окончания порядковых числительных</a:t>
                      </a:r>
                      <a:r>
                        <a:rPr lang="ru-RU" sz="1600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определяются так же, как и окончания прилагательных, по вопросу – какой?, который?</a:t>
                      </a:r>
                      <a:endParaRPr lang="ru-RU" sz="1600" b="1" u="non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622425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Грамматические правила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456434"/>
            <a:ext cx="3744416" cy="2492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131">
            <a:extLst>
              <a:ext uri="{FF2B5EF4-FFF2-40B4-BE49-F238E27FC236}">
                <a16:creationId xmlns:a16="http://schemas.microsoft.com/office/drawing/2014/main" id="{0FACD2FC-FB13-46A6-8F9C-B70B1FB8B72D}"/>
              </a:ext>
            </a:extLst>
          </p:cNvPr>
          <p:cNvGrpSpPr/>
          <p:nvPr/>
        </p:nvGrpSpPr>
        <p:grpSpPr>
          <a:xfrm>
            <a:off x="168256" y="765169"/>
            <a:ext cx="2214578" cy="2000264"/>
            <a:chOff x="1131135" y="1795923"/>
            <a:chExt cx="4428064" cy="2529656"/>
          </a:xfrm>
          <a:solidFill>
            <a:srgbClr val="00B0F0"/>
          </a:solidFill>
        </p:grpSpPr>
        <p:sp>
          <p:nvSpPr>
            <p:cNvPr id="8" name="Chevron 8">
              <a:extLst>
                <a:ext uri="{FF2B5EF4-FFF2-40B4-BE49-F238E27FC236}">
                  <a16:creationId xmlns:a16="http://schemas.microsoft.com/office/drawing/2014/main" id="{87EE7965-A374-418B-BCC2-2E9CFD7EF71E}"/>
                </a:ext>
              </a:extLst>
            </p:cNvPr>
            <p:cNvSpPr/>
            <p:nvPr/>
          </p:nvSpPr>
          <p:spPr>
            <a:xfrm>
              <a:off x="1131135" y="1795923"/>
              <a:ext cx="4428064" cy="2529656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4B387AA6-5812-4CB6-B051-053647FDDCD0}"/>
                </a:ext>
              </a:extLst>
            </p:cNvPr>
            <p:cNvSpPr/>
            <p:nvPr/>
          </p:nvSpPr>
          <p:spPr>
            <a:xfrm>
              <a:off x="1131135" y="1795923"/>
              <a:ext cx="3513997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1131135" y="3331786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68256" y="1193797"/>
            <a:ext cx="1500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525710" y="479417"/>
            <a:ext cx="3143272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При употреблении в речи словесных форм с порядковыми числительными очень часто многие допускают ошибки. Существуют определённые правила грамотного применения словоформ.</a:t>
            </a: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3605</TotalTime>
  <Words>833</Words>
  <Application>Microsoft Office PowerPoint</Application>
  <PresentationFormat>Произвольный</PresentationFormat>
  <Paragraphs>175</Paragraphs>
  <Slides>22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맑은 고딕</vt:lpstr>
      <vt:lpstr>Arial</vt:lpstr>
      <vt:lpstr>Calibri</vt:lpstr>
      <vt:lpstr>Office Theme</vt:lpstr>
      <vt:lpstr>Русский язык</vt:lpstr>
      <vt:lpstr>            Порядковые числительные</vt:lpstr>
      <vt:lpstr> 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По структуре порядковые числительные бывают: </vt:lpstr>
      <vt:lpstr>               Внимание! Запомните!</vt:lpstr>
      <vt:lpstr>           Грамматические правила </vt:lpstr>
      <vt:lpstr>               Внимание! Запомните!</vt:lpstr>
      <vt:lpstr>               Внимание! Запомните!</vt:lpstr>
      <vt:lpstr>               Внимание! Запомните!</vt:lpstr>
      <vt:lpstr>             Синтаксическая роль</vt:lpstr>
      <vt:lpstr>Правописание порядковых числительных</vt:lpstr>
      <vt:lpstr>Правописание порядковых числительных</vt:lpstr>
      <vt:lpstr>Правописание порядковых числительных</vt:lpstr>
      <vt:lpstr>                  Цифровой диктант</vt:lpstr>
      <vt:lpstr>                  Цифровой диктант</vt:lpstr>
      <vt:lpstr>      Цифровой диктант. Проверьте!</vt:lpstr>
      <vt:lpstr> Выполнение упражнения по учебнику </vt:lpstr>
      <vt:lpstr>   Выполнение упражнения по учебнику. Проверьте! 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312</cp:revision>
  <dcterms:created xsi:type="dcterms:W3CDTF">2020-04-13T08:05:42Z</dcterms:created>
  <dcterms:modified xsi:type="dcterms:W3CDTF">2020-11-14T13:15:42Z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