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63" r:id="rId3"/>
    <p:sldId id="308" r:id="rId4"/>
    <p:sldId id="289" r:id="rId5"/>
    <p:sldId id="264" r:id="rId6"/>
    <p:sldId id="307" r:id="rId7"/>
    <p:sldId id="286" r:id="rId8"/>
    <p:sldId id="311" r:id="rId9"/>
    <p:sldId id="300" r:id="rId10"/>
    <p:sldId id="312" r:id="rId11"/>
    <p:sldId id="309" r:id="rId12"/>
    <p:sldId id="310" r:id="rId13"/>
    <p:sldId id="277" r:id="rId14"/>
    <p:sldId id="313" r:id="rId15"/>
    <p:sldId id="269" r:id="rId16"/>
  </p:sldIdLst>
  <p:sldSz cx="9144000" cy="5143500" type="screen16x9"/>
  <p:notesSz cx="5765800" cy="3244850"/>
  <p:defaultTextStyle>
    <a:defPPr>
      <a:defRPr lang="ru-RU"/>
    </a:defPPr>
    <a:lvl1pPr marL="0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49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698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547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395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244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093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3942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8791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4565">
          <p15:clr>
            <a:srgbClr val="A4A3A4"/>
          </p15:clr>
        </p15:guide>
        <p15:guide id="4" pos="34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87" autoAdjust="0"/>
  </p:normalViewPr>
  <p:slideViewPr>
    <p:cSldViewPr>
      <p:cViewPr varScale="1">
        <p:scale>
          <a:sx n="81" d="100"/>
          <a:sy n="81" d="100"/>
        </p:scale>
        <p:origin x="112" y="60"/>
      </p:cViewPr>
      <p:guideLst>
        <p:guide orient="horz" pos="2880"/>
        <p:guide pos="2160"/>
        <p:guide orient="horz" pos="4565"/>
        <p:guide pos="34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AB435-F548-42E7-8EAA-052E03BAC943}" type="datetimeFigureOut">
              <a:rPr lang="ru-RU" smtClean="0"/>
              <a:pPr/>
              <a:t>24.10.2020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DF9EC-9299-435A-B84E-A03D07A405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4849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49698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4547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899395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24244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49093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73942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98791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507830"/>
          </a:xfr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8998" y="1238187"/>
            <a:ext cx="7186000" cy="584776"/>
          </a:xfrm>
        </p:spPr>
        <p:txBody>
          <a:bodyPr lIns="0" tIns="0" rIns="0" bIns="0"/>
          <a:lstStyle>
            <a:lvl1pPr>
              <a:defRPr sz="38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507830"/>
          </a:xfr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2" y="1183006"/>
            <a:ext cx="397764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2" y="1183006"/>
            <a:ext cx="397764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507830"/>
          </a:xfr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337356" y="252619"/>
            <a:ext cx="400804" cy="400608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4" y="849894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8998" y="1238187"/>
            <a:ext cx="71860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4"/>
            <a:ext cx="2926080" cy="446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4"/>
            <a:ext cx="2103120" cy="446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4"/>
            <a:ext cx="2103120" cy="446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49">
        <a:defRPr>
          <a:latin typeface="+mn-lt"/>
          <a:ea typeface="+mn-ea"/>
          <a:cs typeface="+mn-cs"/>
        </a:defRPr>
      </a:lvl2pPr>
      <a:lvl3pPr marL="1449698">
        <a:defRPr>
          <a:latin typeface="+mn-lt"/>
          <a:ea typeface="+mn-ea"/>
          <a:cs typeface="+mn-cs"/>
        </a:defRPr>
      </a:lvl3pPr>
      <a:lvl4pPr marL="2174547">
        <a:defRPr>
          <a:latin typeface="+mn-lt"/>
          <a:ea typeface="+mn-ea"/>
          <a:cs typeface="+mn-cs"/>
        </a:defRPr>
      </a:lvl4pPr>
      <a:lvl5pPr marL="2899395">
        <a:defRPr>
          <a:latin typeface="+mn-lt"/>
          <a:ea typeface="+mn-ea"/>
          <a:cs typeface="+mn-cs"/>
        </a:defRPr>
      </a:lvl5pPr>
      <a:lvl6pPr marL="3624244">
        <a:defRPr>
          <a:latin typeface="+mn-lt"/>
          <a:ea typeface="+mn-ea"/>
          <a:cs typeface="+mn-cs"/>
        </a:defRPr>
      </a:lvl6pPr>
      <a:lvl7pPr marL="4349093">
        <a:defRPr>
          <a:latin typeface="+mn-lt"/>
          <a:ea typeface="+mn-ea"/>
          <a:cs typeface="+mn-cs"/>
        </a:defRPr>
      </a:lvl7pPr>
      <a:lvl8pPr marL="5073942">
        <a:defRPr>
          <a:latin typeface="+mn-lt"/>
          <a:ea typeface="+mn-ea"/>
          <a:cs typeface="+mn-cs"/>
        </a:defRPr>
      </a:lvl8pPr>
      <a:lvl9pPr marL="579879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49">
        <a:defRPr>
          <a:latin typeface="+mn-lt"/>
          <a:ea typeface="+mn-ea"/>
          <a:cs typeface="+mn-cs"/>
        </a:defRPr>
      </a:lvl2pPr>
      <a:lvl3pPr marL="1449698">
        <a:defRPr>
          <a:latin typeface="+mn-lt"/>
          <a:ea typeface="+mn-ea"/>
          <a:cs typeface="+mn-cs"/>
        </a:defRPr>
      </a:lvl3pPr>
      <a:lvl4pPr marL="2174547">
        <a:defRPr>
          <a:latin typeface="+mn-lt"/>
          <a:ea typeface="+mn-ea"/>
          <a:cs typeface="+mn-cs"/>
        </a:defRPr>
      </a:lvl4pPr>
      <a:lvl5pPr marL="2899395">
        <a:defRPr>
          <a:latin typeface="+mn-lt"/>
          <a:ea typeface="+mn-ea"/>
          <a:cs typeface="+mn-cs"/>
        </a:defRPr>
      </a:lvl5pPr>
      <a:lvl6pPr marL="3624244">
        <a:defRPr>
          <a:latin typeface="+mn-lt"/>
          <a:ea typeface="+mn-ea"/>
          <a:cs typeface="+mn-cs"/>
        </a:defRPr>
      </a:lvl6pPr>
      <a:lvl7pPr marL="4349093">
        <a:defRPr>
          <a:latin typeface="+mn-lt"/>
          <a:ea typeface="+mn-ea"/>
          <a:cs typeface="+mn-cs"/>
        </a:defRPr>
      </a:lvl7pPr>
      <a:lvl8pPr marL="5073942">
        <a:defRPr>
          <a:latin typeface="+mn-lt"/>
          <a:ea typeface="+mn-ea"/>
          <a:cs typeface="+mn-cs"/>
        </a:defRPr>
      </a:lvl8pPr>
      <a:lvl9pPr marL="579879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" y="-20539"/>
            <a:ext cx="9134937" cy="16185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55577" y="-121737"/>
            <a:ext cx="6875356" cy="1685375"/>
          </a:xfrm>
          <a:prstGeom prst="rect">
            <a:avLst/>
          </a:prstGeom>
        </p:spPr>
        <p:txBody>
          <a:bodyPr vert="horz" wrap="square" lIns="0" tIns="23153" rIns="0" bIns="0" rtlCol="0">
            <a:spAutoFit/>
          </a:bodyPr>
          <a:lstStyle/>
          <a:p>
            <a:pPr marL="20134">
              <a:spcBef>
                <a:spcPts val="181"/>
              </a:spcBef>
            </a:pPr>
            <a:r>
              <a:rPr lang="ru-RU" sz="5400" spc="-8" dirty="0" smtClean="0"/>
              <a:t>     Литературное     </a:t>
            </a:r>
            <a:br>
              <a:rPr lang="ru-RU" sz="5400" spc="-8" dirty="0" smtClean="0"/>
            </a:br>
            <a:r>
              <a:rPr lang="ru-RU" sz="5400" spc="-8" dirty="0" smtClean="0"/>
              <a:t>               чтение</a:t>
            </a:r>
            <a:endParaRPr sz="5400" dirty="0"/>
          </a:p>
        </p:txBody>
      </p:sp>
      <p:sp>
        <p:nvSpPr>
          <p:cNvPr id="4" name="object 4"/>
          <p:cNvSpPr txBox="1"/>
          <p:nvPr/>
        </p:nvSpPr>
        <p:spPr>
          <a:xfrm>
            <a:off x="-1116632" y="1563638"/>
            <a:ext cx="7918918" cy="4023460"/>
          </a:xfrm>
          <a:prstGeom prst="rect">
            <a:avLst/>
          </a:prstGeom>
        </p:spPr>
        <p:txBody>
          <a:bodyPr vert="horz" wrap="square" lIns="0" tIns="22148" rIns="0" bIns="0" rtlCol="0">
            <a:spAutoFit/>
          </a:bodyPr>
          <a:lstStyle/>
          <a:p>
            <a:pPr marL="29196" algn="ctr">
              <a:lnSpc>
                <a:spcPts val="3092"/>
              </a:lnSpc>
              <a:spcBef>
                <a:spcPts val="174"/>
              </a:spcBef>
            </a:pPr>
            <a:endParaRPr lang="ru-RU" spc="-32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29196" algn="ctr">
              <a:spcBef>
                <a:spcPts val="174"/>
              </a:spcBef>
            </a:pPr>
            <a:r>
              <a:rPr b="1" spc="-32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b="1" spc="-32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b="1" spc="-32" dirty="0" smtClean="0">
                <a:solidFill>
                  <a:srgbClr val="2365C7"/>
                </a:solidFill>
                <a:latin typeface="Arial"/>
                <a:cs typeface="Arial"/>
              </a:rPr>
              <a:t> Дмитрий </a:t>
            </a:r>
          </a:p>
          <a:p>
            <a:pPr marL="29196" algn="ctr">
              <a:spcBef>
                <a:spcPts val="174"/>
              </a:spcBef>
            </a:pPr>
            <a:r>
              <a:rPr lang="ru-RU" b="1" spc="-32" dirty="0" err="1" smtClean="0">
                <a:solidFill>
                  <a:srgbClr val="2365C7"/>
                </a:solidFill>
                <a:latin typeface="Arial"/>
                <a:cs typeface="Arial"/>
              </a:rPr>
              <a:t>Наркисович</a:t>
            </a:r>
            <a:endParaRPr lang="ru-RU" b="1" spc="-32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29196" algn="ctr">
              <a:spcBef>
                <a:spcPts val="174"/>
              </a:spcBef>
            </a:pPr>
            <a:r>
              <a:rPr lang="ru-RU" b="1" spc="-32" dirty="0" err="1" smtClean="0">
                <a:solidFill>
                  <a:srgbClr val="2365C7"/>
                </a:solidFill>
                <a:latin typeface="Arial"/>
                <a:cs typeface="Arial"/>
              </a:rPr>
              <a:t>Мамин-Сибиряк</a:t>
            </a:r>
            <a:r>
              <a:rPr lang="ru-RU" b="1" spc="-32" dirty="0" smtClean="0">
                <a:solidFill>
                  <a:srgbClr val="2365C7"/>
                </a:solidFill>
                <a:latin typeface="Arial"/>
                <a:cs typeface="Arial"/>
              </a:rPr>
              <a:t>.</a:t>
            </a:r>
          </a:p>
          <a:p>
            <a:pPr marL="29196" algn="ctr">
              <a:spcBef>
                <a:spcPts val="174"/>
              </a:spcBef>
            </a:pPr>
            <a:r>
              <a:rPr lang="ru-RU" b="1" spc="-32" dirty="0" smtClean="0">
                <a:solidFill>
                  <a:srgbClr val="2365C7"/>
                </a:solidFill>
                <a:latin typeface="Arial"/>
                <a:cs typeface="Arial"/>
              </a:rPr>
              <a:t>Рассказ «Приёмыш</a:t>
            </a:r>
            <a:r>
              <a:rPr lang="ru-RU" b="1" spc="-32" dirty="0" smtClean="0">
                <a:solidFill>
                  <a:srgbClr val="2365C7"/>
                </a:solidFill>
                <a:latin typeface="Arial"/>
                <a:cs typeface="Arial"/>
              </a:rPr>
              <a:t>»</a:t>
            </a:r>
            <a:endParaRPr lang="ru-RU" b="1" spc="-32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29196" algn="ctr">
              <a:spcBef>
                <a:spcPts val="174"/>
              </a:spcBef>
            </a:pPr>
            <a:r>
              <a:rPr lang="ru-RU" b="1" dirty="0" smtClean="0">
                <a:latin typeface="Arial"/>
                <a:cs typeface="Arial"/>
              </a:rPr>
              <a:t> </a:t>
            </a:r>
            <a:endParaRPr b="1" dirty="0">
              <a:latin typeface="Arial"/>
              <a:cs typeface="Arial"/>
            </a:endParaRPr>
          </a:p>
          <a:p>
            <a:pPr marL="20134" algn="ctr">
              <a:lnSpc>
                <a:spcPts val="4329"/>
              </a:lnSpc>
            </a:pPr>
            <a:r>
              <a:rPr lang="ru-RU" sz="3800" b="1" spc="-16" dirty="0" smtClean="0">
                <a:solidFill>
                  <a:srgbClr val="2365C7"/>
                </a:solidFill>
                <a:latin typeface="Arial"/>
                <a:cs typeface="Arial"/>
              </a:rPr>
              <a:t>       </a:t>
            </a:r>
          </a:p>
          <a:p>
            <a:pPr marL="53357" marR="977540" algn="ctr">
              <a:lnSpc>
                <a:spcPts val="3108"/>
              </a:lnSpc>
              <a:spcBef>
                <a:spcPts val="2347"/>
              </a:spcBef>
            </a:pPr>
            <a:endParaRPr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28596" y="1928808"/>
            <a:ext cx="428628" cy="1143008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7456915" y="285734"/>
            <a:ext cx="957706" cy="1035276"/>
            <a:chOff x="4701997" y="113744"/>
            <a:chExt cx="603887" cy="718251"/>
          </a:xfrm>
        </p:grpSpPr>
        <p:sp>
          <p:nvSpPr>
            <p:cNvPr id="11" name="object 11"/>
            <p:cNvSpPr/>
            <p:nvPr/>
          </p:nvSpPr>
          <p:spPr>
            <a:xfrm>
              <a:off x="4701997" y="113744"/>
              <a:ext cx="603885" cy="71824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mtClean="0">
                  <a:solidFill>
                    <a:schemeClr val="bg1"/>
                  </a:solidFill>
                </a:rPr>
                <a:t>     7</a:t>
              </a:r>
              <a:endParaRPr lang="ru-RU" dirty="0" smtClean="0">
                <a:solidFill>
                  <a:schemeClr val="bg1"/>
                </a:solidFill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113745"/>
              <a:ext cx="603885" cy="718250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7609632" y="734190"/>
            <a:ext cx="696878" cy="342479"/>
          </a:xfrm>
          <a:prstGeom prst="rect">
            <a:avLst/>
          </a:prstGeom>
        </p:spPr>
        <p:txBody>
          <a:bodyPr vert="horz" wrap="square" lIns="0" tIns="19127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sz="2100" spc="8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100" spc="-8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100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49569" y="458120"/>
            <a:ext cx="741186" cy="739818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6"/>
          <p:cNvSpPr/>
          <p:nvPr/>
        </p:nvSpPr>
        <p:spPr>
          <a:xfrm>
            <a:off x="428596" y="3357568"/>
            <a:ext cx="428628" cy="11430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70" name="AutoShape 2" descr="Презентация ppt к уроку литературного чтения 4 класс по теме &quot;Д. Н. Мамин -  Сибиряк. Приёмыш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2" name="AutoShape 4" descr="Презентация ppt к уроку литературного чтения 4 класс по теме &quot;Д. Н. Мамин -  Сибиряк. Приёмыш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4" name="AutoShape 6" descr="Презентация ppt к уроку литературного чтения 4 класс по теме &quot;Д. Н. Мамин -  Сибиряк. Приёмыш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2775" name="Picture 7" descr="C:\Users\HOME\Desktop\загруженное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056" y="1851670"/>
            <a:ext cx="3138366" cy="2209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Решение кроссворда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504" y="843558"/>
            <a:ext cx="7704856" cy="2957323"/>
          </a:xfrm>
        </p:spPr>
        <p:txBody>
          <a:bodyPr/>
          <a:lstStyle/>
          <a:p>
            <a:r>
              <a:rPr lang="ru-RU" sz="2400" dirty="0" smtClean="0"/>
              <a:t>         </a:t>
            </a:r>
            <a:r>
              <a:rPr lang="ru-RU" sz="1800" dirty="0" smtClean="0"/>
              <a:t>По горизонтали:</a:t>
            </a:r>
          </a:p>
          <a:p>
            <a:r>
              <a:rPr lang="ru-RU" sz="2400" dirty="0" smtClean="0"/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1. Название озера, недалеко от которого жил главный герой рассказа.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2. От чьего имени ведётся повествование в рассказе.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3. В какое время года начинает развиваться действие в произведении?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</a:t>
            </a:r>
            <a:r>
              <a:rPr lang="ru-RU" sz="1800" dirty="0" smtClean="0"/>
              <a:t>По</a:t>
            </a:r>
            <a:r>
              <a:rPr lang="ru-RU" sz="1800" dirty="0" smtClean="0">
                <a:solidFill>
                  <a:schemeClr val="tx1"/>
                </a:solidFill>
              </a:rPr>
              <a:t>  </a:t>
            </a:r>
            <a:r>
              <a:rPr lang="ru-RU" sz="1800" dirty="0" smtClean="0">
                <a:solidFill>
                  <a:srgbClr val="0070C0"/>
                </a:solidFill>
              </a:rPr>
              <a:t>вертикали:</a:t>
            </a:r>
          </a:p>
          <a:p>
            <a:endParaRPr lang="ru-RU" sz="1800" dirty="0" smtClean="0">
              <a:solidFill>
                <a:srgbClr val="0070C0"/>
              </a:solidFill>
            </a:endParaRPr>
          </a:p>
          <a:p>
            <a:r>
              <a:rPr lang="ru-RU" sz="1800" dirty="0" smtClean="0">
                <a:solidFill>
                  <a:srgbClr val="0070C0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1. Прозвище собаки, верного друга главного героя рассказа.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2. Имя старика, приютившего лебедя.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3. Прозвище, которое дал Тарас лебедю.</a:t>
            </a: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4" name="Picture 9" descr="bd05012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6056" y="3076994"/>
            <a:ext cx="1733355" cy="1794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3"/>
          <p:cNvSpPr txBox="1">
            <a:spLocks/>
          </p:cNvSpPr>
          <p:nvPr/>
        </p:nvSpPr>
        <p:spPr>
          <a:xfrm>
            <a:off x="4214810" y="357172"/>
            <a:ext cx="2928958" cy="392909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Tx/>
              <a:buFont typeface="Wingdings 2"/>
              <a:buNone/>
              <a:tabLst/>
              <a:defRPr/>
            </a:pP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Решение кроссворда</a:t>
            </a:r>
            <a:endParaRPr lang="ru-RU" dirty="0"/>
          </a:p>
        </p:txBody>
      </p:sp>
      <p:sp>
        <p:nvSpPr>
          <p:cNvPr id="8" name="Rectangle 2"/>
          <p:cNvSpPr txBox="1">
            <a:spLocks noRot="1" noChangeArrowheads="1"/>
          </p:cNvSpPr>
          <p:nvPr/>
        </p:nvSpPr>
        <p:spPr>
          <a:xfrm>
            <a:off x="457201" y="928676"/>
            <a:ext cx="3971924" cy="49398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    </a:t>
            </a:r>
            <a:br>
              <a:rPr kumimoji="0" lang="ru-RU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ru-RU" sz="33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00562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00826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0034" y="2428874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500166" y="92867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342900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00232" y="928676"/>
            <a:ext cx="500066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00034" y="92867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000232" y="2428874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500430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000760" y="342900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00430" y="92867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00034" y="2928940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000760" y="1428742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000628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500694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000760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000760" y="92867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00034" y="442913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500298" y="92867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00034" y="1428742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00034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000100" y="92867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000364" y="92867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000232" y="2928940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000364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500298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000760" y="3929072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5500694" y="2928940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000232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000628" y="2928940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000496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00034" y="3929072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6000760" y="2928940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000760" y="2428874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000232" y="1428742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4500562" y="2928940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4000496" y="2928940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2" name="Picture 3" descr="C:\Users\Бакибаева\Desktop\kisspng-question-mark-exclamation-mark-clip-art-question-5acdccc0668b24.4308677315234367364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46778" y1="75000" x2="54000" y2="81083"/>
                        <a14:foregroundMark x1="79444" y1="21667" x2="79444" y2="2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9079">
            <a:off x="6976518" y="795504"/>
            <a:ext cx="2071395" cy="3504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3"/>
          <p:cNvSpPr txBox="1">
            <a:spLocks/>
          </p:cNvSpPr>
          <p:nvPr/>
        </p:nvSpPr>
        <p:spPr>
          <a:xfrm>
            <a:off x="4214810" y="357172"/>
            <a:ext cx="2928958" cy="392909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Tx/>
              <a:buFont typeface="Wingdings 2"/>
              <a:buNone/>
              <a:tabLst/>
              <a:defRPr/>
            </a:pP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Решение кроссворда</a:t>
            </a:r>
            <a:endParaRPr lang="ru-RU" dirty="0"/>
          </a:p>
        </p:txBody>
      </p:sp>
      <p:sp>
        <p:nvSpPr>
          <p:cNvPr id="8" name="Rectangle 2"/>
          <p:cNvSpPr txBox="1">
            <a:spLocks noRot="1" noChangeArrowheads="1"/>
          </p:cNvSpPr>
          <p:nvPr/>
        </p:nvSpPr>
        <p:spPr>
          <a:xfrm>
            <a:off x="457201" y="928676"/>
            <a:ext cx="3971924" cy="49398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    </a:t>
            </a:r>
            <a:br>
              <a:rPr kumimoji="0" lang="ru-RU" sz="33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/>
            </a:r>
            <a:br>
              <a:rPr kumimoji="0" lang="en-US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ru-RU" sz="3300" b="1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00562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00826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0034" y="2428874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500166" y="92867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342900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ь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00232" y="928676"/>
            <a:ext cx="500066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00034" y="92867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000232" y="2428874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500430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000760" y="342900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ы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00430" y="92867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00034" y="2928940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000760" y="1428742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000628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500694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000760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000760" y="92867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00034" y="442913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500298" y="92867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00034" y="1428742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00034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000100" y="92867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ru-RU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000364" y="928676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000232" y="2928940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000364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500298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000760" y="3929072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ш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5500694" y="2928940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000232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000628" y="2928940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000496" y="1928808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00034" y="3929072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6000760" y="2928940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000760" y="2428874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ё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000232" y="1428742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4500562" y="2928940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4000496" y="2928940"/>
            <a:ext cx="503238" cy="485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4034" name="Picture 2" descr="Лебедь-шипун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288" y="1059582"/>
            <a:ext cx="1743036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00102" y="-357208"/>
            <a:ext cx="7690004" cy="95597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                                                                           </a:t>
            </a:r>
            <a:b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</a:t>
            </a:r>
            <a:r>
              <a:rPr lang="ru-RU" dirty="0" smtClean="0"/>
              <a:t>Словарная работа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3200" dirty="0">
              <a:solidFill>
                <a:schemeClr val="bg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Текст 3"/>
          <p:cNvSpPr txBox="1">
            <a:spLocks/>
          </p:cNvSpPr>
          <p:nvPr/>
        </p:nvSpPr>
        <p:spPr>
          <a:xfrm>
            <a:off x="285721" y="928678"/>
            <a:ext cx="4143403" cy="7026645"/>
          </a:xfrm>
          <a:prstGeom prst="rect">
            <a:avLst/>
          </a:prstGeom>
        </p:spPr>
        <p:txBody>
          <a:bodyPr lIns="91429" tIns="45714" rIns="91429" bIns="45714">
            <a:noAutofit/>
          </a:bodyPr>
          <a:lstStyle/>
          <a:p>
            <a:pPr defTabSz="914290">
              <a:buClr>
                <a:schemeClr val="tx1">
                  <a:shade val="95000"/>
                </a:schemeClr>
              </a:buClr>
              <a:defRPr/>
            </a:pPr>
            <a:endParaRPr lang="ru-RU" sz="1600" b="1" kern="0" dirty="0" smtClean="0">
              <a:latin typeface="Arial" pitchFamily="34" charset="0"/>
              <a:cs typeface="Arial" pitchFamily="34" charset="0"/>
            </a:endParaRPr>
          </a:p>
          <a:p>
            <a:pPr defTabSz="914290">
              <a:buClr>
                <a:schemeClr val="tx1">
                  <a:shade val="95000"/>
                </a:schemeClr>
              </a:buClr>
              <a:defRPr/>
            </a:pPr>
            <a:endParaRPr lang="ru-RU" sz="1600" b="1" kern="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285866"/>
            <a:ext cx="40005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Мамин-Сибиряк Дмитрий - Приёмыш. Слушать онлайн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84168" y="987574"/>
            <a:ext cx="2286000" cy="302895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14282" y="411510"/>
            <a:ext cx="8715435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</a:t>
            </a:r>
          </a:p>
          <a:p>
            <a:r>
              <a:rPr lang="ru-RU" b="1" dirty="0" smtClean="0"/>
              <a:t>            </a:t>
            </a:r>
            <a:r>
              <a:rPr lang="ru-RU" b="1" dirty="0" smtClean="0">
                <a:solidFill>
                  <a:srgbClr val="0070C0"/>
                </a:solidFill>
              </a:rPr>
              <a:t>Пословицы</a:t>
            </a:r>
          </a:p>
          <a:p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Насильно мил не будешь.</a:t>
            </a:r>
          </a:p>
          <a:p>
            <a:endParaRPr lang="ru-RU" sz="1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Птица сильна крыльями, а человек дружбой.</a:t>
            </a:r>
          </a:p>
          <a:p>
            <a:endParaRPr lang="ru-RU" sz="1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Воля птичке дороже золотой клетки.</a:t>
            </a:r>
          </a:p>
          <a:p>
            <a:endParaRPr lang="ru-RU" sz="1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Золотая клетка соловью не потеха.</a:t>
            </a:r>
          </a:p>
          <a:p>
            <a:endParaRPr lang="ru-RU" sz="1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Жизнь дана на добрые дела.</a:t>
            </a:r>
          </a:p>
          <a:p>
            <a:endParaRPr lang="ru-RU" sz="1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latin typeface="Arial" pitchFamily="34" charset="0"/>
                <a:cs typeface="Arial" pitchFamily="34" charset="0"/>
              </a:rPr>
              <a:t>Час в добре пробудешь – всё горе забудешь.</a:t>
            </a:r>
          </a:p>
          <a:p>
            <a:endParaRPr lang="ru-RU" sz="1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Легко подружиться, тяжело разлучиться. </a:t>
            </a:r>
            <a:endParaRPr lang="ru-RU" sz="1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00102" y="-357208"/>
            <a:ext cx="7690004" cy="95597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                                                                           </a:t>
            </a:r>
            <a:b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ru-RU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</a:t>
            </a:r>
            <a:r>
              <a:rPr lang="ru-RU" dirty="0" smtClean="0"/>
              <a:t>Словарная работа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3200" dirty="0">
              <a:solidFill>
                <a:schemeClr val="bg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Текст 3"/>
          <p:cNvSpPr txBox="1">
            <a:spLocks/>
          </p:cNvSpPr>
          <p:nvPr/>
        </p:nvSpPr>
        <p:spPr>
          <a:xfrm>
            <a:off x="285721" y="928678"/>
            <a:ext cx="4143403" cy="7026645"/>
          </a:xfrm>
          <a:prstGeom prst="rect">
            <a:avLst/>
          </a:prstGeom>
        </p:spPr>
        <p:txBody>
          <a:bodyPr lIns="91429" tIns="45714" rIns="91429" bIns="45714">
            <a:noAutofit/>
          </a:bodyPr>
          <a:lstStyle/>
          <a:p>
            <a:pPr defTabSz="914290">
              <a:buClr>
                <a:schemeClr val="tx1">
                  <a:shade val="95000"/>
                </a:schemeClr>
              </a:buClr>
              <a:defRPr/>
            </a:pPr>
            <a:endParaRPr lang="ru-RU" sz="1600" b="1" kern="0" dirty="0" smtClean="0">
              <a:latin typeface="Arial" pitchFamily="34" charset="0"/>
              <a:cs typeface="Arial" pitchFamily="34" charset="0"/>
            </a:endParaRPr>
          </a:p>
          <a:p>
            <a:pPr defTabSz="914290">
              <a:buClr>
                <a:schemeClr val="tx1">
                  <a:shade val="95000"/>
                </a:schemeClr>
              </a:buClr>
              <a:defRPr/>
            </a:pPr>
            <a:endParaRPr lang="ru-RU" sz="1600" b="1" kern="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285866"/>
            <a:ext cx="40005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11510"/>
            <a:ext cx="8464454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           </a:t>
            </a:r>
          </a:p>
          <a:p>
            <a:r>
              <a:rPr lang="ru-RU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выть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uvillamoq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;</a:t>
            </a:r>
            <a:endParaRPr lang="en-US" sz="1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взвизгивать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chinqirmoq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</a:t>
            </a:r>
          </a:p>
          <a:p>
            <a:r>
              <a:rPr lang="ru-RU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перезимовать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qishlamoq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r>
              <a:rPr lang="ru-RU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божья тварь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xudoning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jonivori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лебёдушка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–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oqqushcha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приёмыш</a:t>
            </a:r>
            <a:r>
              <a:rPr lang="en-US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asrandi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bola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встряхнуться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– silk</a:t>
            </a:r>
            <a:r>
              <a:rPr lang="fr-FR" sz="1800" b="1" dirty="0">
                <a:latin typeface="Arial" pitchFamily="34" charset="0"/>
                <a:cs typeface="Arial" pitchFamily="34" charset="0"/>
              </a:rPr>
              <a:t>i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nmoq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рыболовные снасти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–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baliq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tutish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anjomlari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не возьму я в толк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–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1800" b="1" dirty="0" smtClean="0">
                <a:latin typeface="Arial" pitchFamily="34" charset="0"/>
                <a:cs typeface="Arial" pitchFamily="34" charset="0"/>
              </a:rPr>
              <a:t>tushun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arsiz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заморозки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sovuq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ayoz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дряхлый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holsiz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kuchsiz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утомлённый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toliqqan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муштровать</a:t>
            </a:r>
            <a:r>
              <a:rPr lang="en-US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intizomga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o‘rgatmoq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непривычен к дальнему лёту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uzoqqa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ucha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olmaydi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endParaRPr lang="ru-RU" sz="1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Какой рисунок нарисовать к рассказу &quot;Приемыш&quot; - МаминаСибиряка?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52120" y="1059582"/>
            <a:ext cx="2667000" cy="25820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8"/>
            <a:ext cx="8452755" cy="892552"/>
          </a:xfrm>
        </p:spPr>
        <p:txBody>
          <a:bodyPr/>
          <a:lstStyle/>
          <a:p>
            <a:pPr algn="ctr"/>
            <a:r>
              <a:rPr lang="ru-RU" sz="2900" dirty="0" smtClean="0"/>
              <a:t>Задание для самостоятельного выполнения</a:t>
            </a:r>
            <a:endParaRPr lang="ru-RU" sz="29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2911" y="986415"/>
            <a:ext cx="3071834" cy="1154162"/>
          </a:xfrm>
        </p:spPr>
        <p:txBody>
          <a:bodyPr/>
          <a:lstStyle/>
          <a:p>
            <a:endParaRPr lang="ru-RU" sz="2500" dirty="0" smtClean="0">
              <a:solidFill>
                <a:schemeClr val="tx1"/>
              </a:solidFill>
            </a:endParaRPr>
          </a:p>
          <a:p>
            <a:endParaRPr lang="ru-RU" sz="2500" dirty="0" smtClean="0">
              <a:solidFill>
                <a:schemeClr val="tx1"/>
              </a:solidFill>
            </a:endParaRPr>
          </a:p>
          <a:p>
            <a:endParaRPr lang="ru-RU" sz="25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3529" y="1635647"/>
            <a:ext cx="48775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27785" y="1142990"/>
            <a:ext cx="651621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Прочитать и подготовить </a:t>
            </a:r>
          </a:p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пересказ рассказа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dirty="0" err="1" smtClean="0">
                <a:latin typeface="Arial" pitchFamily="34" charset="0"/>
                <a:cs typeface="Arial" pitchFamily="34" charset="0"/>
              </a:rPr>
              <a:t>Д.Н.Мамина-Сибиряка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 </a:t>
            </a:r>
          </a:p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«Приёмыш».</a:t>
            </a:r>
          </a:p>
        </p:txBody>
      </p:sp>
      <p:pic>
        <p:nvPicPr>
          <p:cNvPr id="12" name="Picture 2" descr="Д. Н. Мамин-Сибиряк «Приемыш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761" y="1115919"/>
            <a:ext cx="2510090" cy="3143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6" y="51470"/>
            <a:ext cx="8190071" cy="553998"/>
          </a:xfrm>
        </p:spPr>
        <p:txBody>
          <a:bodyPr anchor="ctr"/>
          <a:lstStyle/>
          <a:p>
            <a:pPr algn="ctr"/>
            <a:r>
              <a:rPr lang="ru-RU" sz="3600" dirty="0" smtClean="0"/>
              <a:t>История создания 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915566"/>
            <a:ext cx="4248472" cy="3695416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 Рассказ </a:t>
            </a:r>
            <a:r>
              <a:rPr lang="ru-RU" sz="1600" i="0" dirty="0" smtClean="0">
                <a:solidFill>
                  <a:srgbClr val="0070C0"/>
                </a:solidFill>
              </a:rPr>
              <a:t>«Приёмыш» </a:t>
            </a:r>
            <a:r>
              <a:rPr lang="ru-RU" sz="1600" i="0" dirty="0" smtClean="0">
                <a:solidFill>
                  <a:schemeClr val="tx1"/>
                </a:solidFill>
              </a:rPr>
              <a:t>был написан в 1891 году и входит в цикл «Из рассказов старого охотника» </a:t>
            </a:r>
            <a:r>
              <a:rPr lang="ru-RU" sz="1600" i="0" dirty="0" err="1" smtClean="0">
                <a:solidFill>
                  <a:schemeClr val="tx1"/>
                </a:solidFill>
              </a:rPr>
              <a:t>Д.Н.Мамина-Сибиряка</a:t>
            </a:r>
            <a:r>
              <a:rPr lang="ru-RU" sz="1600" i="0" dirty="0" smtClean="0">
                <a:solidFill>
                  <a:schemeClr val="tx1"/>
                </a:solidFill>
              </a:rPr>
              <a:t>.     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</a:t>
            </a:r>
            <a:r>
              <a:rPr lang="ru-RU" sz="1600" dirty="0" smtClean="0">
                <a:solidFill>
                  <a:schemeClr val="tx1"/>
                </a:solidFill>
              </a:rPr>
              <a:t>Автор-рассказчик </a:t>
            </a:r>
            <a:r>
              <a:rPr lang="ru-RU" sz="1600" dirty="0" smtClean="0"/>
              <a:t>– барин, большой любитель охоты и рыбалки.</a:t>
            </a:r>
          </a:p>
          <a:p>
            <a:r>
              <a:rPr lang="ru-RU" sz="1600" dirty="0" smtClean="0"/>
              <a:t>    </a:t>
            </a:r>
            <a:r>
              <a:rPr lang="ru-RU" sz="1600" dirty="0" smtClean="0">
                <a:solidFill>
                  <a:schemeClr val="tx1"/>
                </a:solidFill>
              </a:rPr>
              <a:t>Тарас </a:t>
            </a:r>
            <a:r>
              <a:rPr lang="ru-RU" sz="1600" dirty="0" smtClean="0"/>
              <a:t>– сторож, одинокий старик с добрым чутким сердцем.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Приёмыш</a:t>
            </a:r>
            <a:r>
              <a:rPr lang="ru-RU" sz="1600" dirty="0" smtClean="0"/>
              <a:t> – лебедь, которого приютил у себя Тарас.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</a:t>
            </a:r>
            <a:r>
              <a:rPr lang="ru-RU" sz="1600" dirty="0" err="1" smtClean="0">
                <a:solidFill>
                  <a:schemeClr val="tx1"/>
                </a:solidFill>
              </a:rPr>
              <a:t>Соболько</a:t>
            </a:r>
            <a:r>
              <a:rPr lang="ru-RU" sz="1600" dirty="0" smtClean="0">
                <a:solidFill>
                  <a:schemeClr val="tx1"/>
                </a:solidFill>
              </a:rPr>
              <a:t> </a:t>
            </a:r>
            <a:r>
              <a:rPr lang="ru-RU" sz="1600" dirty="0" smtClean="0"/>
              <a:t>– старый пёс Тараса, его верный друг.</a:t>
            </a:r>
            <a:endParaRPr lang="ru-RU" sz="1600" dirty="0"/>
          </a:p>
        </p:txBody>
      </p:sp>
      <p:sp>
        <p:nvSpPr>
          <p:cNvPr id="4" name="AutoShape 2" descr="Биография Мамина-Сибиряка Дмитрия Наркисович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1748" name="Picture 4" descr="Разработка конспекта урока +презентация в 4 классе на тему : Д. Мамин- Сибиряк &quot;Приемыш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8064" y="1131590"/>
            <a:ext cx="2808312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06" y="51470"/>
            <a:ext cx="9072594" cy="553998"/>
          </a:xfrm>
        </p:spPr>
        <p:txBody>
          <a:bodyPr anchor="ctr"/>
          <a:lstStyle/>
          <a:p>
            <a:pPr algn="ctr"/>
            <a:r>
              <a:rPr lang="ru-RU" sz="2800" dirty="0" smtClean="0"/>
              <a:t>Краткое содержание рассказа «Приёмыш»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43808" y="785800"/>
            <a:ext cx="2952328" cy="3785652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 В дождливый летний вечер рассказчик вышел к Светлому озеру, где жил 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его давнишний приятель – сторож Тарас. Верный сторожевой пёс </a:t>
            </a:r>
            <a:r>
              <a:rPr lang="ru-RU" sz="1600" i="0" dirty="0" err="1" smtClean="0">
                <a:solidFill>
                  <a:schemeClr val="tx1"/>
                </a:solidFill>
              </a:rPr>
              <a:t>Соболько</a:t>
            </a:r>
            <a:r>
              <a:rPr lang="ru-RU" sz="1600" i="0" dirty="0" smtClean="0">
                <a:solidFill>
                  <a:schemeClr val="tx1"/>
                </a:solidFill>
              </a:rPr>
              <a:t> поначалу принялся лаять, но, учуяв знакомый запах, успокоился – он давно и хорошо знал рассказчика.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Тараса в избушке не оказалось, и в ожидании хозяина рассказчик принялся заваривать чай.</a:t>
            </a:r>
            <a:endParaRPr lang="ru-RU" sz="1600" i="0" dirty="0">
              <a:solidFill>
                <a:schemeClr val="tx1"/>
              </a:solidFill>
            </a:endParaRPr>
          </a:p>
        </p:txBody>
      </p:sp>
      <p:sp>
        <p:nvSpPr>
          <p:cNvPr id="4" name="AutoShape 2" descr="Биография Мамина-Сибиряка Дмитрия Наркисович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" name="Picture 2" descr="Сообщество иллюстраторов | Иллюстрация Приемыш. Барин с собакой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52120" y="915566"/>
            <a:ext cx="3286148" cy="2996416"/>
          </a:xfrm>
          <a:prstGeom prst="rect">
            <a:avLst/>
          </a:prstGeom>
          <a:noFill/>
        </p:spPr>
      </p:pic>
      <p:pic>
        <p:nvPicPr>
          <p:cNvPr id="41986" name="Picture 2" descr="Сказка Приемыш с картинками - Читать сказки Мамина-Сибиряка Дмитрия  Наркисович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1071552"/>
            <a:ext cx="2500330" cy="28404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8951" y="175199"/>
            <a:ext cx="6190999" cy="587467"/>
          </a:xfrm>
          <a:prstGeom prst="rect">
            <a:avLst/>
          </a:prstGeom>
        </p:spPr>
        <p:txBody>
          <a:bodyPr vert="horz" wrap="square" lIns="0" tIns="26175" rIns="0" bIns="0" rtlCol="0">
            <a:spAutoFit/>
          </a:bodyPr>
          <a:lstStyle/>
          <a:p>
            <a:pPr marL="20134" algn="ctr">
              <a:spcBef>
                <a:spcPts val="206"/>
              </a:spcBef>
            </a:pPr>
            <a:r>
              <a:rPr lang="ru-RU" sz="3600" spc="-8" dirty="0" smtClean="0"/>
              <a:t>                 </a:t>
            </a:r>
            <a:endParaRPr sz="3600" spc="-8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67843" y="789749"/>
            <a:ext cx="3497809" cy="520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4970" tIns="72486" rIns="144970" bIns="72486" anchor="ctr">
            <a:spAutoFit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32041" y="942208"/>
            <a:ext cx="3960439" cy="592664"/>
          </a:xfrm>
          <a:prstGeom prst="rect">
            <a:avLst/>
          </a:prstGeom>
        </p:spPr>
        <p:txBody>
          <a:bodyPr wrap="square" lIns="144970" tIns="72486" rIns="144970" bIns="72486">
            <a:spAutoFit/>
          </a:bodyPr>
          <a:lstStyle/>
          <a:p>
            <a:r>
              <a:rPr lang="ru-RU" dirty="0" smtClean="0"/>
              <a:t>   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457200" y="142859"/>
            <a:ext cx="82296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defTabSz="914290">
              <a:defRPr/>
            </a:pPr>
            <a:r>
              <a:rPr lang="ru-RU" sz="3300" b="1" kern="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ea typeface="+mj-ea"/>
                <a:cs typeface="Arial"/>
              </a:rPr>
              <a:t>   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Краткое содержание рассказа «Приёмыш»</a:t>
            </a:r>
            <a:endParaRPr lang="ru-RU" sz="2800" b="1" kern="0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287001" y="1047890"/>
            <a:ext cx="3070553" cy="1523860"/>
          </a:xfrm>
          <a:prstGeom prst="rect">
            <a:avLst/>
          </a:prstGeom>
        </p:spPr>
        <p:txBody>
          <a:bodyPr lIns="91429" tIns="45714" rIns="91429" bIns="45714"/>
          <a:lstStyle/>
          <a:p>
            <a:pPr algn="just" defTabSz="914290">
              <a:lnSpc>
                <a:spcPct val="90000"/>
              </a:lnSpc>
              <a:defRPr/>
            </a:pPr>
            <a:endParaRPr lang="ru-RU" sz="2200" b="1" kern="0" dirty="0" smtClean="0"/>
          </a:p>
        </p:txBody>
      </p:sp>
      <p:sp>
        <p:nvSpPr>
          <p:cNvPr id="8194" name="AutoShape 2" descr="Тарханы — Википеди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8" name="AutoShape 6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0" name="AutoShape 8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2" name="AutoShape 10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42845" y="1000114"/>
            <a:ext cx="3143271" cy="738652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endParaRPr lang="ru-RU" sz="2100" b="1" dirty="0" smtClean="0">
              <a:latin typeface="Arial" pitchFamily="34" charset="0"/>
              <a:cs typeface="Arial" pitchFamily="34" charset="0"/>
            </a:endParaRPr>
          </a:p>
          <a:p>
            <a:endParaRPr lang="ru-RU" sz="2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86050" y="914400"/>
            <a:ext cx="392909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Вскоре на водной глади озера показалась лодка Тараса, и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Соболько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принялся радостно лаять. К большому удивлению рассказчика он увидел красивого белого лебедя, плывшего возле лодки. Старик рассказал ему, как месяц назад охотники убили взрослых лебедей,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и он приютил у себя осиротевшего малыша. Тарас очень привязался к лебедю, и назвал его Приёмышем. Лебедь отвечал взаимностью своему новому другу – по утрам он плавал кормиться в протоку, и неизменно возвращался домой.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532" name="AutoShape 4" descr="Файл:Дом, в котором родился и провел детские годы писатель Д.Н.Мамин-Сибиряк.jpg  — Путеводитель Викигид Wikivoy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4" name="AutoShape 6" descr="Файл:Дом, в котором родился и провел детские годы писатель Д.Н.Мамин-Сибиряк.jpg  — Путеводитель Викигид Wikivoy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6" name="AutoShape 8" descr="Файл:Дом, в котором родился и провел детские годы писатель Д.Н.Мамин-Сибиряк.jpg  — Путеводитель Викигид Wikivoy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8" name="AutoShape 10" descr="Файл:Дом, в котором родился и провел детские годы писатель Д.Н.Мамин-Сибиряк.jpg  — Путеводитель Викигид Wikivoy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40" name="AutoShape 12" descr="Файл:Дом, в котором родился и провел детские годы писатель Д.Н.Мамин-Сибиряк.jpg  — Путеводитель Викигид Wikivoy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42" name="AutoShape 14" descr="Файл:Дом, в котором родился и провел детские годы писатель Д.Н.Мамин-Сибиряк.jpg  — Путеводитель Викигид Wikivoy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44" name="AutoShape 16" descr="Файл:Дом, в котором родился и провел детские годы писатель Д.Н.Мамин-Сибиряк.jpg  — Путеводитель Викигид Wikivoy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46" name="AutoShape 18" descr="Файл:Дом, в котором родился и провел детские годы писатель Д.Н.Мамин-Сибиряк.jpg  — Путеводитель Викигид Wikivoy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48" name="AutoShape 20" descr="Файл:Дом, в котором родился и провел детские годы писатель Д.Н.Мамин-Сибиряк.jpg  — Путеводитель Викигид Wikivoy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9698" name="Picture 2" descr="Приёмыш 🦢 слушать онлайн рассказ Мамина-Сибиря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291" y="1000114"/>
            <a:ext cx="2500330" cy="2580888"/>
          </a:xfrm>
          <a:prstGeom prst="rect">
            <a:avLst/>
          </a:prstGeom>
          <a:noFill/>
        </p:spPr>
      </p:pic>
      <p:pic>
        <p:nvPicPr>
          <p:cNvPr id="2" name="Picture 2" descr="Какой рисунок нарисовать к рассказу &quot;Приемыш&quot; - Мамина-Сибиряка?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96521" y="1033844"/>
            <a:ext cx="2214578" cy="25471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561045"/>
          </a:xfrm>
        </p:spPr>
        <p:txBody>
          <a:bodyPr/>
          <a:lstStyle/>
          <a:p>
            <a:r>
              <a:rPr lang="ru-RU" dirty="0" smtClean="0"/>
              <a:t>                         </a:t>
            </a:r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85719" y="214299"/>
            <a:ext cx="8429684" cy="500065"/>
          </a:xfrm>
          <a:prstGeom prst="rect">
            <a:avLst/>
          </a:prstGeom>
        </p:spPr>
        <p:txBody>
          <a:bodyPr wrap="square" lIns="0" tIns="0" rIns="0" bIns="0">
            <a:normAutofit fontScale="45000" lnSpcReduction="20000"/>
          </a:bodyPr>
          <a:lstStyle/>
          <a:p>
            <a:pPr defTabSz="914290">
              <a:defRPr/>
            </a:pPr>
            <a:r>
              <a:rPr lang="ru-RU" sz="2400" b="1" kern="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Comic Sans MS" pitchFamily="66" charset="0"/>
                <a:ea typeface="+mj-ea"/>
                <a:cs typeface="Arial"/>
              </a:rPr>
              <a:t>        </a:t>
            </a:r>
            <a:br>
              <a:rPr lang="ru-RU" sz="2400" b="1" kern="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Comic Sans MS" pitchFamily="66" charset="0"/>
                <a:ea typeface="+mj-ea"/>
                <a:cs typeface="Arial"/>
              </a:rPr>
            </a:br>
            <a:r>
              <a:rPr lang="ru-RU" sz="2700" b="1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ea typeface="+mj-ea"/>
                <a:cs typeface="Arial"/>
              </a:rPr>
              <a:t>        </a:t>
            </a:r>
            <a:r>
              <a:rPr lang="ru-RU" sz="6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Краткое содержание рассказа «Приёмыш» </a:t>
            </a:r>
            <a:endParaRPr lang="ru-RU" sz="3200" b="1" kern="0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290" name="AutoShape 2" descr="Картинки по запросу отец и мать лермонтова фото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2" name="AutoShape 4" descr="Картинки по запросу отец и мать лермонтова фото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6" name="AutoShape 8" descr="Лермонтов М.Ю.: Семья Лермонтова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714364"/>
            <a:ext cx="4677670" cy="4174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Рассказчик предположил, что осенью лебедь улетит в тёплые края, но Тарас надеялся, что Приёмыш перезимует в его избушке. Он категорически отказался подрезать крылья питомцу, как то советовали другие охотники – Тарас не представлял, как можно изувечить божье создание в угоду собственной прихоти.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Рассказчик пробыл у Тараса целый день. Было видно, что старик всем сердцем прикипел к красивой гордой птице, да и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Соболько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очень привязался к Приёмышу. Прощаясь, Тарас пригласил рассказчика приехать осенью, поохотиться на рябчиков.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2" descr="Какой рисунок нарисовать к рассказу &quot;Приемыш&quot; - Мамина-Сибиряка?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8064" y="987574"/>
            <a:ext cx="2884310" cy="27974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8951" y="175199"/>
            <a:ext cx="6190999" cy="587467"/>
          </a:xfrm>
          <a:prstGeom prst="rect">
            <a:avLst/>
          </a:prstGeom>
        </p:spPr>
        <p:txBody>
          <a:bodyPr vert="horz" wrap="square" lIns="0" tIns="26175" rIns="0" bIns="0" rtlCol="0">
            <a:spAutoFit/>
          </a:bodyPr>
          <a:lstStyle/>
          <a:p>
            <a:pPr marL="20134" algn="ctr">
              <a:spcBef>
                <a:spcPts val="206"/>
              </a:spcBef>
            </a:pPr>
            <a:r>
              <a:rPr lang="ru-RU" sz="3600" spc="-8" dirty="0" smtClean="0"/>
              <a:t>                 </a:t>
            </a:r>
            <a:endParaRPr sz="3600" spc="-8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67843" y="789749"/>
            <a:ext cx="3046835" cy="520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4970" tIns="72486" rIns="144970" bIns="72486" anchor="ctr">
            <a:spAutoFit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32041" y="942209"/>
            <a:ext cx="3960439" cy="592664"/>
          </a:xfrm>
          <a:prstGeom prst="rect">
            <a:avLst/>
          </a:prstGeom>
        </p:spPr>
        <p:txBody>
          <a:bodyPr wrap="square" lIns="144970" tIns="72486" rIns="144970" bIns="72486">
            <a:spAutoFit/>
          </a:bodyPr>
          <a:lstStyle/>
          <a:p>
            <a:r>
              <a:rPr lang="ru-RU" dirty="0" smtClean="0"/>
              <a:t>   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457200" y="214297"/>
            <a:ext cx="82296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defTabSz="914290">
              <a:defRPr/>
            </a:pPr>
            <a:r>
              <a:rPr lang="ru-RU" sz="3300" b="1" kern="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ea typeface="+mj-ea"/>
                <a:cs typeface="Arial"/>
              </a:rPr>
              <a:t>  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Краткое содержание рассказа «Приёмыш»</a:t>
            </a:r>
            <a:endParaRPr lang="ru-RU" sz="3300" b="1" kern="0" dirty="0">
              <a:solidFill>
                <a:schemeClr val="bg1">
                  <a:lumMod val="85000"/>
                  <a:lumOff val="15000"/>
                </a:schemeClr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648199" y="1047890"/>
            <a:ext cx="4038601" cy="5078274"/>
          </a:xfrm>
          <a:prstGeom prst="rect">
            <a:avLst/>
          </a:prstGeom>
        </p:spPr>
        <p:txBody>
          <a:bodyPr lIns="91429" tIns="45714" rIns="91429" bIns="45714"/>
          <a:lstStyle/>
          <a:p>
            <a:pPr algn="just" defTabSz="914290">
              <a:lnSpc>
                <a:spcPct val="90000"/>
              </a:lnSpc>
              <a:defRPr/>
            </a:pPr>
            <a:endParaRPr lang="ru-RU" sz="2200" b="1" kern="0" dirty="0" smtClean="0"/>
          </a:p>
        </p:txBody>
      </p:sp>
      <p:sp>
        <p:nvSpPr>
          <p:cNvPr id="8194" name="AutoShape 2" descr="Тарханы — Википеди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8" name="AutoShape 6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0" name="AutoShape 8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2" name="AutoShape 10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AutoShape 2" descr="Биография М.Ю. Лермонтова timeline | Timetoast timelines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798194" y="857238"/>
            <a:ext cx="3285974" cy="3785640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Когда рассказчик навестил сторожа поздней осенью, он не узнал его – настолько больным и усталым тот выглядел. Выяснилось, что Приёмыш покинул его.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А дело было так. На озеро опустилась стая лебедей, улетающих на юг. Они принялись звать с собой Приёмыша, но тот не откликался. Затем он затосковал, и принялся кричать на берегу, словно измученный человек.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8" name="AutoShape 4" descr="Здание бывшего Екатеринбургского духовного училища, где учились  изобретатель радио А.С. Попов, писатели Д.Н. Мамин-Сибиряк и П.П. Бажов,  вторая половина XIX в., город Екатеринбур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0" name="AutoShape 6" descr="Здание бывшего Екатеринбургского духовного училища, где учились  изобретатель радио А.С. Попов, писатели Д.Н. Мамин-Сибиряк и П.П. Бажов,  вторая половина XIX в., город Екатеринбур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2" name="AutoShape 8" descr="Здание бывшего Екатеринбургского духовного училища, где учились  изобретатель радио А.С. Попов, писатели Д.Н. Мамин-Сибиряк и П.П. Бажов,  вторая половина XIX в., город Екатеринбур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4" name="AutoShape 10" descr="Здание бывшего Екатеринбургского духовного училища, где учились  изобретатель радио А.С. Попов, писатели Д.Н. Мамин-Сибиряк и П.П. Бажов,  вторая половина XIX в., город Екатеринбур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6" name="AutoShape 12" descr="Здание бывшего Екатеринбургского духовного училища, где учились  изобретатель радио А.С. Попов, писатели Д.Н. Мамин-Сибиряк и П.П. Бажов,  вторая половина XIX в., город Екатеринбур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398" name="AutoShape 14" descr="Здание бывшего Екатеринбургского духовного училища, где учились  изобретатель радио А.С. Попов, писатели Д.Н. Мамин-Сибиряк и П.П. Бажов,  вторая половина XIX в., город Екатеринбур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4" name="Picture 2" descr="Рассказ Приемыш, Мамин-Сибиряк Дмитрий - читать для детей онлайн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1071552"/>
            <a:ext cx="2819141" cy="2868350"/>
          </a:xfrm>
          <a:prstGeom prst="rect">
            <a:avLst/>
          </a:prstGeom>
          <a:noFill/>
        </p:spPr>
      </p:pic>
      <p:pic>
        <p:nvPicPr>
          <p:cNvPr id="25" name="Picture 4" descr="Урок 48. проект «природа и мы». обобщающий урок по разделу «природа и мы».  рубрика «проверь себя!» - Литературное чтение - 4 класс - Российская  электронная школ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2854" y="1068000"/>
            <a:ext cx="2500329" cy="26523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62355"/>
            <a:ext cx="9001156" cy="553998"/>
          </a:xfrm>
        </p:spPr>
        <p:txBody>
          <a:bodyPr/>
          <a:lstStyle/>
          <a:p>
            <a:r>
              <a:rPr lang="ru-RU" sz="3600" dirty="0" smtClean="0"/>
              <a:t>   </a:t>
            </a:r>
            <a:r>
              <a:rPr lang="ru-RU" sz="2800" dirty="0" smtClean="0"/>
              <a:t>Краткое содержание рассказа</a:t>
            </a:r>
            <a:r>
              <a:rPr lang="ru-RU" sz="3600" dirty="0" smtClean="0"/>
              <a:t> </a:t>
            </a:r>
            <a:r>
              <a:rPr lang="ru-RU" sz="2800" dirty="0" smtClean="0"/>
              <a:t>«Приёмыш»</a:t>
            </a:r>
            <a:endParaRPr lang="ru-RU" sz="2800" dirty="0"/>
          </a:p>
        </p:txBody>
      </p:sp>
      <p:sp>
        <p:nvSpPr>
          <p:cNvPr id="10242" name="AutoShape 2" descr="Лермонтов М.Ю.: Семья Лермонтова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Лермонтов М.Ю.: Семья Лермонтова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Родители Лермонтова и их биографии. Как звали родителей Лермонтова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8" name="AutoShape 8" descr="Михаил Юрьевич Лермонтов - литература, презентации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928676"/>
            <a:ext cx="4429156" cy="4031861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Тарас, понимая, что Приёмыш, который никогда не летал на дальние расстояния, погибнет во время перелёта, попытался было запереть лебедя в избушке, но тот целый день прокричал у двери. Старик сжалился над птицей и отпустил её. Два дня Приёмыш общался с лебединой стаей, но каждый раз возвращался. А на третий день он жалобно загоготал и уже навсегда улетел. С тех пор Тарас стал грустным, замкнутым. Тосковал по другу и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Соболько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. Иногда им казалось, будто лебедь вернулся. Они выбегали на улицу, но на озере было пусто.</a:t>
            </a:r>
          </a:p>
          <a:p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Сказка Приемыш с картинками - Читать сказки Мамина-Сибиряка Дмитрия  Наркисович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8144" y="916081"/>
            <a:ext cx="3128966" cy="2143140"/>
          </a:xfrm>
          <a:prstGeom prst="rect">
            <a:avLst/>
          </a:prstGeom>
          <a:noFill/>
        </p:spPr>
      </p:pic>
      <p:pic>
        <p:nvPicPr>
          <p:cNvPr id="25606" name="Picture 6" descr="Иллюстрация 3 из 27 для Серая шейка - Дмитрий Мамин-Сибиряк | Лабиринт -  книги. Источник: Лабиринт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5976" y="2787774"/>
            <a:ext cx="2808882" cy="20478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-285784" y="161925"/>
            <a:ext cx="9429784" cy="6159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omic Sans MS" pitchFamily="66" charset="0"/>
              </a:rPr>
              <a:t>                  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Чему учит рассказ?</a:t>
            </a:r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omic Sans MS" pitchFamily="66" charset="0"/>
              </a:rPr>
              <a:t>        </a:t>
            </a:r>
            <a:endParaRPr lang="ru-RU" dirty="0">
              <a:solidFill>
                <a:schemeClr val="bg1">
                  <a:lumMod val="85000"/>
                  <a:lumOff val="1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9" name="Текст 3"/>
          <p:cNvSpPr txBox="1">
            <a:spLocks/>
          </p:cNvSpPr>
          <p:nvPr/>
        </p:nvSpPr>
        <p:spPr>
          <a:xfrm>
            <a:off x="142844" y="857238"/>
            <a:ext cx="8786874" cy="4071966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endParaRPr lang="ru-RU" sz="1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Главная мысль рассказа.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Если любишь всем сердцем, нужно уметь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отпускать.</a:t>
            </a:r>
          </a:p>
          <a:p>
            <a:endParaRPr lang="ru-RU" sz="1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Чему учит рассказ?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Рассказ учит любить и беречь природу,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и при этом понимать, что для диких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животных и птиц лучшей является жизнь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на воле. Также произведение учит уважать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чужие желания и чувства, и никого не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удерживать возле себя силой.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Вывод.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Нужно обладать большой мудростью,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чтобы понять и принять потребности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другого существа. Старый сторож Тарас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позволил своему любимцу улететь на юг,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и тем самым доказал свою искреннюю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любовь к нему.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33">
            <a:extLst>
              <a:ext uri="{FF2B5EF4-FFF2-40B4-BE49-F238E27FC236}">
                <a16:creationId xmlns:a16="http://schemas.microsoft.com/office/drawing/2014/main" id="{0AA5ECA0-01A7-4941-AF30-84B65AE38168}"/>
              </a:ext>
            </a:extLst>
          </p:cNvPr>
          <p:cNvSpPr/>
          <p:nvPr/>
        </p:nvSpPr>
        <p:spPr>
          <a:xfrm>
            <a:off x="5500694" y="1285866"/>
            <a:ext cx="3319745" cy="428628"/>
          </a:xfrm>
          <a:custGeom>
            <a:avLst/>
            <a:gdLst/>
            <a:ahLst/>
            <a:cxnLst/>
            <a:rect l="l" t="t" r="r" b="b"/>
            <a:pathLst>
              <a:path w="4813081" h="360000">
                <a:moveTo>
                  <a:pt x="0" y="0"/>
                </a:moveTo>
                <a:lnTo>
                  <a:pt x="4453081" y="0"/>
                </a:lnTo>
                <a:lnTo>
                  <a:pt x="4813081" y="360000"/>
                </a:lnTo>
                <a:lnTo>
                  <a:pt x="0" y="36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" name="Isosceles Triangle 4">
            <a:extLst>
              <a:ext uri="{FF2B5EF4-FFF2-40B4-BE49-F238E27FC236}">
                <a16:creationId xmlns:a16="http://schemas.microsoft.com/office/drawing/2014/main" id="{AF97F972-A790-4851-9209-A1510C58E97A}"/>
              </a:ext>
            </a:extLst>
          </p:cNvPr>
          <p:cNvSpPr/>
          <p:nvPr/>
        </p:nvSpPr>
        <p:spPr>
          <a:xfrm rot="16200000">
            <a:off x="4892234" y="1251384"/>
            <a:ext cx="714380" cy="497592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1222D38C-8720-4086-9D29-4BE7A80B180A}"/>
              </a:ext>
            </a:extLst>
          </p:cNvPr>
          <p:cNvSpPr/>
          <p:nvPr/>
        </p:nvSpPr>
        <p:spPr>
          <a:xfrm>
            <a:off x="8358214" y="1714494"/>
            <a:ext cx="468000" cy="321471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3" name="Rectangle 57">
            <a:extLst>
              <a:ext uri="{FF2B5EF4-FFF2-40B4-BE49-F238E27FC236}">
                <a16:creationId xmlns:a16="http://schemas.microsoft.com/office/drawing/2014/main" id="{198389F7-7B4E-4405-83AD-B0E7B916F2CB}"/>
              </a:ext>
            </a:extLst>
          </p:cNvPr>
          <p:cNvSpPr/>
          <p:nvPr/>
        </p:nvSpPr>
        <p:spPr>
          <a:xfrm>
            <a:off x="5572132" y="2500312"/>
            <a:ext cx="2214578" cy="360000"/>
          </a:xfrm>
          <a:custGeom>
            <a:avLst/>
            <a:gdLst/>
            <a:ahLst/>
            <a:cxnLst/>
            <a:rect l="l" t="t" r="r" b="b"/>
            <a:pathLst>
              <a:path w="2655012" h="360000">
                <a:moveTo>
                  <a:pt x="0" y="0"/>
                </a:moveTo>
                <a:lnTo>
                  <a:pt x="2295012" y="0"/>
                </a:lnTo>
                <a:lnTo>
                  <a:pt x="2655012" y="360000"/>
                </a:lnTo>
                <a:lnTo>
                  <a:pt x="0" y="36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23050B10-644A-4C5D-B649-908FC1F7EF29}"/>
              </a:ext>
            </a:extLst>
          </p:cNvPr>
          <p:cNvSpPr/>
          <p:nvPr/>
        </p:nvSpPr>
        <p:spPr>
          <a:xfrm>
            <a:off x="7286644" y="2857502"/>
            <a:ext cx="468000" cy="207170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" name="Isosceles Triangle 26">
            <a:extLst>
              <a:ext uri="{FF2B5EF4-FFF2-40B4-BE49-F238E27FC236}">
                <a16:creationId xmlns:a16="http://schemas.microsoft.com/office/drawing/2014/main" id="{34FBCD09-8265-46F8-B359-5C32B823B08A}"/>
              </a:ext>
            </a:extLst>
          </p:cNvPr>
          <p:cNvSpPr/>
          <p:nvPr/>
        </p:nvSpPr>
        <p:spPr>
          <a:xfrm rot="16200000">
            <a:off x="4962057" y="2396007"/>
            <a:ext cx="648646" cy="571504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8" name="Rectangle 31">
            <a:extLst>
              <a:ext uri="{FF2B5EF4-FFF2-40B4-BE49-F238E27FC236}">
                <a16:creationId xmlns:a16="http://schemas.microsoft.com/office/drawing/2014/main" id="{9D3F08F6-0F78-447F-955E-4E7D55929EF1}"/>
              </a:ext>
            </a:extLst>
          </p:cNvPr>
          <p:cNvSpPr/>
          <p:nvPr/>
        </p:nvSpPr>
        <p:spPr>
          <a:xfrm>
            <a:off x="5857884" y="4357700"/>
            <a:ext cx="468000" cy="5715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9" name="Rectangle 61">
            <a:extLst>
              <a:ext uri="{FF2B5EF4-FFF2-40B4-BE49-F238E27FC236}">
                <a16:creationId xmlns:a16="http://schemas.microsoft.com/office/drawing/2014/main" id="{7724C10C-5DC4-4169-8D23-84D0FA412432}"/>
              </a:ext>
            </a:extLst>
          </p:cNvPr>
          <p:cNvSpPr/>
          <p:nvPr/>
        </p:nvSpPr>
        <p:spPr>
          <a:xfrm>
            <a:off x="5500694" y="3929072"/>
            <a:ext cx="857256" cy="423011"/>
          </a:xfrm>
          <a:custGeom>
            <a:avLst/>
            <a:gdLst/>
            <a:ahLst/>
            <a:cxnLst/>
            <a:rect l="l" t="t" r="r" b="b"/>
            <a:pathLst>
              <a:path w="640960" h="360000">
                <a:moveTo>
                  <a:pt x="0" y="0"/>
                </a:moveTo>
                <a:lnTo>
                  <a:pt x="280960" y="0"/>
                </a:lnTo>
                <a:lnTo>
                  <a:pt x="640960" y="360000"/>
                </a:lnTo>
                <a:lnTo>
                  <a:pt x="0" y="36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0" name="Isosceles Triangle 30">
            <a:extLst>
              <a:ext uri="{FF2B5EF4-FFF2-40B4-BE49-F238E27FC236}">
                <a16:creationId xmlns:a16="http://schemas.microsoft.com/office/drawing/2014/main" id="{3FF04449-372D-4A3D-B363-C49DFCEE79A1}"/>
              </a:ext>
            </a:extLst>
          </p:cNvPr>
          <p:cNvSpPr/>
          <p:nvPr/>
        </p:nvSpPr>
        <p:spPr>
          <a:xfrm rot="16200000">
            <a:off x="4892234" y="3894590"/>
            <a:ext cx="714380" cy="497592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21" grpId="0" animBg="1"/>
      <p:bldP spid="23" grpId="0" animBg="1"/>
      <p:bldP spid="28" grpId="0" animBg="1"/>
      <p:bldP spid="29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8951" y="175199"/>
            <a:ext cx="8675049" cy="587467"/>
          </a:xfrm>
          <a:prstGeom prst="rect">
            <a:avLst/>
          </a:prstGeom>
        </p:spPr>
        <p:txBody>
          <a:bodyPr vert="horz" wrap="square" lIns="0" tIns="26175" rIns="0" bIns="0" rtlCol="0">
            <a:spAutoFit/>
          </a:bodyPr>
          <a:lstStyle/>
          <a:p>
            <a:pPr marL="20134" algn="ctr">
              <a:spcBef>
                <a:spcPts val="206"/>
              </a:spcBef>
            </a:pPr>
            <a:r>
              <a:rPr lang="ru-RU" sz="3600" spc="-8" dirty="0" smtClean="0"/>
              <a:t>                 </a:t>
            </a:r>
            <a:endParaRPr sz="3600" spc="-8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714876" y="789749"/>
            <a:ext cx="1428760" cy="520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4970" tIns="72486" rIns="144970" bIns="72486" anchor="ctr">
            <a:spAutoFit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32041" y="942209"/>
            <a:ext cx="3960439" cy="592664"/>
          </a:xfrm>
          <a:prstGeom prst="rect">
            <a:avLst/>
          </a:prstGeom>
        </p:spPr>
        <p:txBody>
          <a:bodyPr wrap="square" lIns="144970" tIns="72486" rIns="144970" bIns="72486">
            <a:spAutoFit/>
          </a:bodyPr>
          <a:lstStyle/>
          <a:p>
            <a:r>
              <a:rPr lang="ru-RU" dirty="0" smtClean="0"/>
              <a:t>   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457200" y="274639"/>
            <a:ext cx="8229600" cy="5078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defTabSz="914290">
              <a:defRPr/>
            </a:pPr>
            <a:r>
              <a:rPr lang="ru-RU" sz="3300" b="1" kern="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ea typeface="+mj-ea"/>
                <a:cs typeface="Arial"/>
              </a:rPr>
              <a:t>                Чему учит рассказ?  </a:t>
            </a:r>
            <a:endParaRPr lang="ru-RU" sz="3300" b="1" kern="0" dirty="0">
              <a:solidFill>
                <a:schemeClr val="bg1">
                  <a:lumMod val="85000"/>
                  <a:lumOff val="15000"/>
                </a:schemeClr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648199" y="1047890"/>
            <a:ext cx="4038601" cy="5078274"/>
          </a:xfrm>
          <a:prstGeom prst="rect">
            <a:avLst/>
          </a:prstGeom>
        </p:spPr>
        <p:txBody>
          <a:bodyPr lIns="91429" tIns="45714" rIns="91429" bIns="45714"/>
          <a:lstStyle/>
          <a:p>
            <a:pPr algn="just" defTabSz="914290">
              <a:lnSpc>
                <a:spcPct val="90000"/>
              </a:lnSpc>
              <a:defRPr/>
            </a:pPr>
            <a:endParaRPr lang="ru-RU" sz="2200" b="1" kern="0" dirty="0" smtClean="0"/>
          </a:p>
        </p:txBody>
      </p:sp>
      <p:sp>
        <p:nvSpPr>
          <p:cNvPr id="8194" name="AutoShape 2" descr="Тарханы — Википеди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8" name="AutoShape 6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0" name="AutoShape 8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2" name="AutoShape 10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AutoShape 2" descr="Биография М.Ю. Лермонтова timeline | Timetoast timelines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55574" y="-357208"/>
            <a:ext cx="5280522" cy="5262967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Главная мысль рассказа.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Если любишь всем сердцем, нужно уметь отпускать.</a:t>
            </a:r>
          </a:p>
          <a:p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Чему учит рассказ?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Рассказ учит любить и беречь природу, и при этом понимать, что для диких животных и птиц лучшей является жизнь на воле. Также произведение учит уважать чужие желания и чувства, и никого не удерживать возле себя силой.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Вывод.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Нужно обладать большой мудростью, чтобы понять и принять потребности другого существа. Старый сторож Тарас позволил своему любимцу улететь на юг, и тем самым доказал свою искреннюю любовь к нему.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AutoShape 2" descr="Военно-медицинская академия: плюсы и минусы переезда в Горскую › Статьи и  новости › ДокторПитер.р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9461" name="Picture 5" descr="Исторические здания Санкт-Петербургского университета выставлены на  продажу: philologist — LiveJour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363758" y="5429270"/>
            <a:ext cx="3574977" cy="2571768"/>
          </a:xfrm>
          <a:prstGeom prst="rect">
            <a:avLst/>
          </a:prstGeom>
          <a:noFill/>
        </p:spPr>
      </p:pic>
      <p:pic>
        <p:nvPicPr>
          <p:cNvPr id="23554" name="Picture 2" descr="Мамин-Сибиряк Дмитрий - Приёмыш. Слушать онлайн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53261" y="1062659"/>
            <a:ext cx="2286000" cy="3028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4725</TotalTime>
  <Words>974</Words>
  <Application>Microsoft Office PowerPoint</Application>
  <PresentationFormat>Экран (16:9)</PresentationFormat>
  <Paragraphs>216</Paragraphs>
  <Slides>15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맑은 고딕</vt:lpstr>
      <vt:lpstr>Arial</vt:lpstr>
      <vt:lpstr>Calibri</vt:lpstr>
      <vt:lpstr>Comic Sans MS</vt:lpstr>
      <vt:lpstr>Wingdings 2</vt:lpstr>
      <vt:lpstr>Office Theme</vt:lpstr>
      <vt:lpstr>     Литературное                     чтение</vt:lpstr>
      <vt:lpstr>История создания </vt:lpstr>
      <vt:lpstr>Краткое содержание рассказа «Приёмыш» </vt:lpstr>
      <vt:lpstr>                 </vt:lpstr>
      <vt:lpstr>                          </vt:lpstr>
      <vt:lpstr>                 </vt:lpstr>
      <vt:lpstr>   Краткое содержание рассказа «Приёмыш»</vt:lpstr>
      <vt:lpstr>                  Чему учит рассказ?        </vt:lpstr>
      <vt:lpstr>                 </vt:lpstr>
      <vt:lpstr>               Решение кроссворда        </vt:lpstr>
      <vt:lpstr>              Решение кроссворда</vt:lpstr>
      <vt:lpstr>              Решение кроссворда</vt:lpstr>
      <vt:lpstr>                                                                                                        Словарная работа  </vt:lpstr>
      <vt:lpstr>                                                                                                        Словарная работа  </vt:lpstr>
      <vt:lpstr>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481</cp:revision>
  <dcterms:created xsi:type="dcterms:W3CDTF">2020-04-13T08:05:42Z</dcterms:created>
  <dcterms:modified xsi:type="dcterms:W3CDTF">2020-10-24T14:04:17Z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