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63" r:id="rId3"/>
    <p:sldId id="264" r:id="rId4"/>
    <p:sldId id="286" r:id="rId5"/>
    <p:sldId id="257" r:id="rId6"/>
    <p:sldId id="299" r:id="rId7"/>
    <p:sldId id="300" r:id="rId8"/>
    <p:sldId id="301" r:id="rId9"/>
    <p:sldId id="302" r:id="rId10"/>
    <p:sldId id="307" r:id="rId11"/>
    <p:sldId id="308" r:id="rId12"/>
    <p:sldId id="309" r:id="rId13"/>
    <p:sldId id="310" r:id="rId14"/>
    <p:sldId id="311" r:id="rId15"/>
    <p:sldId id="269" r:id="rId16"/>
  </p:sldIdLst>
  <p:sldSz cx="9144000" cy="5143500" type="screen16x9"/>
  <p:notesSz cx="5765800" cy="3244850"/>
  <p:defaultTextStyle>
    <a:defPPr>
      <a:defRPr lang="ru-RU"/>
    </a:defPPr>
    <a:lvl1pPr marL="0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936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873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809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745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682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618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554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491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4565">
          <p15:clr>
            <a:srgbClr val="A4A3A4"/>
          </p15:clr>
        </p15:guide>
        <p15:guide id="4" pos="34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59" autoAdjust="0"/>
  </p:normalViewPr>
  <p:slideViewPr>
    <p:cSldViewPr>
      <p:cViewPr>
        <p:scale>
          <a:sx n="75" d="100"/>
          <a:sy n="75" d="100"/>
        </p:scale>
        <p:origin x="36" y="44"/>
      </p:cViewPr>
      <p:guideLst>
        <p:guide orient="horz" pos="2880"/>
        <p:guide pos="2160"/>
        <p:guide orient="horz" pos="4565"/>
        <p:guide pos="34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AB435-F548-42E7-8EAA-052E03BAC943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DF9EC-9299-435A-B84E-A03D07A405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4936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49873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4809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899745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4682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49618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74554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99491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4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584775"/>
          </a:xfrm>
        </p:spPr>
        <p:txBody>
          <a:bodyPr lIns="0" tIns="0" rIns="0" bIns="0"/>
          <a:lstStyle>
            <a:lvl1pPr>
              <a:defRPr sz="38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1" y="1183005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37356" y="252618"/>
            <a:ext cx="400804" cy="40060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4"/>
            <a:ext cx="8961724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4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4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4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936">
        <a:defRPr>
          <a:latin typeface="+mn-lt"/>
          <a:ea typeface="+mn-ea"/>
          <a:cs typeface="+mn-cs"/>
        </a:defRPr>
      </a:lvl2pPr>
      <a:lvl3pPr marL="1449873">
        <a:defRPr>
          <a:latin typeface="+mn-lt"/>
          <a:ea typeface="+mn-ea"/>
          <a:cs typeface="+mn-cs"/>
        </a:defRPr>
      </a:lvl3pPr>
      <a:lvl4pPr marL="2174809">
        <a:defRPr>
          <a:latin typeface="+mn-lt"/>
          <a:ea typeface="+mn-ea"/>
          <a:cs typeface="+mn-cs"/>
        </a:defRPr>
      </a:lvl4pPr>
      <a:lvl5pPr marL="2899745">
        <a:defRPr>
          <a:latin typeface="+mn-lt"/>
          <a:ea typeface="+mn-ea"/>
          <a:cs typeface="+mn-cs"/>
        </a:defRPr>
      </a:lvl5pPr>
      <a:lvl6pPr marL="3624682">
        <a:defRPr>
          <a:latin typeface="+mn-lt"/>
          <a:ea typeface="+mn-ea"/>
          <a:cs typeface="+mn-cs"/>
        </a:defRPr>
      </a:lvl6pPr>
      <a:lvl7pPr marL="4349618">
        <a:defRPr>
          <a:latin typeface="+mn-lt"/>
          <a:ea typeface="+mn-ea"/>
          <a:cs typeface="+mn-cs"/>
        </a:defRPr>
      </a:lvl7pPr>
      <a:lvl8pPr marL="5074554">
        <a:defRPr>
          <a:latin typeface="+mn-lt"/>
          <a:ea typeface="+mn-ea"/>
          <a:cs typeface="+mn-cs"/>
        </a:defRPr>
      </a:lvl8pPr>
      <a:lvl9pPr marL="579949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936">
        <a:defRPr>
          <a:latin typeface="+mn-lt"/>
          <a:ea typeface="+mn-ea"/>
          <a:cs typeface="+mn-cs"/>
        </a:defRPr>
      </a:lvl2pPr>
      <a:lvl3pPr marL="1449873">
        <a:defRPr>
          <a:latin typeface="+mn-lt"/>
          <a:ea typeface="+mn-ea"/>
          <a:cs typeface="+mn-cs"/>
        </a:defRPr>
      </a:lvl3pPr>
      <a:lvl4pPr marL="2174809">
        <a:defRPr>
          <a:latin typeface="+mn-lt"/>
          <a:ea typeface="+mn-ea"/>
          <a:cs typeface="+mn-cs"/>
        </a:defRPr>
      </a:lvl4pPr>
      <a:lvl5pPr marL="2899745">
        <a:defRPr>
          <a:latin typeface="+mn-lt"/>
          <a:ea typeface="+mn-ea"/>
          <a:cs typeface="+mn-cs"/>
        </a:defRPr>
      </a:lvl5pPr>
      <a:lvl6pPr marL="3624682">
        <a:defRPr>
          <a:latin typeface="+mn-lt"/>
          <a:ea typeface="+mn-ea"/>
          <a:cs typeface="+mn-cs"/>
        </a:defRPr>
      </a:lvl6pPr>
      <a:lvl7pPr marL="4349618">
        <a:defRPr>
          <a:latin typeface="+mn-lt"/>
          <a:ea typeface="+mn-ea"/>
          <a:cs typeface="+mn-cs"/>
        </a:defRPr>
      </a:lvl7pPr>
      <a:lvl8pPr marL="5074554">
        <a:defRPr>
          <a:latin typeface="+mn-lt"/>
          <a:ea typeface="+mn-ea"/>
          <a:cs typeface="+mn-cs"/>
        </a:defRPr>
      </a:lvl8pPr>
      <a:lvl9pPr marL="579949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-20538"/>
            <a:ext cx="9134937" cy="161854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5577" y="-121738"/>
            <a:ext cx="6875356" cy="1685376"/>
          </a:xfrm>
          <a:prstGeom prst="rect">
            <a:avLst/>
          </a:prstGeom>
        </p:spPr>
        <p:txBody>
          <a:bodyPr vert="horz" wrap="square" lIns="0" tIns="23156" rIns="0" bIns="0" rtlCol="0">
            <a:spAutoFit/>
          </a:bodyPr>
          <a:lstStyle/>
          <a:p>
            <a:pPr marL="20137">
              <a:spcBef>
                <a:spcPts val="181"/>
              </a:spcBef>
            </a:pPr>
            <a:r>
              <a:rPr lang="ru-RU" sz="5400" spc="-8" dirty="0" smtClean="0"/>
              <a:t>     Литературное     </a:t>
            </a:r>
            <a:br>
              <a:rPr lang="ru-RU" sz="5400" spc="-8" dirty="0" smtClean="0"/>
            </a:br>
            <a:r>
              <a:rPr lang="ru-RU" sz="5400" spc="-8" dirty="0" smtClean="0"/>
              <a:t>               чтение</a:t>
            </a:r>
            <a:endParaRPr sz="5400" dirty="0"/>
          </a:p>
        </p:txBody>
      </p:sp>
      <p:sp>
        <p:nvSpPr>
          <p:cNvPr id="4" name="object 4"/>
          <p:cNvSpPr txBox="1"/>
          <p:nvPr/>
        </p:nvSpPr>
        <p:spPr>
          <a:xfrm>
            <a:off x="971600" y="987574"/>
            <a:ext cx="8098647" cy="5323819"/>
          </a:xfrm>
          <a:prstGeom prst="rect">
            <a:avLst/>
          </a:prstGeom>
        </p:spPr>
        <p:txBody>
          <a:bodyPr vert="horz" wrap="square" lIns="0" tIns="22151" rIns="0" bIns="0" rtlCol="0">
            <a:spAutoFit/>
          </a:bodyPr>
          <a:lstStyle/>
          <a:p>
            <a:pPr marL="29199">
              <a:lnSpc>
                <a:spcPts val="3092"/>
              </a:lnSpc>
              <a:spcBef>
                <a:spcPts val="174"/>
              </a:spcBef>
            </a:pPr>
            <a:endParaRPr lang="ru-RU" sz="2800" spc="-32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29199">
              <a:spcBef>
                <a:spcPts val="174"/>
              </a:spcBef>
            </a:pPr>
            <a:endParaRPr lang="ru-RU" sz="3200" b="1" spc="-32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29199">
              <a:spcBef>
                <a:spcPts val="174"/>
              </a:spcBef>
            </a:pPr>
            <a:r>
              <a:rPr sz="4000" b="1" spc="-32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sz="4000" b="1" spc="-32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4000" b="1" spc="-32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А.П.Чехов. </a:t>
            </a:r>
          </a:p>
          <a:p>
            <a:pPr marL="29199">
              <a:spcBef>
                <a:spcPts val="174"/>
              </a:spcBef>
            </a:pPr>
            <a:r>
              <a:rPr lang="ru-RU" sz="4000" b="1" spc="-32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Основные вехи </a:t>
            </a:r>
          </a:p>
          <a:p>
            <a:pPr marL="29199">
              <a:spcBef>
                <a:spcPts val="174"/>
              </a:spcBef>
            </a:pPr>
            <a:r>
              <a:rPr lang="ru-RU" sz="4000" b="1" spc="-32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жизни и творчества.</a:t>
            </a:r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9199">
              <a:spcBef>
                <a:spcPts val="174"/>
              </a:spcBef>
            </a:pPr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9199">
              <a:spcBef>
                <a:spcPts val="174"/>
              </a:spcBef>
            </a:pP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9199">
              <a:spcBef>
                <a:spcPts val="174"/>
              </a:spcBef>
            </a:pPr>
            <a:r>
              <a:rPr lang="ru-RU" sz="3800" b="1" spc="-16" dirty="0" smtClean="0">
                <a:solidFill>
                  <a:srgbClr val="0070C0"/>
                </a:solidFill>
                <a:latin typeface="Arial"/>
                <a:cs typeface="Arial"/>
              </a:rPr>
              <a:t>  </a:t>
            </a:r>
          </a:p>
          <a:p>
            <a:pPr marL="53363" marR="977657">
              <a:lnSpc>
                <a:spcPts val="3108"/>
              </a:lnSpc>
              <a:spcBef>
                <a:spcPts val="2347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9330" y="1763406"/>
            <a:ext cx="500066" cy="128588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7432747" y="337424"/>
            <a:ext cx="1006041" cy="1005549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809314" y="394736"/>
            <a:ext cx="274924" cy="590848"/>
          </a:xfrm>
          <a:prstGeom prst="rect">
            <a:avLst/>
          </a:prstGeom>
        </p:spPr>
        <p:txBody>
          <a:bodyPr vert="horz" wrap="square" lIns="0" tIns="25171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ru-RU" sz="3600" dirty="0" smtClean="0">
                <a:solidFill>
                  <a:schemeClr val="bg1"/>
                </a:solidFill>
                <a:latin typeface="Arial"/>
                <a:cs typeface="Arial"/>
              </a:rPr>
              <a:t>7</a:t>
            </a:r>
            <a:endParaRPr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09632" y="859064"/>
            <a:ext cx="696878" cy="354308"/>
          </a:xfrm>
          <a:prstGeom prst="rect">
            <a:avLst/>
          </a:prstGeom>
        </p:spPr>
        <p:txBody>
          <a:bodyPr vert="horz" wrap="square" lIns="0" tIns="19130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sz="2100" spc="8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100" spc="-8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10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49567" y="458119"/>
            <a:ext cx="741186" cy="739818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6"/>
          <p:cNvSpPr/>
          <p:nvPr/>
        </p:nvSpPr>
        <p:spPr>
          <a:xfrm>
            <a:off x="306866" y="3214692"/>
            <a:ext cx="500066" cy="121444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748" name="Picture 4" descr="Внек.Чтение. Мальчики, А. П. Чехов купить в интернет-магазине: цена, отзывы  – Лавка Бабуин, Киев, Украи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707654"/>
            <a:ext cx="1428760" cy="1428760"/>
          </a:xfrm>
          <a:prstGeom prst="rect">
            <a:avLst/>
          </a:prstGeom>
          <a:noFill/>
        </p:spPr>
      </p:pic>
      <p:pic>
        <p:nvPicPr>
          <p:cNvPr id="28" name="Picture 2" descr="Читать бесплатно электронную книгу Хамелеон. Антон Павлович Чехов онлайн.  Скачать в FB2, EPUB, MOBI - LibreBook.me"/>
          <p:cNvPicPr>
            <a:picLocks noChangeAspect="1" noChangeArrowheads="1"/>
          </p:cNvPicPr>
          <p:nvPr/>
        </p:nvPicPr>
        <p:blipFill rotWithShape="1">
          <a:blip r:embed="rId5"/>
          <a:srcRect b="10617"/>
          <a:stretch/>
        </p:blipFill>
        <p:spPr bwMode="auto">
          <a:xfrm>
            <a:off x="6516216" y="1635646"/>
            <a:ext cx="1214446" cy="1660174"/>
          </a:xfrm>
          <a:prstGeom prst="rect">
            <a:avLst/>
          </a:prstGeom>
          <a:noFill/>
        </p:spPr>
      </p:pic>
      <p:pic>
        <p:nvPicPr>
          <p:cNvPr id="29" name="Picture 2" descr="Мальчики. Чехов Антон Павлович. Читать онлайн на knigger.co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12360" y="1995686"/>
            <a:ext cx="976306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49" y="175198"/>
            <a:ext cx="6190999" cy="58043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/>
          <a:p>
            <a:pPr marL="20137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2" y="789748"/>
            <a:ext cx="3497809" cy="52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87" tIns="72494" rIns="144987" bIns="72494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942209"/>
            <a:ext cx="3960440" cy="577291"/>
          </a:xfrm>
          <a:prstGeom prst="rect">
            <a:avLst/>
          </a:prstGeom>
        </p:spPr>
        <p:txBody>
          <a:bodyPr wrap="square" lIns="144987" tIns="72494" rIns="144987" bIns="72494">
            <a:spAutoFit/>
          </a:bodyPr>
          <a:lstStyle/>
          <a:p>
            <a:r>
              <a:rPr lang="ru-RU" sz="2800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214282" y="274638"/>
            <a:ext cx="8472518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914400"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33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Благотворительная деятельность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ru-RU" sz="33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285720" y="1047890"/>
            <a:ext cx="4286280" cy="5078274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857238"/>
            <a:ext cx="45464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Но Чехов был не только писателем и драматургом. В 1892 – 1899 писатель покупает дом в имении Мелихово, где ведет активную благотворительную и общественную деятельность. Здесь он открывает школу для крестьянских детей, жертвует деньги на строительство дорог, занимается посадкой деревьев, принимает множество гостей. Он строит собственную библиотеку, которую сам же спонсирует и  пополняет новыми экземплярами интересных книг, занимается возведением новой исследовательской обсерватории, помогает материально детским садам и школам.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AutoShape 2" descr="data:image/jpeg;base64,/9j/4AAQSkZJRgABAQAAAQABAAD/4QAqRXhpZgAASUkqAAgAAAABADEBAgAHAAAAGgAAAAAAAABHb29nbGUAAP/bAIQAAwICCgoKCgoKCgoKCggICAgKCAoKCgoICgoICAgICAoICgoICAoICAgICAgICggICAgKCgoICA0NCggNCAgKCAEDBAQGBQYKBgYKDQ0KDg4NDQ0NDQ0ODQ0NDQ4NDQ0NDQ0NDw8NDQ0NDQ8NDQ0NDQ0NDQ0NDQ0NDQ0NDQ0NDQ0N/8AAEQgAoADVAwERAAIRAQMRAf/EAB0AAAICAgMBAAAAAAAAAAAAAAUGAwQCBwABCAn/xABGEAACAQIEBAMEBQkGBQUBAAABAhEDIQAEEjEFBiJBEzJRByNhgRRCcZGhFTNDUmKxwdHwCDREU5LhFyRUcoJjg4TS8Rb/xAAaAQADAQEBAQAAAAAAAAAAAAABAgMABAUG/8QANxEAAgIAAwUGBQQCAgIDAAAAAAECEQMSIQQxQVHwYXGBkaHBEyKx0eEFMkLxFFIzcpLiFSPC/9oADAMBAAIRAxEAPwD2nnaUWx7iPA3Aj6PBkYY1jHw5NUCCD+BwrKDdwjgBBEi2/wDX78QlIqoMbaVe2kja3qMczjraOi+ACrMqteBfcbR2v6jHQra0Od0mSJVptfecDVBtHGy1M7GD6drYCcjVExYACDF8E2hWyoQyGN+x/hhnfAVVxMqtMKDBB7j0wLsOiFHjuY1iLDe3riqVE2zV3MXDyDIxZMRoWc1XjGoUA8WzOHiTkKHEM1i6JAavWONoArHGNRCXwbCVcw+BZgfUvtjGJ6PCp3wtmL9Lgoj1wrYxfyXA1H1RhGwoNZPLBdhGFYdwWylKThTLUIngoPfGHo9CpxFX/lgDrUwTNaWuLE4Jtw/cuVlOlgPvxz4ll4bxx8QH7MclUdV2BcxVKkkbnHQqZBuha4lnifNjoSIi7muYChMEjDVZOytT5kJ7mftxqDZlW4ux3Y/fjUazLK8cgb/jgUMRNzCY3tjUCwbV4wJufxwQAvjmaDCxxkES4XqvMGPsMAwfQwQfsIw7FoUuO1QZw6JyFfNLh7JspijhgUZ5nLCLYBmDHyROCApfkon7MYxMMgBjBZxqBkRgADGVyp2GFCNXCeW5FzGJtjpBb8gAfHCWPRXfI6dsYWiGpnoxqCmOvD+YWBscMzIZ+HcZLkTgDGy+WOKGAPTEpKysWOGR43iMoFozOs1m/TGSA2IvOWZI6h2x0xRGRrbO8xE74rRKypS4ycKx0W15gHfCDlTMcfA74JjGnxqRvbAMDc1xuDvhkIUMzzX2nByi5jRnsZ4f4dbiANepV8DN/REDs5CouWytcDrrVRIFRVhBTTUtVgg8YhZYWHTbu+H0K4s7UaW9X9TYmbx0I5wZXy84YUiGRxrNRWqUiTHxwRWS0siT2wDEWZ4KxBgWGGs1MEZvKMOxwyME+GUFifhN8BgDvDM2JjSMI0Mg5SrfGMTooR1uOAd8DKawFxHj3phsomYC1M45uAcNSNqbqynDl3OJFR74FynYN63nthWxkhk4ZRK2xhkFVzJUYFBKdfjxjfBygsAcW4vM37YNCtmvONZYXIOHsShLz3FCp3ODQLoGVOYj6nAyhzlWtzA3xwyibMRpzSR3xspsxUzHMJPfBURWysOLHD0TNfeyPj6tmeK6XDEcR1GNX/T0qQN1FpoNTtI1U3ubY49mlmliK/5eyR27RGo4f/X3b9zadPjAJE468px2TNngf54XKNZmrf0cagmSZIE3/wBsFGoKZPJWhYJ3nf7vTACZvw19N2kX6Ygj+eBaDTF7iWR3mcOibBGWpHYYoxAvw/LkfHCMNE+YzMYFDWL/ABDiHphkhbB9Ko25xmAmPFyMToaz1zwP2UPUEq4BG6t3+z/fHNLFUd52RwnLcM+U5Sr5faGF+k3H4bfhhc8ZGcJROUKhJOpCBvP8u2H7hTOtm1NhPz/o41BF/jNEx0jDJgaErigcb/dh9BKFzNcMdvX7Ma0CgVm+UmO+BmBlBv8A/A1SbKd4GNmBkZhV5GqQRpIIwcw2Vi5n+T6inY4opITKyovKlT0ODmQchBxPhng03q1Dpp0kao7G8KgLMbAkwAbAEn0OBnSVsGRt0keb/wCzTmwM/m0qZms5zhZqC1NJFco9Wo1WpCjw64pDpSmRT0mqOoikF87ZcVObV7/X8nobVhvInW7rrwPUacF/DHq2eZRzM8NI8oP3YCZqLnCeWGa5JwrkkMosZctwGIBG9sI5FMox5Dgy7A99oxNtjJFPimVGCmZi9mcsvfD2ToovoGwGBbNSMWzoiIxglHMIPXDWSZSq0kA7T/W2NbBQHrkCRO+GAVkpg4Bj6OcO5gog2tPf6v8At92PIlCTPYjOKLef44m0gyPXGjBmlNAp88hHbFaaIWgHxVApBEQcWjdCAvjGaAExhkYTc/xanvGGoAFzPF1mcagZiannkncCRgUENcvZ8EgSDcwoj+v3YVoI5cN4IHmYJ/r5W+GIuVFUrO6ns4Rmk3t3/wDzA+JSG+HqQVvZbS1Tp27YHxGF4Z5n/tw5Kpk+HA0FWM3mlytRiLKjZfM1bCLlmoqLkCJ80wY7RitYdc9CuBhJz7tTwFwji9bK1UzFNgz0HLor3UkIyxsIlWIkTbdWuD5mHiOMlJHfPDUlTPq4fZ/l13UyNwT942Ex64+jztnhZUQ53gtFR0qBjW+IdAXWpqAbfdggAtdSdvxwyFZEmb074YW6BXEuK4KQrYqcSz5xRIkwFW4xhqBZVrcewKDYPr8yYNAKmY5j+ONQATW5gwaFsrHmbGoOp7jyPGiB5p+eOOjssu1eYpHmP8sNQrZzJcxR9b92C0CybNcaY9xH44WhrBud4ixEfDBoYXa1A3wbFZFlODaj6YFgSDmV5LWzawRuVv8AvnCZiiQy8J4dl0aYvFr2wjbKKhuHM9JVECLbR/HEcjKZkd0uc1O3++M8MymcznN22nb9+AsMLxD53f2wv7UtPiNJeH0mpstHO5irUrrqBJo1c5lcvSVGVb/R3FV6wcqzGAqwcebtEs1Rjzd+B6GDBr5nyR5Sz1ReqKk6X0k72K+a0WAgSDEg95xy5ZLeu46LT0R9E/Yr/acpcWLpZK9LK0alSjB/OCrWp5h1cAKabf8ALMqzqXxSCLNHuYGKsTyXmePjYTh6j1xHjAx2JWcjZTy+eDd74LRt5RzfEALYNAYFzvEhgpE2xdz3Fh64okCxaz+emb/PDiMU+JZ+O+HFYBzPGPjjUAqVOKzgD0Va3E8YUFV8yScEFHSOexxgHtfKZ09mnHGdRabNscNYGjgzkd8azUTLzaBvgDJklHnZO+Foezlfm5MajWiDLc9gdvnjULmRco81qws0fDAoezpeJE3DT874wTLM8ZYC84wCpQ5oIwaMX15zMb2wKMfND2nZZ/pGbIkI2erhV0yg15ohY7QAP1bBpvGPl5/vl3s+lw5LLHuQqZfIAHUqGSyE9IvakvVYX0si3JjrMyG1NKTlo3uDFRjbXE9I/wBkt3pVs1qJJbL0gCQQRpqEEXLb2Y3/AFfl3/p6Vy8DztvlpHvfsb/zvGCce8keI2U/ysR3w9IFlOvx/wCONlA2BuIcfjDZRGLed4wScPQLBua4pGNRrAWarlvXB3CtlCnwZ2O3z2wAIK5bk5j5YPzEYRsoggnILDzAfbP++FzoZxZZXkAGYjaxkfuxswMoIqckP9W3zj+eKWCjYuT58gyDhHAVSGvhntBB3bEXAopBWv7QFIixwuRjZwJmeMB7howUqBYs8R42wO/3f1tiyoVmGX5nJ742UW2S1ua474GU1nKPNG3Vg0FMP8K5vuDO3xxNxLRkMlLmsEm9j29cSorZVr56Ljv2wUBijzpz14DZYalAzGYWiwMltLWLLcABWK6iTYMI1EaWli4qw3FPi6KYeG5qXYrPMPP1TrrG398p3uD/AHoxfuN4X1mfMMfNy/fLvl7nvR/Yu5ChRI0LdfLTtqJ2TJfuj7oPc4Lvt8u8Krp9xtflLmg5UZl1IDCjUAMQNXi01BIPmILTNwT2x07LP4anLlH3OXaYZ3GPb7G0+C87aqdMzqBpoZJknpElj3adz6zj6bDqUVJcUjwJ3GTi+bLNTmQYrlEszpcWVt9j+GAEnWih7z8DhWw0ZVfCGwH7/wCGBbNSA/F8xSuVA+zBViMXM1zPTphmcqiqJLkhVA+JMAffhpNJW2BJt0gfT5pSouumyuhLAOhBUlWKtcWJDKVPxBwItSVrVBlFxdMkyPNZU/hguJkw0OcdR9PgMJlSGszPHAe84JmyweLudpxqQohflwnthrEJaPMTDvg2aiyvOTf1OComM8x7RNAkz5kWBvLuqDciwLSfgDviWI1BW+aXi3XuUhFydLtfkrNOe0TmSrUz1OqAjfQ6iimq+JTLhmpVDTrOtY6uoah0BenqVhKt8/tOPJY/BpNJdvee1s+EvhcdV1RthubcfRo8SivmOaCcMajClzG3xxg0E8nzgw7YWgoZOEc6yRJg4VxHTGfmLnynRytWsSQaVF3kQfKpIIHoLFp2AOOTFbhCUuSZ1YUc81Hm0jy1znxqvnaxrpU1Uah1UVqHqQQCygBWCAOHiDcaTubfMbRivEm5cPpu9z6LAw8PDgoyvNxqtX/Qr0ONZnU6tS8QrVYGpY6irkkyzqTJME6fuJnCN8R8seDpcC0OI5iP7vsBJPhz9Vf8y214tJNoMYGY3w1/siP6Xm6rP5aIVQ1zZgWYkQjOTHh7H8bwrbqkPUFrJt935GDlTm98s1NKtQucyyikqTpAUHVZiCCWqIxgWCm07+nsG0OElB8ZJVwrX3d+B5u2YEJxzwT0TtvnpW6uCZsleZZ3OPrT5ovZPj3xwrCkWk5og74RoYtU+aQcLRitn+IBhY4yM0a/59qs1KpTDLLKoYEBiabsVaAdQBIDgEqw6TYG68W3YuXClT108m6OjZcO8RWtNa70rFfkrPtSp1VD+IKZBp0yw06SSXKaUk6mJJ88GBacebse1ZMOeZ/tSaXZxO3acDPONLfavt4Dtl84DecfRWmrR49VvL68QwjMwzwWsSRhGxTfHAeW8myKT40wJgA3i+3x2vf4Y5HOd8Doio0eYqWY+0fbtjrIGdTNkdv6+zDox19NU9sOjITvajm9NNNLEe81W36OodiRBEgjvGPE/VZyUYxi9dX5bvqev+nxi5NyXZ5mteC5uu+vxSQyqryBJEsqMx1BrGqtQg+YBTJBsPnJL5rTevNvfvvsfpyR7apKml4Lhy+xuHkDNO9HW6qC1WoSViCdVyI7TIveBcAyB9XsM5Tw80ubPndqjGE6jupDEW+GPQOQko8QC7CfgcYzJ6fMg+suNQLJGzyHYRgho643mycvWBBINKot9jKkRex3xy7X/wAM+5nTs/8Ayx70JHBOGgrlbkatVhIH5qq1tKlNxPWQvp1aRj458euPW4+ku664CtmMuPFe/wDiK4FkO1YgdxO19j64onSv7i9cAhXyy+/k7IxNqfauAfrWvHnt89iuH/ty63G6/iWOWsmG13MeCIA0g/n8yL6QSRvHa9r65lN10+S5jJdaexX4hQA+iPcyrHY76KZjrAZfrEhxq6YMHfp2V1jL/svr5EcZf/W+5/QvHjEY+4Z8wS0uN4QB23GDjGLGX4ycKzF8ccJwKCAuYn1NLHp8NugMylmWWAJDLCixkMTvYCSfmf1TN8RK9Gl6Nnu7BlyN8U35UjVTcMqrVZpfSp8DTNgVKUzJDiF1VUqG2u7QxFx42RbqW+748659m+qrTSj08z3291Vwv6du43Fy5UU00GwC6R3stheTNgLyZ9cfbbI7wY91eWh8ntOmLLvG3J8LO9ji7ObeHeGrB2xJgHbhHGmVYVo+eFyoKbRr2toPbHRQlg3MUE7yPsOGo1g7PU1VWaSdKk/bA2+04njYnw8OU+SbL4Uc81HmzX3O2bFQ0lRgdOhmbzKCWXVtMjTIIMX74+a27GWJKNa0uHNnubJDIm+0CZfKNMOVadCMwDDpipUYDUo8pq72ja2kgeW92iO7NuTNjcguRlaQGxDt/rqO1/iJj5Y+v2KNYMfH6nze1O8V9cC/x7irU6bMBLKOlTMFjIQNpBIVmtqAMfLFcfFWDByfXI2Dh/EkomPC8y1Wkj6YLKCwEwGFnAkKSFYEAkCQJ7jD4OIsSCkuImLHJJxJWydTsp+7FiSJ8tlKgvoNrzH4nCtpFUmy3zA9bwKgZCF0GTEfDHHtdfBl3e51bNfxI94I4ZTj6Lc2Vj9a3uyO1jv9f5Xx8Y+P468j6Rdb+vMR66DxXuL5jMfqn/EP8N5sR998XW7++QnXD7E+ezp8SqtoKGbrv9IEbraSBvP78BLdp6PkHTXX1X2DvKW5Aj8y3cf59S9hJHV9l9u+JT0CutQdxPKxTyW4AIQgh1geFpsGLMDMdNRiR3JIE9GC6xfFcua60JYi+R9z+nW8JtwumNz3Ak7SxCgfMkAfEjH3MpJbz5ZJvcW04AuNYpxuEDCswv8AMDshTQCb6ngKegESJLLpYzANxvMQJ83a9q+C4rz7vZnds+B8RSb8O8Krl/w3x3qaauzkcWtAVxuqqwSwAEgmxjVG9xYgFf8Ay+Y8D9UalkcXrr5aHr7AmsyaYjcQpUizN4xEktANOCWVJmdRHVRpmxEwJkKBjyEz0afIZODc30lCJrWRUpgXF1aAwsxJMkwIuSMers+1ZYRhxzLyb1+p52NszlJyrTK/NbvobOy+dK7Wx9JVnhosrx04XKMSjmU4ZRFIV46Duo/djURLeWzVI+ZcbUZGPM2Xy9Si6aD16VtqB86kwQZFhuMebt8msB9tL1O/Y/8AlTXD7GmeJcrU9QASpHT3rz1FT3fshb7GE9ox8ldcfU+nzN70v/FBXKcnUfCYsjgimT5q6iepRM1D+qLH179lff6g+LJcF/4oAcN4ZWUuKeYYBBrVTfvYErUEaiG6hT7GxM4tHHnGqb8xXh4cv3RL+b59qVFZK0rVin0gAJUFNm0xp02BqObWmD0lQBbEx8TF3vl6X92Ths8MPd2+tfZGx/Y5zXT8OqtZ6aBGUUwzaSQxdnszGdLNdhvIm4x6ewY2WDjJpJbta5nn7bhZpJxT7fp7D1W5nyo/TUv9S/zx6n+Rh/7LzPO+DP8A1Ys+0fmum9HRQqprNRQ6rpM0yG1hpDQNiIgkgC4LY83bNpWSoS1vWuVP8HobLgvPco+fMGtzytbhzLVYfSDSamw1e8Y030s7BVXSzqhfSosDYtuZy2hS2epNZtNL1eu/h3lY4Djj2k8vOtNxDlKXVlR/6TEeb/LXuLd/rfK848FPR+HX9Hqvf/fXmJQok1XgT7+tcX2zD/s7/s9trxjoS08uHYTT6vtMuI0mFVyVgGYJIAvXXYlLWlrz6dxC1otPTs7x83V/gZOTCdf/ALLiNQP6Qeij13+z7cTmuqo19XYO4+n/AC+VsAKdZREMIEHsW1bD6xbeb2xSEqnfiI1caA/M/GgalNaTSoV3Y9S9SlAoYECVhiwi4YTa2Pc27a1NJYb03ur38PueZsmzuNua13a+oSyfNaAAF7gCbMb/AG6YJte/x7jHo4e24ORZpa1ro9/E4p7JiZnUePYXk5woneoPub/64L23A/29H9hP8XF/1FvinGEaoT4oWnuYsTKqsGVDAkr6gAKpEkynze1z+JiuS1XDyR7uzwyYai1rx82WeDcOfMEEFqWXMAsWJeoNpphulVgfnCIhekPvjkljzrLb9jpjgwi80kr63/Yvcq8p0hUqhg1QhRoV+pQQRJAKqklWA1EGLgGcRTvePKdL5dO464xwVNRApJMVQBFMeWiGUgeEQIaoouTAv1eQVrQ588ubIcjk6Qdh4SHrYranYVA1SmB0L5VXp6jYm5tJ7RJTe62H/EOPvYyTSa4qz5Vqm0SU6uNYS2mZGBYGyFqxAvsO+NKSire4jGLbpFLI8yIzMoZDoUEjUNYMtqld7AKdu/2Y4obZhym4qS0S771v23HdLZZxgpZXq33cPzvDObzUKTEEKx3jYHuYA+ZAxx/qs6hCHN/Rfk6f0+PzSfJdfQR85SHiMBpEEoICfokamvcdqiD4AKLAY+bvrXiz2+uAbqwKDRF/BS2nZglWOkmwNV4VtiSRZlLJICqxa4eOmoxHoL+pJJImNwwEgzbsRjMoUOKZJXCqy6utI7EEsAYPTF7SCp7XvgxHuibIcFpEKfDkaajecx0pA/SmwYST3jGd8+QVN9JBarwKiJIpi1NH3JuagGqxO6tEX723IBs76os0+WKOtwaKkK9BQCBYkywkkTqIuAWF4gjpwtuvPriM8SXMAZOgAtYKFA8OtCgMbHUoEKR9kJBvbcHF+Xhy68yV7/ybJypAeheCKLQsm8KgYgbECR5tptuYin8rfd1z8gvf58xIn3hvvUqm5XvXqeg7bRvAg3Bxbhu5cOxC9b1zJM7PjuJmzwNQ7V0+FtJtBnf7tWi09H2j89fUYeVQdYBt7ut9cHZ6MW038xGr6uxB1iEmtPxXMVPq7KHMdIfRaUQdOZGwYgaazqbOQ3Y9RnaQCIBb+T7vbyBenXMT8nwdWchkVgaVYAMncLII1Te1jYx3GGb3a8jJ1utDDnuXqI8Q+DROk0yB4SbEdvc7HVeJ2O0EYnW7xKrEnzfmWKXL1Gx8CjBrFY8NNmClR+Z8oCmDMSd9sK0vQZTlzfmUc3wGmFU+DSllqmPDUGULNf3VjBVRJEgWnG018DZ5VvY4cKzHSGO8CB2B7afiLXEmP1cSBZVyQ0ZqoB9bUZtMMsL3LSfBF4GwidJg8OuuInAy4sOtTeBUpT540k1Ne1p6EtHrO64utV5kXvA9OiwcDc6KRM64mm60TEn0DnY2gmRct+fuIwlUVgSJAvj6/Y55sCD7K8tD5zaFlxJFTM1mFRF0O2vUIUpbpL6nUuGChUkMAZGqJi/FibVOOJFqLp6b1vfmtK79+h14eBFwks2q13Pdu7HrfduCmUyitNx0sVPy27ekTEwZEmMehDEk1r2nnzik9HyKXCee8rVIWprpqV1mqCzKGUyARTQ1ATBIhSBFyLT5f+fHEVSTSPQ/wpQ1i0NnDOVcnUNRjnKCAVmChqwErTp00kkLqKlkZlMgMCZDDeWHtOG3J8L0rdokvbnxZbEwMRKKS1rW+1t/R8jvmvI0k0inXp1wSoZ6TSqk1ArKSV8wWWKxsRcTbh/UNoWNOCjwT69C2yYTwoyzca69TVbksdQ30ltxGpqgBvp9aD9v1rG0cda9cF3ncpaDVzE2misdqz+h6afiKOw2hbWiNzuZ0BPUU8kAKb/tVAPkqIvqZ8voPSO5PKx+JVzdWCv/AHT/AKeo9/2Z32+eCgtkfK3GxUFUAqRSR0lW1HqjzCRpaWNuoQB1dhSUarwMpDFVMq4/Zy6feFPxifj/ACwi3+YQtlanvHI75gj0PQtSRus7ftbbbxJ7vDrmMxSylcFagj9ExPS3qnoLzq+reNtjF73eH+vXmJV348zY7SK1GQ2gZeoSwJ0A66IQFQh1FhqKmQV0mx12gtYtcbXv+Cj0YjZnK1dTFKTEzWKgrALeNUZATBIDggzBsdpkY6VFVrXryRPNyv0AGSzXEamYlsjoRmAbrRjTVnDVCYaXIsQAon5yKVh1o9fEFz6o2Ny5l3V1LK4WKwNlgavo5TtMkq8QTs0z0RCUdOHDn2/gbN1oVeY8q30Q6lYFc0CAZeV8YlGBIUkEEH0Qgjq03D0l4d3DrvAt3T69hU4PQ9/tEmspOkjdXIuTfcfOTbYPKXyrw4+xq3/YOcQEpUgeahSaYnvTAJPhvNp3ZrT0xJCcfFjxVktJtzB6a2Xfb1WT+iPwBgk79SnCcPB9bxxb4hxoDNLlyd1zBC+G25YJIfw9OkiZHYhettQXFK+Ry7ibetMbuXcxKCfS/wA7QfkTvAk/DEGNwCOa/vFNpu6IT9ygxYiZqev8SBwAc5pyEqwCnykeWfr0/wBoEdOv1veRENSMurIsEZrLnWCFNzXE6P8AMQV1mWFtddu3mUjp3wVL24mcTLmPjtKmyh1aXQMIj10kXYGQYm0XF749rY9sjh4eR3vPMx9lliSuIHznM1ErCoZDKQG8phuoWLbgMJg9+4MDatvjkTitVJP1p+jY2z7HPM1J6NNdu616pAZOet51k6jAppKhTdZLJJN9xYxIjbEpbdi3pQVsMH/YppxSnSqaQCG1CdKiDeIA1iJubdyp+GPNd0exCDavQLDmLSpk1BJbampUFhbesNXWrNsJDEdwTz4MLhF89d/PX3L41Z5arTv7qNg8vZucsjrPvPpDgtpDaSKqoCCzCFlIhuyk6QSMNGKu6OLG+WWUsUc0T4d4l8uCJp/WTW4O5/xCSBvCxudVHFa+PPrgSUjPnPMTTojcmmzGYMlggvFjuRK2sYmwwL3jxFsN7pLRLu0bX1tG3xMyd9yLxhhgdmFk2tCsY73UgbMvlJ+UdjBAbaWivd9R0k3q+f0OcJy6qtbSFHl1NTXpd2ZAagis2pm2c6hLBtwIxWVtq+vQnFIZG8zC969FNpuA/fULRHYR6GREVw7mU661LvDKgGs+uaqGfsoubRqmNrle/eAwl7e5k+urFHIVUCMzMNIpAt1ssA1KIuzQqiwBdtIW+w1HF2np9kKmtfuw8PazSMhmyq6DpAfOUSSNIE+7ZhFyN9wfhjRwnHdZnJPRsk/4r0B+lyUg2P0qYPbYX/HDOEt2plkJl9tYBP8AzORIg6gazRDRE6VnuBM9/liSwX2lXOJHU9sdK8VclZdUCtViImfzJ7Ed/wCGLZH2kXlA3MPtTSsPDNTLPTZQYSuBcMYCipTWozSJhdUkxBJjA+G07Ncao64ZSIrqbfnD6z1ahvqINiO2El+zy5f2ZVf9/wBBnMMAP/idyARpIO7kv9W5YnuSSbhPuUW7UgzFUaGEQTSotEpNmC95BI1QCQVtEGbrrfnzG06oSk9o1CrXChgpXNVNLHTD9YUQQrwG003VyYbqAOpQjVlhyUX3dvWhOM4uSv21H/lyBI3AkRvBVimwAHYk9gfSIEHrqPuYW45mSBRcE31CJABI1vaAbhac2iATvMFaECvMlIsCAQZ1xZvr03UGFINi4kyQBOxAKvEk2LdNZCEfVag5JDAQgrU2AJO5WgljMSpM6lOH/PIws+1aoUTLvp1EO9Ei67RUFpkhjl5FzqH62q5jq6HglTYr1fEQBiiwCgMOWYBgyCRrYke9qXNrlyRplZ4kFOMoJ70y+HOMZKWu9eRhwfjrE1EJUGk0bvtLAeVrXU2PaIjBw3mgp80mDGw1GTUeDaFXhlMtmCx2EmSIHSoW3bqj7h8MPtEsuG+71ei+pXBirXWi19hx43xj3RCwSdBjWGHuwCAFNOASRFpaYIgiwhBROfM5NWOmWzIXLUqat1U8vTUzpA1TSJJ1Ab+HUIvBv3AIZdpLE+abkuZcoVDK3BINcyCqxpU0lPVqg66I7nT3nTGBCOivs+4JVbOc95n3gFgFpp6W6mY+m4UY1aAiL+caFpr3WmuwA3WDYWEkbbfhhgoDcRzYGonyhGk72LIP1W3BIsf5qsluS5r019ikN7b5P7e5a5f4sKqO4mKtSkDIi6yD0w+kSsxrYfEEmaTVNdzFiMlGp1LP/WE/JemfII8x9f8AvNziP2649chyfh2Z6O8k1nj/AMNNh0k+b9U3PbBl9gCoMzNCrBmEQfnZ/SoNwLbGx3uv1rVa1Xjw7DRd7/qJnNPDw2XySiFgVKkjuTm657dyCBO98Ug/ml1wQZR0XeA81QWK+ogCpWDSdIFmqHci/m7zi8WvlIyupFquEmvLLdaYa6EgBqRE+m1tUjGj/HvGl/LuRXr5SdRGzZMUwwiIKU7z32n09Im63p4h4v8A6hRTpyuXWfJmXv8AB6FTVcSYbwl1R+qN9Iif8n3e4VuQ/ZbMzmVAEkVKZAGokyL2iNjPewO2IU8n4RrV/kZ6+Zug9UzKW/Z1AbaRNto+f1sS/A6ZXyuale8/RmPqehpG7GTY3Prve+Xv1wM3xPLuYzBSo5vqWq/VPUCrk9jczB3MxveceotTjZ6k5frz1diviTuAr3kkkgAapna3YQMePBPIu5emh34lKb72Ec9xinUQeG6sUqCVVpgOVQTHaSYkaZG4iQa1J2nuGKvBpo1z0o+zGSulrCZJ6bDe4sZuU6EkLA4aWplIYCmK9M6VaCUei4m5kEtViCNRm8SC0ufan9/Q0d9d/wBAb7SsvqyjMR5K1GrBBFqjJr7mZ8Z5IiDO2mcOn8wcPV12MRTxmaWn0CL5U06hdAbiob7Cf1RILDU1U7GyvcAuN5dhUZ6YIWqEbZp8g3hT1Cb/AMMcuzSuGV/xbXr9qPSxVG063pP0BXCs4TLWBNB27AhnqhEkiPMS51ESdIvbF9oinljzmvJa+xy4WI/ma3KN+L09zr8vDxBTqLrVqaLOvR4ZfZvK8rTpkNoGib3iAOxQTjbOaWI4yqGlGxs97QqAZQjM8lB7sCAqhtZYxK9LkROokCIGo453CSg2+T9dARVyXeQJ7bKQM6KmsU4CkrDE1Q5JIpe78zggeJYLEFyRf4fXgRpmvuJc+ZirVNR3MEeUEgARpAHuipI3MpBM2gxg5EtBFGW8kfnquXLF1MiNGkwBuI6BsPU/fgLDSGyyCdTmxnRzAM01BFRWaWNRAJ6wWUCSo1WtYiVMpJKcO9+kWdEI/LLu/wD0vsVeXudXpSGuhq+IBRDU1UzJWzoAu+giShY9iIvJKW4klQxJ7TlUqwRiBVdyWhZdgIAMsBEAzJ72tePw9PQqYp7VVVFUB1ISqpKGCGqabroMjRchrNIERJw8cNW2/Am0+HiUv+IqslRTSYtUCw+qoxOltUuShJYHqm+o2MATjODbuxopLd7g7iPGfEp0F8N/c01ElWCkrVaoYOny3Ik99xgqOVt8x/3UgXxvJVHpuugiXVjqmEjVY9MSZ/Z22OHWjFy2t617TDMcMqnx30HTX0UpOqFZNLaS3hwWgTp6WiPS7bq0enYZLfqte0vLk6gpqGp2ej4SkmFYIAjOpK9RkXUCxtqwj97Gy79VureY18w3hqnhkqlVHnqKmKdVCphLT4n6x2O02yW9gcWqQbq87yZWlUUmAxUOGIAWQGEagdMFWWNO+q+EjBriLS4l7iPtFqMiFaRpk+KKVU7FnPUUVqThitxC1SJFwY0gvCTdpaAvSr1F7J88ZhFK6g40st0pyA2ubg+rargwVA9cBwV2DK1xEjiOXZ6lRgjaXqMYA1QXMkSFAm8xHcb2nojuRGTVj5xHmKuUFJKZ1GnTqErdlHgqjgLolQG1SxNgYgQCOPDgnem5yVeL1LTql816L6Cxks3WpEFWqrq0t3GoKwYXDCVnuI/E4s4JrUilyY1Zr2u5vVIJVY0+GQGpbGRpcFTKm6n17CAEjgoZvmwjkfa7WOkvSpkeM7O2mBqqiotRhAsQtTyzHSLXkDFwrg4rfQ8GlJNvkGM37VBUy9Wi9CoC1FqXiU19yrKXRHLmoCFAFOIErpIDNbBWE9JfU2idJiJlEzNZKpanU1KAZp0BTCg0nsEpU6aqVIUzpB6p+tJvKDtNIaE6jKLdaaeZCKVR6FAoRKCrSYnfoqSnfsjr8o9RjzYuGHjYilxyyXiqfqjtbm8KDjwtPwdr6mysl7P6FDOpl1c1qb0vEZq4BRVpiq1JGCeCWZSJMQGcpciRj15YEbUnwuvFU7PHjjSUWlpdXz05DTxzkjhrkgaaYMsSiUBV1inoUK8k06QEEUaaoo0iSwnDSnhpU2l5Ek53bA2W9nHC6Z6q2ZqbmVrKohhGhgKUSLjUt7z1QpEPjYC3tMLlN7tCjT5C4VDy+cYtZQKsFLkyjeFBkHTpqo/lB1STMXtWAuPo/sG5cy5leG8OFJqPg1r31CuPEZgoAZ3I1rpA1hEZaepjNNgQAn/yOCouFeSVmaea0wj9I4fFAfRSRldWgF0GsltQNaABWNgC1YVC3USRIjnl+oQ4Q86Nl323qA6/B8oXYhK4SszvVTx1kksGphGFA6KaHVNPqDAqJENri9vevyq32ddcB9Fu3BXifCsoaviV8nUdisAVcxXXyjSJA8NSFFtK00E91MkvLb3duD+nsCNJUmGuCc0U6K0xQyiBKJdlUuaqqXnVGoMd2dgXLMDUchh06cv1KS/bD1v2GcVL9zAX5cyyisoyiqua0GqlJmBIpvrAWoZZZaZ623NtsBbdJ38q15y/A74dm4pU+LZUVFccPpsqoV8NqtU6ulll5qMXbqDayZJCm0CKraFdtLu1r6B+LOqt9+gV4dmVrqtNMg1XwU0rp8Woaalk1G2YJhiqL1dF7KJwf8iUtFG63VmdegvxHFt7r39pZzXEqamo1XK6RW0q6MKiKSpL61P0oFaoawKFYWwgGMTlt2Pd5O+83DdwAlGlT3Plz39cS/lfaZp0wi6EYulFnrGkG8LwtZX6X7yoVJJqVGZ9TatXSukv9Rx27cPr9aFWHBaLu3exS4n7QRVREqIjrTdqiSCdLNGoKDmQFQiQVC6SHeQ2t9Sf5uM0vl+v2DlSur8t5Woc3jwqlGnQXw696tJU93UIIKsyDNFAyEAq1NUIhVuoC4aO04u7Ku3SWvoFyd277Owk5az1V6yeBw6ka1EOy+DTCkDSVYtRWsKNg5BqMmuWEsemLfGxJVHD38srFct7lfXaZ53jxCrla2XCDL1PERKr1C1Nzc6QM28AhvJo0DUzBQzuzxntO0w0yq+6WgVUtSrxLP5eoZOU4fJJLacqgLlmVjJgFfKFHhGnClgI1tqj/l47/h6P7j0RcCoIXFOhk8tUZm1/R1pO6OUlxroioUqCmAWGtGiJ7TgrH2mX7YvyfvYrklvS7zH8oGg9VTl6SVCTqlawr0w6UxpV/EFUJChlDu0GrUiBVYGv+RtK0p33E1W/h1oZNnBXbwxw7J1GcdKU8oVZVQM5FIU4KKFktog6VAJKiMVhte0Nr5Ne5gypb7OcS5h0M6V8llw2lVZHoBBbVpL0dC0qjjXKvVpO6wCpBGKS2rGb+fDbfN3a9CkJtRyxby76T0fh4FpeG00oK9ThlL6PVenU8UU9GtVhVAYEKQxU3am2oliSScUW0Yijbw3XMlo5aPXkRZbmzK03rGllaNNa4CspWnIUEFlTR4K0g5nV4K0yQBBEE4y2mWtQl9R8u67GPgftJyaKq/R1UikyHSA1MgQqKaasoKhf01U1swCo95FsdEdppftkvA2JGU3cm336gziPJdSstN6eTqU0ZSy+HSIRw8FXlw7OSIAdnYlVUSAqgXwoRkrcV4pbvE5sXGknV/jgDeHV8mtU1Bpd9BX3uqogDRPSxC6osGiRMjCrKtNK5cC0k2hoy/NlN0akQGp6STSoqtJZLL1QSsKDcgOZNoILAunCstKuwk4tarfzYu5nKZMmPCKbdDMzGSf2ajLedgfuxFxwk6KxzVrTM8rkssfKgI32J/FpMfAGN/jhaw0Upl/M88pUprQapNNVVFphSFApiVEhQbQWktckzM4dzjWXgKsOndGGQ5xoU6ZRVowSxJaiXqXUAwzdQEAEDaZN5ODGUIqjSw7dg7lzieSFVCtKk7DWyrUmnT1U1JBLONIKEhgDMkWuLCGTNQZqWWwpzvzVSrVFNZVLLTYrpY1AF8zHUD5jaRuYG8YfFlFvUXCjS0MeFc6ilTanSYpTeajIq2bpCkmQTJAA3G2EjiJKkyko29S3xDmlfoyU9OX8Hw6Y0qnvI1Suvr82oEk6L2+GGc1loCj816lDk/NZVvFJy1CqFpx72KYUzIKmDqNjYYGFV6jYlpaegKrc8U8vUfwlNE1LEUB06NUqupQsqDBFvjbCOVN5R0tFm9SPmv2reMFFfXVVCNKtSDAGCJAKi8EificaUnLRixjGLbRNyJzbQmuoy+Xb3ak/SKVMLAafdFhBc9wpnb0jBw9BcRXpr4AfinN9PxH90ASzEinTUU9zZQDGn0AtiUkm2y0LpIv8l8/+EzPQmizIUZvDUEqWViNm3KibD7Rgwllegs1mWpYPPTiuzBnFaoCGrLCkggBgzLpMEKJEAWB9DgZnd8QUlFR4B3ljmeqv0go1ANUWmaj1xLPpOoaSGUluog6muLAbYeEnb9xJpUtPIVc9nk8R9S0yxqnUyooUsxJLDuVmTP78JJqyieiA9fninQqdKurrtUpJEapU6XUqQSCQYIJB+OCuaNLtGDknnlvG8Skxp1KivTNWovUV0iQxKuxB0rBg+VewMGM2pdvMnKKcddxjm+PMuY8TV74n8+liNSaPOArDo6Da4tebh4jUr4hUVlrgR5v3rM1Qqzd2qdTGCRuVY2+J7/HCyxb1djKKS0GHlTmqtR1JTrU1VkjS2pqY0OrQq6YQksdgAYa8gTfCxGtxDEgnvQCzVUtUZiyFmIJcWBnpkQBsDeYME/HEptNvT0KRVJATPZwLUZfCLGfzgVSragCTq3O8H474y1W4fxLlPnOsoCr44VRpCqzBQBsAAwAHoAMVjZGUVf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Санкт-Петербургский государственный университет - Helpe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0" name="Picture 2" descr="Антон Павлович Чехов: он оставался врачом до последнего вздоха |  Милосердие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2260" y="1047890"/>
            <a:ext cx="1908212" cy="2003114"/>
          </a:xfrm>
          <a:prstGeom prst="rect">
            <a:avLst/>
          </a:prstGeom>
          <a:noFill/>
        </p:spPr>
      </p:pic>
      <p:pic>
        <p:nvPicPr>
          <p:cNvPr id="12292" name="Picture 4" descr="Презентация по литературе &quot;Благотворительная деятельность А.П. Чехова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2754" y="1689489"/>
            <a:ext cx="2023817" cy="2148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onstantia" pitchFamily="18" charset="0"/>
              </a:rPr>
              <a:t> </a:t>
            </a:r>
            <a:r>
              <a:rPr lang="ru-RU" dirty="0" smtClean="0">
                <a:latin typeface="Constantia" pitchFamily="18" charset="0"/>
              </a:rPr>
              <a:t>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Последние годы жизни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А.П.Чехова 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51470"/>
            <a:ext cx="486177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Вследствие болезни, Чехов переезжает в Ялту. Там его навещают близкие друзья и знакомые А. Куприн, Л. Толстой, И. Бунин, М. Горький, И. Левитан.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Писатель в 1904 году едет в Германию, чтобы пройти курс лечения, но из-за обострения болезни, 2 июля он умирает.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Похоронили его в Москве, рядом с могилой отца.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Могила Антона Чехо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987574"/>
            <a:ext cx="3672408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Решение кроссворда     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843558"/>
            <a:ext cx="8786874" cy="3293209"/>
          </a:xfrm>
        </p:spPr>
        <p:txBody>
          <a:bodyPr/>
          <a:lstStyle/>
          <a:p>
            <a:r>
              <a:rPr lang="ru-RU" sz="2400" dirty="0" smtClean="0"/>
              <a:t>         </a:t>
            </a:r>
            <a:r>
              <a:rPr lang="ru-RU" sz="1800" dirty="0" smtClean="0"/>
              <a:t>По горизонтали:</a:t>
            </a:r>
          </a:p>
          <a:p>
            <a:r>
              <a:rPr lang="ru-RU" sz="2400" dirty="0" smtClean="0"/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1. Название  моря, у которого прошли детство и юность А.П.Чехова.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2. Фамилия русского художника, друга А.П.Чехова.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3. Повесть, написанная в 1887 году и принёсшая славу А.П.Чехову.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            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            </a:t>
            </a:r>
            <a:r>
              <a:rPr lang="ru-RU" sz="1800" dirty="0" smtClean="0"/>
              <a:t>По</a:t>
            </a:r>
            <a:r>
              <a:rPr lang="ru-RU" sz="1800" dirty="0" smtClean="0">
                <a:solidFill>
                  <a:schemeClr val="tx1"/>
                </a:solidFill>
              </a:rPr>
              <a:t>  </a:t>
            </a:r>
            <a:r>
              <a:rPr lang="ru-RU" sz="1800" dirty="0" smtClean="0">
                <a:solidFill>
                  <a:srgbClr val="0070C0"/>
                </a:solidFill>
              </a:rPr>
              <a:t>вертикали:</a:t>
            </a:r>
          </a:p>
          <a:p>
            <a:endParaRPr lang="ru-RU" sz="1800" dirty="0" smtClean="0">
              <a:solidFill>
                <a:srgbClr val="0070C0"/>
              </a:solidFill>
            </a:endParaRPr>
          </a:p>
          <a:p>
            <a:r>
              <a:rPr lang="ru-RU" sz="1800" dirty="0" smtClean="0">
                <a:solidFill>
                  <a:srgbClr val="0070C0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1. Город, где родился А.П.Чехов.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2. Наиболее популярный псевдоним А.П.Чехова.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3. Основная профессия А.П.Чехова.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4. Юмористический журнал, в котором чаще всего публиковались рассказы    </a:t>
            </a:r>
          </a:p>
          <a:p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    </a:t>
            </a:r>
            <a:r>
              <a:rPr lang="ru-RU" sz="1600" dirty="0" err="1" smtClean="0">
                <a:solidFill>
                  <a:schemeClr val="tx1"/>
                </a:solidFill>
              </a:rPr>
              <a:t>А.П.Чехова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" name="Picture 9" descr="bd05012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1635646"/>
            <a:ext cx="1785950" cy="180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/>
          <p:cNvSpPr txBox="1">
            <a:spLocks/>
          </p:cNvSpPr>
          <p:nvPr/>
        </p:nvSpPr>
        <p:spPr>
          <a:xfrm>
            <a:off x="4214810" y="357172"/>
            <a:ext cx="2928958" cy="39290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Решение кроссворда</a:t>
            </a:r>
            <a:endParaRPr lang="ru-RU" dirty="0"/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457201" y="928676"/>
            <a:ext cx="3971924" cy="49398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</a:t>
            </a:r>
            <a:b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endParaRPr kumimoji="0" lang="ru-RU" sz="33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00562" y="242887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00562" y="442913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00826" y="342900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00364" y="392907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00694" y="342900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00232" y="928676"/>
            <a:ext cx="500066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000232" y="242887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00430" y="242887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000364" y="292894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000364" y="192880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000760" y="342900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500562" y="192880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00628" y="242887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500694" y="242887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500562" y="142874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00430" y="292894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500430" y="392907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00364" y="142874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500958" y="342900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000892" y="342900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500430" y="342900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000364" y="92867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000232" y="292894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000364" y="242887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500298" y="242887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500562" y="342900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000232" y="442913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000232" y="192880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000232" y="392907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000496" y="242887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000628" y="342900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500562" y="392907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500562" y="292894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000232" y="142874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000232" y="342900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000364" y="342900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2" name="Picture 3" descr="C:\Users\Бакибаева\Desktop\kisspng-question-mark-exclamation-mark-clip-art-question-5acdccc0668b24.430867731523436736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>
                        <a14:foregroundMark x1="46778" y1="75000" x2="54000" y2="81083"/>
                        <a14:foregroundMark x1="79444" y1="21667" x2="79444" y2="2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9079">
            <a:off x="6642590" y="668998"/>
            <a:ext cx="2071395" cy="290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 52"/>
          <p:cNvSpPr/>
          <p:nvPr/>
        </p:nvSpPr>
        <p:spPr>
          <a:xfrm>
            <a:off x="5000628" y="192880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500694" y="192880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000760" y="192880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/>
          <p:cNvSpPr txBox="1">
            <a:spLocks/>
          </p:cNvSpPr>
          <p:nvPr/>
        </p:nvSpPr>
        <p:spPr>
          <a:xfrm>
            <a:off x="4214810" y="357172"/>
            <a:ext cx="2928958" cy="39290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Решение кроссворда. Проверьте!</a:t>
            </a:r>
            <a:endParaRPr lang="ru-RU" dirty="0"/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357158" y="928676"/>
            <a:ext cx="3971924" cy="49398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</a:t>
            </a:r>
            <a:b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endParaRPr kumimoji="0" lang="ru-RU" sz="33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00562" y="242887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00562" y="442913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00826" y="342900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00364" y="392907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00694" y="342900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00232" y="928676"/>
            <a:ext cx="500066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000232" y="242887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00430" y="242887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000364" y="292894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000364" y="192880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000760" y="342900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500562" y="192880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00628" y="242887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500694" y="242887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500562" y="142874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00430" y="292894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500430" y="392907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00364" y="142874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500958" y="342900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000892" y="342900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500430" y="342900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000364" y="92867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000232" y="292894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000364" y="242887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500298" y="242887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500562" y="342900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000232" y="442913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000232" y="192880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000232" y="392907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000496" y="242887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000628" y="342900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500562" y="392907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500562" y="292894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000232" y="142874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000232" y="342900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000364" y="342900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Picture 4" descr="20sm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071552"/>
            <a:ext cx="242889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5" y="162356"/>
            <a:ext cx="8190071" cy="430887"/>
          </a:xfrm>
        </p:spPr>
        <p:txBody>
          <a:bodyPr/>
          <a:lstStyle/>
          <a:p>
            <a:pPr algn="ctr"/>
            <a:r>
              <a:rPr lang="ru-RU" sz="2800" dirty="0" smtClean="0"/>
              <a:t>Задание для самостоятельного выполнения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03848" y="1643056"/>
            <a:ext cx="5463188" cy="1969770"/>
          </a:xfrm>
        </p:spPr>
        <p:txBody>
          <a:bodyPr/>
          <a:lstStyle/>
          <a:p>
            <a:pPr marL="342900" indent="-342900"/>
            <a:r>
              <a:rPr lang="ru-RU" sz="2000" dirty="0" smtClean="0">
                <a:solidFill>
                  <a:schemeClr val="tx1"/>
                </a:solidFill>
              </a:rPr>
              <a:t>     </a:t>
            </a:r>
            <a:r>
              <a:rPr lang="ru-RU" sz="3200" dirty="0" smtClean="0">
                <a:solidFill>
                  <a:schemeClr val="tx1"/>
                </a:solidFill>
              </a:rPr>
              <a:t>Подготовить презентацию по биографии А.П.Чехова.   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7" name="Picture 10" descr="5454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36043">
            <a:off x="14219524" y="563671"/>
            <a:ext cx="5287004" cy="528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5454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36043">
            <a:off x="13502885" y="1265172"/>
            <a:ext cx="5287004" cy="405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5454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36043">
            <a:off x="14506212" y="1503394"/>
            <a:ext cx="3789301" cy="40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Отображение сетевого контент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584" y="1198234"/>
            <a:ext cx="2232248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5" y="142858"/>
            <a:ext cx="8190071" cy="462610"/>
          </a:xfrm>
        </p:spPr>
        <p:txBody>
          <a:bodyPr anchor="ctr"/>
          <a:lstStyle/>
          <a:p>
            <a:pPr algn="ctr"/>
            <a:r>
              <a:rPr lang="ru-RU" sz="3600" dirty="0" smtClean="0"/>
              <a:t>Биография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95486"/>
            <a:ext cx="4680520" cy="4686001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1600" b="0" i="0" cap="all" dirty="0" smtClean="0"/>
              <a:t> </a:t>
            </a:r>
          </a:p>
          <a:p>
            <a:r>
              <a:rPr lang="ru-RU" sz="1600" i="0" dirty="0" smtClean="0"/>
              <a:t>     Антон Павлович Чехов — </a:t>
            </a:r>
            <a:r>
              <a:rPr lang="ru-RU" sz="1600" i="0" dirty="0" smtClean="0">
                <a:solidFill>
                  <a:schemeClr val="tx1"/>
                </a:solidFill>
              </a:rPr>
              <a:t>выдающийся русский писатель, драматург, по профессии врач. Почётный академик Императорской Академии наук по разряду изящной словесности (1900—1902).     </a:t>
            </a:r>
          </a:p>
          <a:p>
            <a:r>
              <a:rPr lang="ru-RU" sz="1600" i="0" dirty="0" smtClean="0">
                <a:solidFill>
                  <a:schemeClr val="tx1"/>
                </a:solidFill>
              </a:rPr>
              <a:t>     Является общепризнанным классиком мировой литературы. Его пьесы, в особенности «Вишнёвый сад», на протяжении ста лет ставятся во многих театрах мира. </a:t>
            </a:r>
          </a:p>
          <a:p>
            <a:r>
              <a:rPr lang="ru-RU" sz="1600" i="0" dirty="0" smtClean="0">
                <a:solidFill>
                  <a:schemeClr val="tx1"/>
                </a:solidFill>
              </a:rPr>
              <a:t>     Один из самых известных мировых драматургов.</a:t>
            </a:r>
            <a:r>
              <a:rPr lang="ru-RU" sz="1600" b="0" i="0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1600" i="0" dirty="0" smtClean="0">
                <a:solidFill>
                  <a:schemeClr val="tx1"/>
                </a:solidFill>
              </a:rPr>
              <a:t>     Произведения гениального писателя – величайшее достояние России. 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  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36866" name="Picture 2" descr="Краткая биография Чехова, самое главное в творчестве Антона Павловича,  интересные факты для детей всех класс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3414" y="1207560"/>
            <a:ext cx="2304256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5" y="162356"/>
            <a:ext cx="8190071" cy="553998"/>
          </a:xfrm>
        </p:spPr>
        <p:txBody>
          <a:bodyPr/>
          <a:lstStyle/>
          <a:p>
            <a:r>
              <a:rPr lang="ru-RU" dirty="0" smtClean="0"/>
              <a:t>                         </a:t>
            </a:r>
            <a:r>
              <a:rPr lang="ru-RU" sz="3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14374" y="214297"/>
            <a:ext cx="7786716" cy="50006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 Детство и юность А.П.Чехова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28860" y="857238"/>
            <a:ext cx="47149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Антон Павлович Чехов родился в провинциальном Таганроге 17 (29)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января 1860 года.</a:t>
            </a:r>
            <a:r>
              <a:rPr lang="ru-RU" sz="1600" dirty="0" smtClean="0"/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Детство и юность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Чехова прошли в этом небольшом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портовом городе на степной окраине страны, у мелководного и теплого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Азовского моря. 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496" y="3786196"/>
            <a:ext cx="9108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Cyrl-UZ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А.П.Чехов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 детстве                                                                                А.П.Чехов в юности</a:t>
            </a:r>
          </a:p>
          <a:p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</a:t>
            </a:r>
            <a:endParaRPr lang="en-US" sz="16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</a:t>
            </a:r>
            <a:r>
              <a:rPr lang="uz-Cyrl-UZ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Дом в Таганроге, </a:t>
            </a:r>
            <a:r>
              <a:rPr lang="ru-RU" sz="1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где  родился  </a:t>
            </a:r>
            <a:r>
              <a:rPr lang="ru-RU" sz="1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А.П.Чехов</a:t>
            </a:r>
            <a:r>
              <a:rPr lang="ru-RU" sz="1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1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4818" name="Picture 2" descr="Антон Чехов в детств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518" y="968217"/>
            <a:ext cx="2000264" cy="2714644"/>
          </a:xfrm>
          <a:prstGeom prst="rect">
            <a:avLst/>
          </a:prstGeom>
          <a:noFill/>
        </p:spPr>
      </p:pic>
      <p:pic>
        <p:nvPicPr>
          <p:cNvPr id="34822" name="Picture 6" descr="Антон Чехов фото 2 из 20 в галерее на - 24СМ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6256" y="999778"/>
            <a:ext cx="1910016" cy="2579748"/>
          </a:xfrm>
          <a:prstGeom prst="rect">
            <a:avLst/>
          </a:prstGeom>
          <a:noFill/>
        </p:spPr>
      </p:pic>
      <p:pic>
        <p:nvPicPr>
          <p:cNvPr id="13" name="Picture 2" descr="Дом Чехова Таганрог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5776" y="2787774"/>
            <a:ext cx="3888432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571" y="172588"/>
            <a:ext cx="8190071" cy="553998"/>
          </a:xfrm>
        </p:spPr>
        <p:txBody>
          <a:bodyPr/>
          <a:lstStyle/>
          <a:p>
            <a:r>
              <a:rPr lang="ru-RU" dirty="0" smtClean="0"/>
              <a:t>                 Родители А.П.Чехова</a:t>
            </a:r>
            <a:r>
              <a:rPr lang="ru-RU" sz="3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10244" name="AutoShape 4" descr="Тургенев, Сергей Николаевич - Wikiw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Тургенев, Сергей Николаевич - Wikiw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14296"/>
            <a:ext cx="42857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Отец писателя,</a:t>
            </a:r>
            <a:r>
              <a:rPr lang="ru-RU" sz="1600" dirty="0" smtClean="0"/>
              <a:t> 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неудачливый, вскоре вконец разорившийся мелкий купец Павел Егорович Чехов,  имел крепкие крестьянские корни. Дед Чехова – крепостной крестьянин – сумел выкупиться и выкупить свою семью. Сам Чехов принадлежал к первому поколению интеллигентных «выходцев из народа».</a:t>
            </a:r>
          </a:p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1876 году отец Чехова вынужден был закрыть лавочку и уехать в Москву. </a:t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3333962"/>
            <a:ext cx="5328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Мать Евгения Яковлевна. Отец </a:t>
            </a:r>
            <a:r>
              <a:rPr lang="ru-RU" sz="1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Павел Егорович. 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32772" name="Picture 4" descr="Павел Егорович и Мария Павловна Чеховы, родители писателя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606" y="1029706"/>
            <a:ext cx="4095036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49" y="175198"/>
            <a:ext cx="6190999" cy="58043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/>
          <a:p>
            <a:pPr marL="20137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2" y="789748"/>
            <a:ext cx="3497809" cy="52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87" tIns="72494" rIns="144987" bIns="72494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942209"/>
            <a:ext cx="3960440" cy="577291"/>
          </a:xfrm>
          <a:prstGeom prst="rect">
            <a:avLst/>
          </a:prstGeom>
        </p:spPr>
        <p:txBody>
          <a:bodyPr wrap="square" lIns="144987" tIns="72494" rIns="144987" bIns="72494">
            <a:spAutoFit/>
          </a:bodyPr>
          <a:lstStyle/>
          <a:p>
            <a:r>
              <a:rPr lang="ru-RU" sz="2800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457200" y="274638"/>
            <a:ext cx="8229600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914400"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    Образование А.П.Чехова</a:t>
            </a:r>
            <a:r>
              <a:rPr lang="ru-RU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ru-RU" sz="33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200" y="1047890"/>
            <a:ext cx="4038600" cy="5078274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43174" y="571486"/>
            <a:ext cx="33689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В семилетнем возрасте Антон был определен в греческую школу. Однако греческая школа себя не оправдала. Отучившись в ней два года, Чехов по настоянию матери был отдан в 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подготовительный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класс Таганрогской классической гимназии (1869).</a:t>
            </a:r>
            <a:r>
              <a:rPr lang="ru-RU" sz="1600" dirty="0" smtClean="0"/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1879 году Чехов окончил гимназию и получил пособие для поступления в Московский Университет на медицинский факультет. </a:t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AutoShape 2" descr="data:image/jpeg;base64,/9j/4AAQSkZJRgABAQAAAQABAAD/4QAqRXhpZgAASUkqAAgAAAABADEBAgAHAAAAGgAAAAAAAABHb29nbGUAAP/bAIQAAwICCgoKCgoKCgoKCggICAgKCAoKCgoICgoICAgICAoICgoICAoICAgICAgICggICAgKCgoICA0NCggNCAgKCAEDBAQGBQYKBgYKDQ0KDg4NDQ0NDQ0ODQ0NDQ4NDQ0NDQ0NDw8NDQ0NDQ8NDQ0NDQ0NDQ0NDQ0NDQ0NDQ0NDQ0N/8AAEQgAoADVAwERAAIRAQMRAf/EAB0AAAICAgMBAAAAAAAAAAAAAAUGAwQCBwABCAn/xABGEAACAQIEBAMEBQkGBQUBAAABAhEDIQAEEjEFBiJBEzJRByNhgRRCcZGhFTNDUmKxwdHwCDREU5LhFyRUcoJjg4TS8Rb/xAAaAQADAQEBAQAAAAAAAAAAAAABAgMABAUG/8QANxEAAgIAAwUGBQQCAgIDAAAAAAECEQMSIQQxQVHwYXGBkaHBEyKx0eEFMkLxFFIzcpLiFSPC/9oADAMBAAIRAxEAPwD2nnaUWx7iPA3Aj6PBkYY1jHw5NUCCD+BwrKDdwjgBBEi2/wDX78QlIqoMbaVe2kja3qMczjraOi+ACrMqteBfcbR2v6jHQra0Od0mSJVptfecDVBtHGy1M7GD6drYCcjVExYACDF8E2hWyoQyGN+x/hhnfAVVxMqtMKDBB7j0wLsOiFHjuY1iLDe3riqVE2zV3MXDyDIxZMRoWc1XjGoUA8WzOHiTkKHEM1i6JAavWONoArHGNRCXwbCVcw+BZgfUvtjGJ6PCp3wtmL9Lgoj1wrYxfyXA1H1RhGwoNZPLBdhGFYdwWylKThTLUIngoPfGHo9CpxFX/lgDrUwTNaWuLE4Jtw/cuVlOlgPvxz4ll4bxx8QH7MclUdV2BcxVKkkbnHQqZBuha4lnifNjoSIi7muYChMEjDVZOytT5kJ7mftxqDZlW4ux3Y/fjUazLK8cgb/jgUMRNzCY3tjUCwbV4wJufxwQAvjmaDCxxkES4XqvMGPsMAwfQwQfsIw7FoUuO1QZw6JyFfNLh7JspijhgUZ5nLCLYBmDHyROCApfkon7MYxMMgBjBZxqBkRgADGVyp2GFCNXCeW5FzGJtjpBb8gAfHCWPRXfI6dsYWiGpnoxqCmOvD+YWBscMzIZ+HcZLkTgDGy+WOKGAPTEpKysWOGR43iMoFozOs1m/TGSA2IvOWZI6h2x0xRGRrbO8xE74rRKypS4ycKx0W15gHfCDlTMcfA74JjGnxqRvbAMDc1xuDvhkIUMzzX2nByi5jRnsZ4f4dbiANepV8DN/REDs5CouWytcDrrVRIFRVhBTTUtVgg8YhZYWHTbu+H0K4s7UaW9X9TYmbx0I5wZXy84YUiGRxrNRWqUiTHxwRWS0siT2wDEWZ4KxBgWGGs1MEZvKMOxwyME+GUFifhN8BgDvDM2JjSMI0Mg5SrfGMTooR1uOAd8DKawFxHj3phsomYC1M45uAcNSNqbqynDl3OJFR74FynYN63nthWxkhk4ZRK2xhkFVzJUYFBKdfjxjfBygsAcW4vM37YNCtmvONZYXIOHsShLz3FCp3ODQLoGVOYj6nAyhzlWtzA3xwyibMRpzSR3xspsxUzHMJPfBURWysOLHD0TNfeyPj6tmeK6XDEcR1GNX/T0qQN1FpoNTtI1U3ubY49mlmliK/5eyR27RGo4f/X3b9zadPjAJE468px2TNngf54XKNZmrf0cagmSZIE3/wBsFGoKZPJWhYJ3nf7vTACZvw19N2kX6Ygj+eBaDTF7iWR3mcOibBGWpHYYoxAvw/LkfHCMNE+YzMYFDWL/ABDiHphkhbB9Ko25xmAmPFyMToaz1zwP2UPUEq4BG6t3+z/fHNLFUd52RwnLcM+U5Sr5faGF+k3H4bfhhc8ZGcJROUKhJOpCBvP8u2H7hTOtm1NhPz/o41BF/jNEx0jDJgaErigcb/dh9BKFzNcMdvX7Ma0CgVm+UmO+BmBlBv8A/A1SbKd4GNmBkZhV5GqQRpIIwcw2Vi5n+T6inY4opITKyovKlT0ODmQchBxPhng03q1Dpp0kao7G8KgLMbAkwAbAEn0OBnSVsGRt0keb/wCzTmwM/m0qZms5zhZqC1NJFco9Wo1WpCjw64pDpSmRT0mqOoikF87ZcVObV7/X8nobVhvInW7rrwPUacF/DHq2eZRzM8NI8oP3YCZqLnCeWGa5JwrkkMosZctwGIBG9sI5FMox5Dgy7A99oxNtjJFPimVGCmZi9mcsvfD2ToovoGwGBbNSMWzoiIxglHMIPXDWSZSq0kA7T/W2NbBQHrkCRO+GAVkpg4Bj6OcO5gog2tPf6v8At92PIlCTPYjOKLef44m0gyPXGjBmlNAp88hHbFaaIWgHxVApBEQcWjdCAvjGaAExhkYTc/xanvGGoAFzPF1mcagZiannkncCRgUENcvZ8EgSDcwoj+v3YVoI5cN4IHmYJ/r5W+GIuVFUrO6ns4Rmk3t3/wDzA+JSG+HqQVvZbS1Tp27YHxGF4Z5n/tw5Kpk+HA0FWM3mlytRiLKjZfM1bCLlmoqLkCJ80wY7RitYdc9CuBhJz7tTwFwji9bK1UzFNgz0HLor3UkIyxsIlWIkTbdWuD5mHiOMlJHfPDUlTPq4fZ/l13UyNwT942Ex64+jztnhZUQ53gtFR0qBjW+IdAXWpqAbfdggAtdSdvxwyFZEmb074YW6BXEuK4KQrYqcSz5xRIkwFW4xhqBZVrcewKDYPr8yYNAKmY5j+ONQATW5gwaFsrHmbGoOp7jyPGiB5p+eOOjssu1eYpHmP8sNQrZzJcxR9b92C0CybNcaY9xH44WhrBud4ixEfDBoYXa1A3wbFZFlODaj6YFgSDmV5LWzawRuVv8AvnCZiiQy8J4dl0aYvFr2wjbKKhuHM9JVECLbR/HEcjKZkd0uc1O3++M8MymcznN22nb9+AsMLxD53f2wv7UtPiNJeH0mpstHO5irUrrqBJo1c5lcvSVGVb/R3FV6wcqzGAqwcebtEs1Rjzd+B6GDBr5nyR5Sz1ReqKk6X0k72K+a0WAgSDEg95xy5ZLeu46LT0R9E/Yr/acpcWLpZK9LK0alSjB/OCrWp5h1cAKabf8ALMqzqXxSCLNHuYGKsTyXmePjYTh6j1xHjAx2JWcjZTy+eDd74LRt5RzfEALYNAYFzvEhgpE2xdz3Fh64okCxaz+emb/PDiMU+JZ+O+HFYBzPGPjjUAqVOKzgD0Va3E8YUFV8yScEFHSOexxgHtfKZ09mnHGdRabNscNYGjgzkd8azUTLzaBvgDJklHnZO+Foezlfm5MajWiDLc9gdvnjULmRco81qws0fDAoezpeJE3DT874wTLM8ZYC84wCpQ5oIwaMX15zMb2wKMfND2nZZ/pGbIkI2erhV0yg15ohY7QAP1bBpvGPl5/vl3s+lw5LLHuQqZfIAHUqGSyE9IvakvVYX0si3JjrMyG1NKTlo3uDFRjbXE9I/wBkt3pVs1qJJbL0gCQQRpqEEXLb2Y3/AFfl3/p6Vy8DztvlpHvfsb/zvGCce8keI2U/ysR3w9IFlOvx/wCONlA2BuIcfjDZRGLed4wScPQLBua4pGNRrAWarlvXB3CtlCnwZ2O3z2wAIK5bk5j5YPzEYRsoggnILDzAfbP++FzoZxZZXkAGYjaxkfuxswMoIqckP9W3zj+eKWCjYuT58gyDhHAVSGvhntBB3bEXAopBWv7QFIixwuRjZwJmeMB7howUqBYs8R42wO/3f1tiyoVmGX5nJ742UW2S1ua474GU1nKPNG3Vg0FMP8K5vuDO3xxNxLRkMlLmsEm9j29cSorZVr56Ljv2wUBijzpz14DZYalAzGYWiwMltLWLLcABWK6iTYMI1EaWli4qw3FPi6KYeG5qXYrPMPP1TrrG398p3uD/AHoxfuN4X1mfMMfNy/fLvl7nvR/Yu5ChRI0LdfLTtqJ2TJfuj7oPc4Lvt8u8Krp9xtflLmg5UZl1IDCjUAMQNXi01BIPmILTNwT2x07LP4anLlH3OXaYZ3GPb7G0+C87aqdMzqBpoZJknpElj3adz6zj6bDqUVJcUjwJ3GTi+bLNTmQYrlEszpcWVt9j+GAEnWih7z8DhWw0ZVfCGwH7/wCGBbNSA/F8xSuVA+zBViMXM1zPTphmcqiqJLkhVA+JMAffhpNJW2BJt0gfT5pSouumyuhLAOhBUlWKtcWJDKVPxBwItSVrVBlFxdMkyPNZU/hguJkw0OcdR9PgMJlSGszPHAe84JmyweLudpxqQohflwnthrEJaPMTDvg2aiyvOTf1OComM8x7RNAkz5kWBvLuqDciwLSfgDviWI1BW+aXi3XuUhFydLtfkrNOe0TmSrUz1OqAjfQ6iimq+JTLhmpVDTrOtY6uoah0BenqVhKt8/tOPJY/BpNJdvee1s+EvhcdV1RthubcfRo8SivmOaCcMajClzG3xxg0E8nzgw7YWgoZOEc6yRJg4VxHTGfmLnynRytWsSQaVF3kQfKpIIHoLFp2AOOTFbhCUuSZ1YUc81Hm0jy1znxqvnaxrpU1Uah1UVqHqQQCygBWCAOHiDcaTubfMbRivEm5cPpu9z6LAw8PDgoyvNxqtX/Qr0ONZnU6tS8QrVYGpY6irkkyzqTJME6fuJnCN8R8seDpcC0OI5iP7vsBJPhz9Vf8y214tJNoMYGY3w1/siP6Xm6rP5aIVQ1zZgWYkQjOTHh7H8bwrbqkPUFrJt935GDlTm98s1NKtQucyyikqTpAUHVZiCCWqIxgWCm07+nsG0OElB8ZJVwrX3d+B5u2YEJxzwT0TtvnpW6uCZsleZZ3OPrT5ovZPj3xwrCkWk5og74RoYtU+aQcLRitn+IBhY4yM0a/59qs1KpTDLLKoYEBiabsVaAdQBIDgEqw6TYG68W3YuXClT108m6OjZcO8RWtNa70rFfkrPtSp1VD+IKZBp0yw06SSXKaUk6mJJ88GBacebse1ZMOeZ/tSaXZxO3acDPONLfavt4Dtl84DecfRWmrR49VvL68QwjMwzwWsSRhGxTfHAeW8myKT40wJgA3i+3x2vf4Y5HOd8Doio0eYqWY+0fbtjrIGdTNkdv6+zDox19NU9sOjITvajm9NNNLEe81W36OodiRBEgjvGPE/VZyUYxi9dX5bvqev+nxi5NyXZ5mteC5uu+vxSQyqryBJEsqMx1BrGqtQg+YBTJBsPnJL5rTevNvfvvsfpyR7apKml4Lhy+xuHkDNO9HW6qC1WoSViCdVyI7TIveBcAyB9XsM5Tw80ubPndqjGE6jupDEW+GPQOQko8QC7CfgcYzJ6fMg+suNQLJGzyHYRgho643mycvWBBINKot9jKkRex3xy7X/wAM+5nTs/8Ayx70JHBOGgrlbkatVhIH5qq1tKlNxPWQvp1aRj458euPW4+ku664CtmMuPFe/wDiK4FkO1YgdxO19j64onSv7i9cAhXyy+/k7IxNqfauAfrWvHnt89iuH/ty63G6/iWOWsmG13MeCIA0g/n8yL6QSRvHa9r65lN10+S5jJdaexX4hQA+iPcyrHY76KZjrAZfrEhxq6YMHfp2V1jL/svr5EcZf/W+5/QvHjEY+4Z8wS0uN4QB23GDjGLGX4ycKzF8ccJwKCAuYn1NLHp8NugMylmWWAJDLCixkMTvYCSfmf1TN8RK9Gl6Nnu7BlyN8U35UjVTcMqrVZpfSp8DTNgVKUzJDiF1VUqG2u7QxFx42RbqW+748659m+qrTSj08z3291Vwv6du43Fy5UU00GwC6R3stheTNgLyZ9cfbbI7wY91eWh8ntOmLLvG3J8LO9ji7ObeHeGrB2xJgHbhHGmVYVo+eFyoKbRr2toPbHRQlg3MUE7yPsOGo1g7PU1VWaSdKk/bA2+04njYnw8OU+SbL4Uc81HmzX3O2bFQ0lRgdOhmbzKCWXVtMjTIIMX74+a27GWJKNa0uHNnubJDIm+0CZfKNMOVadCMwDDpipUYDUo8pq72ja2kgeW92iO7NuTNjcguRlaQGxDt/rqO1/iJj5Y+v2KNYMfH6nze1O8V9cC/x7irU6bMBLKOlTMFjIQNpBIVmtqAMfLFcfFWDByfXI2Dh/EkomPC8y1Wkj6YLKCwEwGFnAkKSFYEAkCQJ7jD4OIsSCkuImLHJJxJWydTsp+7FiSJ8tlKgvoNrzH4nCtpFUmy3zA9bwKgZCF0GTEfDHHtdfBl3e51bNfxI94I4ZTj6Lc2Vj9a3uyO1jv9f5Xx8Y+P468j6Rdb+vMR66DxXuL5jMfqn/EP8N5sR998XW7++QnXD7E+ezp8SqtoKGbrv9IEbraSBvP78BLdp6PkHTXX1X2DvKW5Aj8y3cf59S9hJHV9l9u+JT0CutQdxPKxTyW4AIQgh1geFpsGLMDMdNRiR3JIE9GC6xfFcua60JYi+R9z+nW8JtwumNz3Ak7SxCgfMkAfEjH3MpJbz5ZJvcW04AuNYpxuEDCswv8AMDshTQCb6ngKegESJLLpYzANxvMQJ83a9q+C4rz7vZnds+B8RSb8O8Krl/w3x3qaauzkcWtAVxuqqwSwAEgmxjVG9xYgFf8Ay+Y8D9UalkcXrr5aHr7AmsyaYjcQpUizN4xEktANOCWVJmdRHVRpmxEwJkKBjyEz0afIZODc30lCJrWRUpgXF1aAwsxJMkwIuSMers+1ZYRhxzLyb1+p52NszlJyrTK/NbvobOy+dK7Wx9JVnhosrx04XKMSjmU4ZRFIV46Duo/djURLeWzVI+ZcbUZGPM2Xy9Si6aD16VtqB86kwQZFhuMebt8msB9tL1O/Y/8AlTXD7GmeJcrU9QASpHT3rz1FT3fshb7GE9ox8ldcfU+nzN70v/FBXKcnUfCYsjgimT5q6iepRM1D+qLH179lff6g+LJcF/4oAcN4ZWUuKeYYBBrVTfvYErUEaiG6hT7GxM4tHHnGqb8xXh4cv3RL+b59qVFZK0rVin0gAJUFNm0xp02BqObWmD0lQBbEx8TF3vl6X92Ths8MPd2+tfZGx/Y5zXT8OqtZ6aBGUUwzaSQxdnszGdLNdhvIm4x6ewY2WDjJpJbta5nn7bhZpJxT7fp7D1W5nyo/TUv9S/zx6n+Rh/7LzPO+DP8A1Ys+0fmum9HRQqprNRQ6rpM0yG1hpDQNiIgkgC4LY83bNpWSoS1vWuVP8HobLgvPco+fMGtzytbhzLVYfSDSamw1e8Y030s7BVXSzqhfSosDYtuZy2hS2epNZtNL1eu/h3lY4Djj2k8vOtNxDlKXVlR/6TEeb/LXuLd/rfK848FPR+HX9Hqvf/fXmJQok1XgT7+tcX2zD/s7/s9trxjoS08uHYTT6vtMuI0mFVyVgGYJIAvXXYlLWlrz6dxC1otPTs7x83V/gZOTCdf/ALLiNQP6Qeij13+z7cTmuqo19XYO4+n/AC+VsAKdZREMIEHsW1bD6xbeb2xSEqnfiI1caA/M/GgalNaTSoV3Y9S9SlAoYECVhiwi4YTa2Pc27a1NJYb03ur38PueZsmzuNua13a+oSyfNaAAF7gCbMb/AG6YJte/x7jHo4e24ORZpa1ro9/E4p7JiZnUePYXk5woneoPub/64L23A/29H9hP8XF/1FvinGEaoT4oWnuYsTKqsGVDAkr6gAKpEkynze1z+JiuS1XDyR7uzwyYai1rx82WeDcOfMEEFqWXMAsWJeoNpphulVgfnCIhekPvjkljzrLb9jpjgwi80kr63/Yvcq8p0hUqhg1QhRoV+pQQRJAKqklWA1EGLgGcRTvePKdL5dO464xwVNRApJMVQBFMeWiGUgeEQIaoouTAv1eQVrQ588ubIcjk6Qdh4SHrYranYVA1SmB0L5VXp6jYm5tJ7RJTe62H/EOPvYyTSa4qz5Vqm0SU6uNYS2mZGBYGyFqxAvsO+NKSire4jGLbpFLI8yIzMoZDoUEjUNYMtqld7AKdu/2Y4obZhym4qS0S771v23HdLZZxgpZXq33cPzvDObzUKTEEKx3jYHuYA+ZAxx/qs6hCHN/Rfk6f0+PzSfJdfQR85SHiMBpEEoICfokamvcdqiD4AKLAY+bvrXiz2+uAbqwKDRF/BS2nZglWOkmwNV4VtiSRZlLJICqxa4eOmoxHoL+pJJImNwwEgzbsRjMoUOKZJXCqy6utI7EEsAYPTF7SCp7XvgxHuibIcFpEKfDkaajecx0pA/SmwYST3jGd8+QVN9JBarwKiJIpi1NH3JuagGqxO6tEX723IBs76os0+WKOtwaKkK9BQCBYkywkkTqIuAWF4gjpwtuvPriM8SXMAZOgAtYKFA8OtCgMbHUoEKR9kJBvbcHF+Xhy68yV7/ybJypAeheCKLQsm8KgYgbECR5tptuYin8rfd1z8gvf58xIn3hvvUqm5XvXqeg7bRvAg3Bxbhu5cOxC9b1zJM7PjuJmzwNQ7V0+FtJtBnf7tWi09H2j89fUYeVQdYBt7ut9cHZ6MW038xGr6uxB1iEmtPxXMVPq7KHMdIfRaUQdOZGwYgaazqbOQ3Y9RnaQCIBb+T7vbyBenXMT8nwdWchkVgaVYAMncLII1Te1jYx3GGb3a8jJ1utDDnuXqI8Q+DROk0yB4SbEdvc7HVeJ2O0EYnW7xKrEnzfmWKXL1Gx8CjBrFY8NNmClR+Z8oCmDMSd9sK0vQZTlzfmUc3wGmFU+DSllqmPDUGULNf3VjBVRJEgWnG018DZ5VvY4cKzHSGO8CB2B7afiLXEmP1cSBZVyQ0ZqoB9bUZtMMsL3LSfBF4GwidJg8OuuInAy4sOtTeBUpT540k1Ne1p6EtHrO64utV5kXvA9OiwcDc6KRM64mm60TEn0DnY2gmRct+fuIwlUVgSJAvj6/Y55sCD7K8tD5zaFlxJFTM1mFRF0O2vUIUpbpL6nUuGChUkMAZGqJi/FibVOOJFqLp6b1vfmtK79+h14eBFwks2q13Pdu7HrfduCmUyitNx0sVPy27ekTEwZEmMehDEk1r2nnzik9HyKXCee8rVIWprpqV1mqCzKGUyARTQ1ATBIhSBFyLT5f+fHEVSTSPQ/wpQ1i0NnDOVcnUNRjnKCAVmChqwErTp00kkLqKlkZlMgMCZDDeWHtOG3J8L0rdokvbnxZbEwMRKKS1rW+1t/R8jvmvI0k0inXp1wSoZ6TSqk1ArKSV8wWWKxsRcTbh/UNoWNOCjwT69C2yYTwoyzca69TVbksdQ30ltxGpqgBvp9aD9v1rG0cda9cF3ncpaDVzE2misdqz+h6afiKOw2hbWiNzuZ0BPUU8kAKb/tVAPkqIvqZ8voPSO5PKx+JVzdWCv/AHT/AKeo9/2Z32+eCgtkfK3GxUFUAqRSR0lW1HqjzCRpaWNuoQB1dhSUarwMpDFVMq4/Zy6feFPxifj/ACwi3+YQtlanvHI75gj0PQtSRus7ftbbbxJ7vDrmMxSylcFagj9ExPS3qnoLzq+reNtjF73eH+vXmJV348zY7SK1GQ2gZeoSwJ0A66IQFQh1FhqKmQV0mx12gtYtcbXv+Cj0YjZnK1dTFKTEzWKgrALeNUZATBIDggzBsdpkY6VFVrXryRPNyv0AGSzXEamYlsjoRmAbrRjTVnDVCYaXIsQAon5yKVh1o9fEFz6o2Ny5l3V1LK4WKwNlgavo5TtMkq8QTs0z0RCUdOHDn2/gbN1oVeY8q30Q6lYFc0CAZeV8YlGBIUkEEH0Qgjq03D0l4d3DrvAt3T69hU4PQ9/tEmspOkjdXIuTfcfOTbYPKXyrw4+xq3/YOcQEpUgeahSaYnvTAJPhvNp3ZrT0xJCcfFjxVktJtzB6a2Xfb1WT+iPwBgk79SnCcPB9bxxb4hxoDNLlyd1zBC+G25YJIfw9OkiZHYhettQXFK+Ry7ibetMbuXcxKCfS/wA7QfkTvAk/DEGNwCOa/vFNpu6IT9ygxYiZqev8SBwAc5pyEqwCnykeWfr0/wBoEdOv1veRENSMurIsEZrLnWCFNzXE6P8AMQV1mWFtddu3mUjp3wVL24mcTLmPjtKmyh1aXQMIj10kXYGQYm0XF749rY9sjh4eR3vPMx9lliSuIHznM1ErCoZDKQG8phuoWLbgMJg9+4MDatvjkTitVJP1p+jY2z7HPM1J6NNdu616pAZOet51k6jAppKhTdZLJJN9xYxIjbEpbdi3pQVsMH/YppxSnSqaQCG1CdKiDeIA1iJubdyp+GPNd0exCDavQLDmLSpk1BJbampUFhbesNXWrNsJDEdwTz4MLhF89d/PX3L41Z5arTv7qNg8vZucsjrPvPpDgtpDaSKqoCCzCFlIhuyk6QSMNGKu6OLG+WWUsUc0T4d4l8uCJp/WTW4O5/xCSBvCxudVHFa+PPrgSUjPnPMTTojcmmzGYMlggvFjuRK2sYmwwL3jxFsN7pLRLu0bX1tG3xMyd9yLxhhgdmFk2tCsY73UgbMvlJ+UdjBAbaWivd9R0k3q+f0OcJy6qtbSFHl1NTXpd2ZAagis2pm2c6hLBtwIxWVtq+vQnFIZG8zC969FNpuA/fULRHYR6GREVw7mU661LvDKgGs+uaqGfsoubRqmNrle/eAwl7e5k+urFHIVUCMzMNIpAt1ssA1KIuzQqiwBdtIW+w1HF2np9kKmtfuw8PazSMhmyq6DpAfOUSSNIE+7ZhFyN9wfhjRwnHdZnJPRsk/4r0B+lyUg2P0qYPbYX/HDOEt2plkJl9tYBP8AzORIg6gazRDRE6VnuBM9/liSwX2lXOJHU9sdK8VclZdUCtViImfzJ7Ed/wCGLZH2kXlA3MPtTSsPDNTLPTZQYSuBcMYCipTWozSJhdUkxBJjA+G07Ncao64ZSIrqbfnD6z1ahvqINiO2El+zy5f2ZVf9/wBBnMMAP/idyARpIO7kv9W5YnuSSbhPuUW7UgzFUaGEQTSotEpNmC95BI1QCQVtEGbrrfnzG06oSk9o1CrXChgpXNVNLHTD9YUQQrwG003VyYbqAOpQjVlhyUX3dvWhOM4uSv21H/lyBI3AkRvBVimwAHYk9gfSIEHrqPuYW45mSBRcE31CJABI1vaAbhac2iATvMFaECvMlIsCAQZ1xZvr03UGFINi4kyQBOxAKvEk2LdNZCEfVag5JDAQgrU2AJO5WgljMSpM6lOH/PIws+1aoUTLvp1EO9Ei67RUFpkhjl5FzqH62q5jq6HglTYr1fEQBiiwCgMOWYBgyCRrYke9qXNrlyRplZ4kFOMoJ70y+HOMZKWu9eRhwfjrE1EJUGk0bvtLAeVrXU2PaIjBw3mgp80mDGw1GTUeDaFXhlMtmCx2EmSIHSoW3bqj7h8MPtEsuG+71ei+pXBirXWi19hx43xj3RCwSdBjWGHuwCAFNOASRFpaYIgiwhBROfM5NWOmWzIXLUqat1U8vTUzpA1TSJJ1Ab+HUIvBv3AIZdpLE+abkuZcoVDK3BINcyCqxpU0lPVqg66I7nT3nTGBCOivs+4JVbOc95n3gFgFpp6W6mY+m4UY1aAiL+caFpr3WmuwA3WDYWEkbbfhhgoDcRzYGonyhGk72LIP1W3BIsf5qsluS5r019ikN7b5P7e5a5f4sKqO4mKtSkDIi6yD0w+kSsxrYfEEmaTVNdzFiMlGp1LP/WE/JemfII8x9f8AvNziP2649chyfh2Z6O8k1nj/AMNNh0k+b9U3PbBl9gCoMzNCrBmEQfnZ/SoNwLbGx3uv1rVa1Xjw7DRd7/qJnNPDw2XySiFgVKkjuTm657dyCBO98Ug/ml1wQZR0XeA81QWK+ogCpWDSdIFmqHci/m7zi8WvlIyupFquEmvLLdaYa6EgBqRE+m1tUjGj/HvGl/LuRXr5SdRGzZMUwwiIKU7z32n09Im63p4h4v8A6hRTpyuXWfJmXv8AB6FTVcSYbwl1R+qN9Iif8n3e4VuQ/ZbMzmVAEkVKZAGokyL2iNjPewO2IU8n4RrV/kZ6+Zug9UzKW/Z1AbaRNto+f1sS/A6ZXyuale8/RmPqehpG7GTY3Prve+Xv1wM3xPLuYzBSo5vqWq/VPUCrk9jczB3MxveceotTjZ6k5frz1diviTuAr3kkkgAapna3YQMePBPIu5emh34lKb72Ec9xinUQeG6sUqCVVpgOVQTHaSYkaZG4iQa1J2nuGKvBpo1z0o+zGSulrCZJ6bDe4sZuU6EkLA4aWplIYCmK9M6VaCUei4m5kEtViCNRm8SC0ufan9/Q0d9d/wBAb7SsvqyjMR5K1GrBBFqjJr7mZ8Z5IiDO2mcOn8wcPV12MRTxmaWn0CL5U06hdAbiob7Cf1RILDU1U7GyvcAuN5dhUZ6YIWqEbZp8g3hT1Cb/AMMcuzSuGV/xbXr9qPSxVG063pP0BXCs4TLWBNB27AhnqhEkiPMS51ESdIvbF9oinljzmvJa+xy4WI/ma3KN+L09zr8vDxBTqLrVqaLOvR4ZfZvK8rTpkNoGib3iAOxQTjbOaWI4yqGlGxs97QqAZQjM8lB7sCAqhtZYxK9LkROokCIGo453CSg2+T9dARVyXeQJ7bKQM6KmsU4CkrDE1Q5JIpe78zggeJYLEFyRf4fXgRpmvuJc+ZirVNR3MEeUEgARpAHuipI3MpBM2gxg5EtBFGW8kfnquXLF1MiNGkwBuI6BsPU/fgLDSGyyCdTmxnRzAM01BFRWaWNRAJ6wWUCSo1WtYiVMpJKcO9+kWdEI/LLu/wD0vsVeXudXpSGuhq+IBRDU1UzJWzoAu+giShY9iIvJKW4klQxJ7TlUqwRiBVdyWhZdgIAMsBEAzJ72tePw9PQqYp7VVVFUB1ISqpKGCGqabroMjRchrNIERJw8cNW2/Am0+HiUv+IqslRTSYtUCw+qoxOltUuShJYHqm+o2MATjODbuxopLd7g7iPGfEp0F8N/c01ElWCkrVaoYOny3Ik99xgqOVt8x/3UgXxvJVHpuugiXVjqmEjVY9MSZ/Z22OHWjFy2t617TDMcMqnx30HTX0UpOqFZNLaS3hwWgTp6WiPS7bq0enYZLfqte0vLk6gpqGp2ej4SkmFYIAjOpK9RkXUCxtqwj97Gy79VureY18w3hqnhkqlVHnqKmKdVCphLT4n6x2O02yW9gcWqQbq87yZWlUUmAxUOGIAWQGEagdMFWWNO+q+EjBriLS4l7iPtFqMiFaRpk+KKVU7FnPUUVqThitxC1SJFwY0gvCTdpaAvSr1F7J88ZhFK6g40st0pyA2ubg+rargwVA9cBwV2DK1xEjiOXZ6lRgjaXqMYA1QXMkSFAm8xHcb2nojuRGTVj5xHmKuUFJKZ1GnTqErdlHgqjgLolQG1SxNgYgQCOPDgnem5yVeL1LTql816L6Cxks3WpEFWqrq0t3GoKwYXDCVnuI/E4s4JrUilyY1Zr2u5vVIJVY0+GQGpbGRpcFTKm6n17CAEjgoZvmwjkfa7WOkvSpkeM7O2mBqqiotRhAsQtTyzHSLXkDFwrg4rfQ8GlJNvkGM37VBUy9Wi9CoC1FqXiU19yrKXRHLmoCFAFOIErpIDNbBWE9JfU2idJiJlEzNZKpanU1KAZp0BTCg0nsEpU6aqVIUzpB6p+tJvKDtNIaE6jKLdaaeZCKVR6FAoRKCrSYnfoqSnfsjr8o9RjzYuGHjYilxyyXiqfqjtbm8KDjwtPwdr6mysl7P6FDOpl1c1qb0vEZq4BRVpiq1JGCeCWZSJMQGcpciRj15YEbUnwuvFU7PHjjSUWlpdXz05DTxzkjhrkgaaYMsSiUBV1inoUK8k06QEEUaaoo0iSwnDSnhpU2l5Ek53bA2W9nHC6Z6q2ZqbmVrKohhGhgKUSLjUt7z1QpEPjYC3tMLlN7tCjT5C4VDy+cYtZQKsFLkyjeFBkHTpqo/lB1STMXtWAuPo/sG5cy5leG8OFJqPg1r31CuPEZgoAZ3I1rpA1hEZaepjNNgQAn/yOCouFeSVmaea0wj9I4fFAfRSRldWgF0GsltQNaABWNgC1YVC3USRIjnl+oQ4Q86Nl323qA6/B8oXYhK4SszvVTx1kksGphGFA6KaHVNPqDAqJENri9vevyq32ddcB9Fu3BXifCsoaviV8nUdisAVcxXXyjSJA8NSFFtK00E91MkvLb3duD+nsCNJUmGuCc0U6K0xQyiBKJdlUuaqqXnVGoMd2dgXLMDUchh06cv1KS/bD1v2GcVL9zAX5cyyisoyiqua0GqlJmBIpvrAWoZZZaZ623NtsBbdJ38q15y/A74dm4pU+LZUVFccPpsqoV8NqtU6ulll5qMXbqDayZJCm0CKraFdtLu1r6B+LOqt9+gV4dmVrqtNMg1XwU0rp8Woaalk1G2YJhiqL1dF7KJwf8iUtFG63VmdegvxHFt7r39pZzXEqamo1XK6RW0q6MKiKSpL61P0oFaoawKFYWwgGMTlt2Pd5O+83DdwAlGlT3Plz39cS/lfaZp0wi6EYulFnrGkG8LwtZX6X7yoVJJqVGZ9TatXSukv9Rx27cPr9aFWHBaLu3exS4n7QRVREqIjrTdqiSCdLNGoKDmQFQiQVC6SHeQ2t9Sf5uM0vl+v2DlSur8t5Woc3jwqlGnQXw696tJU93UIIKsyDNFAyEAq1NUIhVuoC4aO04u7Ku3SWvoFyd277Owk5az1V6yeBw6ka1EOy+DTCkDSVYtRWsKNg5BqMmuWEsemLfGxJVHD38srFct7lfXaZ53jxCrla2XCDL1PERKr1C1Nzc6QM28AhvJo0DUzBQzuzxntO0w0yq+6WgVUtSrxLP5eoZOU4fJJLacqgLlmVjJgFfKFHhGnClgI1tqj/l47/h6P7j0RcCoIXFOhk8tUZm1/R1pO6OUlxroioUqCmAWGtGiJ7TgrH2mX7YvyfvYrklvS7zH8oGg9VTl6SVCTqlawr0w6UxpV/EFUJChlDu0GrUiBVYGv+RtK0p33E1W/h1oZNnBXbwxw7J1GcdKU8oVZVQM5FIU4KKFktog6VAJKiMVhte0Nr5Ne5gypb7OcS5h0M6V8llw2lVZHoBBbVpL0dC0qjjXKvVpO6wCpBGKS2rGb+fDbfN3a9CkJtRyxby76T0fh4FpeG00oK9ThlL6PVenU8UU9GtVhVAYEKQxU3am2oliSScUW0Yijbw3XMlo5aPXkRZbmzK03rGllaNNa4CspWnIUEFlTR4K0g5nV4K0yQBBEE4y2mWtQl9R8u67GPgftJyaKq/R1UikyHSA1MgQqKaasoKhf01U1swCo95FsdEdppftkvA2JGU3cm336gziPJdSstN6eTqU0ZSy+HSIRw8FXlw7OSIAdnYlVUSAqgXwoRkrcV4pbvE5sXGknV/jgDeHV8mtU1Bpd9BX3uqogDRPSxC6osGiRMjCrKtNK5cC0k2hoy/NlN0akQGp6STSoqtJZLL1QSsKDcgOZNoILAunCstKuwk4tarfzYu5nKZMmPCKbdDMzGSf2ajLedgfuxFxwk6KxzVrTM8rkssfKgI32J/FpMfAGN/jhaw0Upl/M88pUprQapNNVVFphSFApiVEhQbQWktckzM4dzjWXgKsOndGGQ5xoU6ZRVowSxJaiXqXUAwzdQEAEDaZN5ODGUIqjSw7dg7lzieSFVCtKk7DWyrUmnT1U1JBLONIKEhgDMkWuLCGTNQZqWWwpzvzVSrVFNZVLLTYrpY1AF8zHUD5jaRuYG8YfFlFvUXCjS0MeFc6ilTanSYpTeajIq2bpCkmQTJAA3G2EjiJKkyko29S3xDmlfoyU9OX8Hw6Y0qnvI1Suvr82oEk6L2+GGc1loCj816lDk/NZVvFJy1CqFpx72KYUzIKmDqNjYYGFV6jYlpaegKrc8U8vUfwlNE1LEUB06NUqupQsqDBFvjbCOVN5R0tFm9SPmv2reMFFfXVVCNKtSDAGCJAKi8EificaUnLRixjGLbRNyJzbQmuoy+Xb3ak/SKVMLAafdFhBc9wpnb0jBw9BcRXpr4AfinN9PxH90ASzEinTUU9zZQDGn0AtiUkm2y0LpIv8l8/+EzPQmizIUZvDUEqWViNm3KibD7Rgwllegs1mWpYPPTiuzBnFaoCGrLCkggBgzLpMEKJEAWB9DgZnd8QUlFR4B3ljmeqv0go1ANUWmaj1xLPpOoaSGUluog6muLAbYeEnb9xJpUtPIVc9nk8R9S0yxqnUyooUsxJLDuVmTP78JJqyieiA9fninQqdKurrtUpJEapU6XUqQSCQYIJB+OCuaNLtGDknnlvG8Skxp1KivTNWovUV0iQxKuxB0rBg+VewMGM2pdvMnKKcddxjm+PMuY8TV74n8+liNSaPOArDo6Da4tebh4jUr4hUVlrgR5v3rM1Qqzd2qdTGCRuVY2+J7/HCyxb1djKKS0GHlTmqtR1JTrU1VkjS2pqY0OrQq6YQksdgAYa8gTfCxGtxDEgnvQCzVUtUZiyFmIJcWBnpkQBsDeYME/HEptNvT0KRVJATPZwLUZfCLGfzgVSragCTq3O8H474y1W4fxLlPnOsoCr44VRpCqzBQBsAAwAHoAMVjZGUVf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Санкт-Петербургский государственный университет - Helpe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496" y="3364847"/>
            <a:ext cx="9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Таганрогская гимназия                                                    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Московский университет, где                </a:t>
            </a: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А.П.Чехов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учился на   </a:t>
            </a: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медицинском факультете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8674" name="Picture 2" descr="Уставы императорского Московского Университе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5183" y="1000114"/>
            <a:ext cx="2717297" cy="2306828"/>
          </a:xfrm>
          <a:prstGeom prst="rect">
            <a:avLst/>
          </a:prstGeom>
          <a:noFill/>
        </p:spPr>
      </p:pic>
      <p:pic>
        <p:nvPicPr>
          <p:cNvPr id="28676" name="Picture 4" descr="Гимназия Чехова в Таганрог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000114"/>
            <a:ext cx="2286016" cy="2306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49" y="175198"/>
            <a:ext cx="6190999" cy="58043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/>
          <a:p>
            <a:pPr marL="20137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2" y="789748"/>
            <a:ext cx="3497809" cy="52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87" tIns="72494" rIns="144987" bIns="72494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942209"/>
            <a:ext cx="3960440" cy="577291"/>
          </a:xfrm>
          <a:prstGeom prst="rect">
            <a:avLst/>
          </a:prstGeom>
        </p:spPr>
        <p:txBody>
          <a:bodyPr wrap="square" lIns="144987" tIns="72494" rIns="144987" bIns="72494">
            <a:spAutoFit/>
          </a:bodyPr>
          <a:lstStyle/>
          <a:p>
            <a:r>
              <a:rPr lang="ru-RU" sz="2800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214282" y="274638"/>
            <a:ext cx="8472518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914400"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33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</a:t>
            </a: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Начало литературной деятельности </a:t>
            </a:r>
            <a:r>
              <a:rPr lang="ru-RU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ого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ru-RU" sz="33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200" y="1047890"/>
            <a:ext cx="4038600" cy="5078274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928676"/>
            <a:ext cx="43577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Занятия в университете Антон Чехов совмещал с постоянной литературной работой. В основном он публиковался под псевдонимом Антоша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Чехонте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, позднее появились «Врач без пациентов», «Дяденька», «Человек без селезенки», «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Балдастов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», «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Антонсон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», «Брат моего брата» — всего около пятидесяти.</a:t>
            </a:r>
            <a:r>
              <a:rPr lang="ru-RU" sz="1600" dirty="0" smtClean="0"/>
              <a:t>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Чехов печатался в московских юмористических журналах «Будильник», «Зритель», «Осколки», сотрудничал с «Петербургской газетой», газетами  «Новое время» и «Русские ведомости». 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AutoShape 2" descr="data:image/jpeg;base64,/9j/4AAQSkZJRgABAQAAAQABAAD/4QAqRXhpZgAASUkqAAgAAAABADEBAgAHAAAAGgAAAAAAAABHb29nbGUAAP/bAIQAAwICCgoKCgoKCgoKCggICAgKCAoKCgoICgoICAgICAoICgoICAoICAgICAgICggICAgKCgoICA0NCggNCAgKCAEDBAQGBQYKBgYKDQ0KDg4NDQ0NDQ0ODQ0NDQ4NDQ0NDQ0NDw8NDQ0NDQ8NDQ0NDQ0NDQ0NDQ0NDQ0NDQ0NDQ0N/8AAEQgAoADVAwERAAIRAQMRAf/EAB0AAAICAgMBAAAAAAAAAAAAAAUGAwQCBwABCAn/xABGEAACAQIEBAMEBQkGBQUBAAABAhEDIQAEEjEFBiJBEzJRByNhgRRCcZGhFTNDUmKxwdHwCDREU5LhFyRUcoJjg4TS8Rb/xAAaAQADAQEBAQAAAAAAAAAAAAABAgMABAUG/8QANxEAAgIAAwUGBQQCAgIDAAAAAAECEQMSIQQxQVHwYXGBkaHBEyKx0eEFMkLxFFIzcpLiFSPC/9oADAMBAAIRAxEAPwD2nnaUWx7iPA3Aj6PBkYY1jHw5NUCCD+BwrKDdwjgBBEi2/wDX78QlIqoMbaVe2kja3qMczjraOi+ACrMqteBfcbR2v6jHQra0Od0mSJVptfecDVBtHGy1M7GD6drYCcjVExYACDF8E2hWyoQyGN+x/hhnfAVVxMqtMKDBB7j0wLsOiFHjuY1iLDe3riqVE2zV3MXDyDIxZMRoWc1XjGoUA8WzOHiTkKHEM1i6JAavWONoArHGNRCXwbCVcw+BZgfUvtjGJ6PCp3wtmL9Lgoj1wrYxfyXA1H1RhGwoNZPLBdhGFYdwWylKThTLUIngoPfGHo9CpxFX/lgDrUwTNaWuLE4Jtw/cuVlOlgPvxz4ll4bxx8QH7MclUdV2BcxVKkkbnHQqZBuha4lnifNjoSIi7muYChMEjDVZOytT5kJ7mftxqDZlW4ux3Y/fjUazLK8cgb/jgUMRNzCY3tjUCwbV4wJufxwQAvjmaDCxxkES4XqvMGPsMAwfQwQfsIw7FoUuO1QZw6JyFfNLh7JspijhgUZ5nLCLYBmDHyROCApfkon7MYxMMgBjBZxqBkRgADGVyp2GFCNXCeW5FzGJtjpBb8gAfHCWPRXfI6dsYWiGpnoxqCmOvD+YWBscMzIZ+HcZLkTgDGy+WOKGAPTEpKysWOGR43iMoFozOs1m/TGSA2IvOWZI6h2x0xRGRrbO8xE74rRKypS4ycKx0W15gHfCDlTMcfA74JjGnxqRvbAMDc1xuDvhkIUMzzX2nByi5jRnsZ4f4dbiANepV8DN/REDs5CouWytcDrrVRIFRVhBTTUtVgg8YhZYWHTbu+H0K4s7UaW9X9TYmbx0I5wZXy84YUiGRxrNRWqUiTHxwRWS0siT2wDEWZ4KxBgWGGs1MEZvKMOxwyME+GUFifhN8BgDvDM2JjSMI0Mg5SrfGMTooR1uOAd8DKawFxHj3phsomYC1M45uAcNSNqbqynDl3OJFR74FynYN63nthWxkhk4ZRK2xhkFVzJUYFBKdfjxjfBygsAcW4vM37YNCtmvONZYXIOHsShLz3FCp3ODQLoGVOYj6nAyhzlWtzA3xwyibMRpzSR3xspsxUzHMJPfBURWysOLHD0TNfeyPj6tmeK6XDEcR1GNX/T0qQN1FpoNTtI1U3ubY49mlmliK/5eyR27RGo4f/X3b9zadPjAJE468px2TNngf54XKNZmrf0cagmSZIE3/wBsFGoKZPJWhYJ3nf7vTACZvw19N2kX6Ygj+eBaDTF7iWR3mcOibBGWpHYYoxAvw/LkfHCMNE+YzMYFDWL/ABDiHphkhbB9Ko25xmAmPFyMToaz1zwP2UPUEq4BG6t3+z/fHNLFUd52RwnLcM+U5Sr5faGF+k3H4bfhhc8ZGcJROUKhJOpCBvP8u2H7hTOtm1NhPz/o41BF/jNEx0jDJgaErigcb/dh9BKFzNcMdvX7Ma0CgVm+UmO+BmBlBv8A/A1SbKd4GNmBkZhV5GqQRpIIwcw2Vi5n+T6inY4opITKyovKlT0ODmQchBxPhng03q1Dpp0kao7G8KgLMbAkwAbAEn0OBnSVsGRt0keb/wCzTmwM/m0qZms5zhZqC1NJFco9Wo1WpCjw64pDpSmRT0mqOoikF87ZcVObV7/X8nobVhvInW7rrwPUacF/DHq2eZRzM8NI8oP3YCZqLnCeWGa5JwrkkMosZctwGIBG9sI5FMox5Dgy7A99oxNtjJFPimVGCmZi9mcsvfD2ToovoGwGBbNSMWzoiIxglHMIPXDWSZSq0kA7T/W2NbBQHrkCRO+GAVkpg4Bj6OcO5gog2tPf6v8At92PIlCTPYjOKLef44m0gyPXGjBmlNAp88hHbFaaIWgHxVApBEQcWjdCAvjGaAExhkYTc/xanvGGoAFzPF1mcagZiannkncCRgUENcvZ8EgSDcwoj+v3YVoI5cN4IHmYJ/r5W+GIuVFUrO6ns4Rmk3t3/wDzA+JSG+HqQVvZbS1Tp27YHxGF4Z5n/tw5Kpk+HA0FWM3mlytRiLKjZfM1bCLlmoqLkCJ80wY7RitYdc9CuBhJz7tTwFwji9bK1UzFNgz0HLor3UkIyxsIlWIkTbdWuD5mHiOMlJHfPDUlTPq4fZ/l13UyNwT942Ex64+jztnhZUQ53gtFR0qBjW+IdAXWpqAbfdggAtdSdvxwyFZEmb074YW6BXEuK4KQrYqcSz5xRIkwFW4xhqBZVrcewKDYPr8yYNAKmY5j+ONQATW5gwaFsrHmbGoOp7jyPGiB5p+eOOjssu1eYpHmP8sNQrZzJcxR9b92C0CybNcaY9xH44WhrBud4ixEfDBoYXa1A3wbFZFlODaj6YFgSDmV5LWzawRuVv8AvnCZiiQy8J4dl0aYvFr2wjbKKhuHM9JVECLbR/HEcjKZkd0uc1O3++M8MymcznN22nb9+AsMLxD53f2wv7UtPiNJeH0mpstHO5irUrrqBJo1c5lcvSVGVb/R3FV6wcqzGAqwcebtEs1Rjzd+B6GDBr5nyR5Sz1ReqKk6X0k72K+a0WAgSDEg95xy5ZLeu46LT0R9E/Yr/acpcWLpZK9LK0alSjB/OCrWp5h1cAKabf8ALMqzqXxSCLNHuYGKsTyXmePjYTh6j1xHjAx2JWcjZTy+eDd74LRt5RzfEALYNAYFzvEhgpE2xdz3Fh64okCxaz+emb/PDiMU+JZ+O+HFYBzPGPjjUAqVOKzgD0Va3E8YUFV8yScEFHSOexxgHtfKZ09mnHGdRabNscNYGjgzkd8azUTLzaBvgDJklHnZO+Foezlfm5MajWiDLc9gdvnjULmRco81qws0fDAoezpeJE3DT874wTLM8ZYC84wCpQ5oIwaMX15zMb2wKMfND2nZZ/pGbIkI2erhV0yg15ohY7QAP1bBpvGPl5/vl3s+lw5LLHuQqZfIAHUqGSyE9IvakvVYX0si3JjrMyG1NKTlo3uDFRjbXE9I/wBkt3pVs1qJJbL0gCQQRpqEEXLb2Y3/AFfl3/p6Vy8DztvlpHvfsb/zvGCce8keI2U/ysR3w9IFlOvx/wCONlA2BuIcfjDZRGLed4wScPQLBua4pGNRrAWarlvXB3CtlCnwZ2O3z2wAIK5bk5j5YPzEYRsoggnILDzAfbP++FzoZxZZXkAGYjaxkfuxswMoIqckP9W3zj+eKWCjYuT58gyDhHAVSGvhntBB3bEXAopBWv7QFIixwuRjZwJmeMB7howUqBYs8R42wO/3f1tiyoVmGX5nJ742UW2S1ua474GU1nKPNG3Vg0FMP8K5vuDO3xxNxLRkMlLmsEm9j29cSorZVr56Ljv2wUBijzpz14DZYalAzGYWiwMltLWLLcABWK6iTYMI1EaWli4qw3FPi6KYeG5qXYrPMPP1TrrG398p3uD/AHoxfuN4X1mfMMfNy/fLvl7nvR/Yu5ChRI0LdfLTtqJ2TJfuj7oPc4Lvt8u8Krp9xtflLmg5UZl1IDCjUAMQNXi01BIPmILTNwT2x07LP4anLlH3OXaYZ3GPb7G0+C87aqdMzqBpoZJknpElj3adz6zj6bDqUVJcUjwJ3GTi+bLNTmQYrlEszpcWVt9j+GAEnWih7z8DhWw0ZVfCGwH7/wCGBbNSA/F8xSuVA+zBViMXM1zPTphmcqiqJLkhVA+JMAffhpNJW2BJt0gfT5pSouumyuhLAOhBUlWKtcWJDKVPxBwItSVrVBlFxdMkyPNZU/hguJkw0OcdR9PgMJlSGszPHAe84JmyweLudpxqQohflwnthrEJaPMTDvg2aiyvOTf1OComM8x7RNAkz5kWBvLuqDciwLSfgDviWI1BW+aXi3XuUhFydLtfkrNOe0TmSrUz1OqAjfQ6iimq+JTLhmpVDTrOtY6uoah0BenqVhKt8/tOPJY/BpNJdvee1s+EvhcdV1RthubcfRo8SivmOaCcMajClzG3xxg0E8nzgw7YWgoZOEc6yRJg4VxHTGfmLnynRytWsSQaVF3kQfKpIIHoLFp2AOOTFbhCUuSZ1YUc81Hm0jy1znxqvnaxrpU1Uah1UVqHqQQCygBWCAOHiDcaTubfMbRivEm5cPpu9z6LAw8PDgoyvNxqtX/Qr0ONZnU6tS8QrVYGpY6irkkyzqTJME6fuJnCN8R8seDpcC0OI5iP7vsBJPhz9Vf8y214tJNoMYGY3w1/siP6Xm6rP5aIVQ1zZgWYkQjOTHh7H8bwrbqkPUFrJt935GDlTm98s1NKtQucyyikqTpAUHVZiCCWqIxgWCm07+nsG0OElB8ZJVwrX3d+B5u2YEJxzwT0TtvnpW6uCZsleZZ3OPrT5ovZPj3xwrCkWk5og74RoYtU+aQcLRitn+IBhY4yM0a/59qs1KpTDLLKoYEBiabsVaAdQBIDgEqw6TYG68W3YuXClT108m6OjZcO8RWtNa70rFfkrPtSp1VD+IKZBp0yw06SSXKaUk6mJJ88GBacebse1ZMOeZ/tSaXZxO3acDPONLfavt4Dtl84DecfRWmrR49VvL68QwjMwzwWsSRhGxTfHAeW8myKT40wJgA3i+3x2vf4Y5HOd8Doio0eYqWY+0fbtjrIGdTNkdv6+zDox19NU9sOjITvajm9NNNLEe81W36OodiRBEgjvGPE/VZyUYxi9dX5bvqev+nxi5NyXZ5mteC5uu+vxSQyqryBJEsqMx1BrGqtQg+YBTJBsPnJL5rTevNvfvvsfpyR7apKml4Lhy+xuHkDNO9HW6qC1WoSViCdVyI7TIveBcAyB9XsM5Tw80ubPndqjGE6jupDEW+GPQOQko8QC7CfgcYzJ6fMg+suNQLJGzyHYRgho643mycvWBBINKot9jKkRex3xy7X/wAM+5nTs/8Ayx70JHBOGgrlbkatVhIH5qq1tKlNxPWQvp1aRj458euPW4+ku664CtmMuPFe/wDiK4FkO1YgdxO19j64onSv7i9cAhXyy+/k7IxNqfauAfrWvHnt89iuH/ty63G6/iWOWsmG13MeCIA0g/n8yL6QSRvHa9r65lN10+S5jJdaexX4hQA+iPcyrHY76KZjrAZfrEhxq6YMHfp2V1jL/svr5EcZf/W+5/QvHjEY+4Z8wS0uN4QB23GDjGLGX4ycKzF8ccJwKCAuYn1NLHp8NugMylmWWAJDLCixkMTvYCSfmf1TN8RK9Gl6Nnu7BlyN8U35UjVTcMqrVZpfSp8DTNgVKUzJDiF1VUqG2u7QxFx42RbqW+748659m+qrTSj08z3291Vwv6du43Fy5UU00GwC6R3stheTNgLyZ9cfbbI7wY91eWh8ntOmLLvG3J8LO9ji7ObeHeGrB2xJgHbhHGmVYVo+eFyoKbRr2toPbHRQlg3MUE7yPsOGo1g7PU1VWaSdKk/bA2+04njYnw8OU+SbL4Uc81HmzX3O2bFQ0lRgdOhmbzKCWXVtMjTIIMX74+a27GWJKNa0uHNnubJDIm+0CZfKNMOVadCMwDDpipUYDUo8pq72ja2kgeW92iO7NuTNjcguRlaQGxDt/rqO1/iJj5Y+v2KNYMfH6nze1O8V9cC/x7irU6bMBLKOlTMFjIQNpBIVmtqAMfLFcfFWDByfXI2Dh/EkomPC8y1Wkj6YLKCwEwGFnAkKSFYEAkCQJ7jD4OIsSCkuImLHJJxJWydTsp+7FiSJ8tlKgvoNrzH4nCtpFUmy3zA9bwKgZCF0GTEfDHHtdfBl3e51bNfxI94I4ZTj6Lc2Vj9a3uyO1jv9f5Xx8Y+P468j6Rdb+vMR66DxXuL5jMfqn/EP8N5sR998XW7++QnXD7E+ezp8SqtoKGbrv9IEbraSBvP78BLdp6PkHTXX1X2DvKW5Aj8y3cf59S9hJHV9l9u+JT0CutQdxPKxTyW4AIQgh1geFpsGLMDMdNRiR3JIE9GC6xfFcua60JYi+R9z+nW8JtwumNz3Ak7SxCgfMkAfEjH3MpJbz5ZJvcW04AuNYpxuEDCswv8AMDshTQCb6ngKegESJLLpYzANxvMQJ83a9q+C4rz7vZnds+B8RSb8O8Krl/w3x3qaauzkcWtAVxuqqwSwAEgmxjVG9xYgFf8Ay+Y8D9UalkcXrr5aHr7AmsyaYjcQpUizN4xEktANOCWVJmdRHVRpmxEwJkKBjyEz0afIZODc30lCJrWRUpgXF1aAwsxJMkwIuSMers+1ZYRhxzLyb1+p52NszlJyrTK/NbvobOy+dK7Wx9JVnhosrx04XKMSjmU4ZRFIV46Duo/djURLeWzVI+ZcbUZGPM2Xy9Si6aD16VtqB86kwQZFhuMebt8msB9tL1O/Y/8AlTXD7GmeJcrU9QASpHT3rz1FT3fshb7GE9ox8ldcfU+nzN70v/FBXKcnUfCYsjgimT5q6iepRM1D+qLH179lff6g+LJcF/4oAcN4ZWUuKeYYBBrVTfvYErUEaiG6hT7GxM4tHHnGqb8xXh4cv3RL+b59qVFZK0rVin0gAJUFNm0xp02BqObWmD0lQBbEx8TF3vl6X92Ths8MPd2+tfZGx/Y5zXT8OqtZ6aBGUUwzaSQxdnszGdLNdhvIm4x6ewY2WDjJpJbta5nn7bhZpJxT7fp7D1W5nyo/TUv9S/zx6n+Rh/7LzPO+DP8A1Ys+0fmum9HRQqprNRQ6rpM0yG1hpDQNiIgkgC4LY83bNpWSoS1vWuVP8HobLgvPco+fMGtzytbhzLVYfSDSamw1e8Y030s7BVXSzqhfSosDYtuZy2hS2epNZtNL1eu/h3lY4Djj2k8vOtNxDlKXVlR/6TEeb/LXuLd/rfK848FPR+HX9Hqvf/fXmJQok1XgT7+tcX2zD/s7/s9trxjoS08uHYTT6vtMuI0mFVyVgGYJIAvXXYlLWlrz6dxC1otPTs7x83V/gZOTCdf/ALLiNQP6Qeij13+z7cTmuqo19XYO4+n/AC+VsAKdZREMIEHsW1bD6xbeb2xSEqnfiI1caA/M/GgalNaTSoV3Y9S9SlAoYECVhiwi4YTa2Pc27a1NJYb03ur38PueZsmzuNua13a+oSyfNaAAF7gCbMb/AG6YJte/x7jHo4e24ORZpa1ro9/E4p7JiZnUePYXk5woneoPub/64L23A/29H9hP8XF/1FvinGEaoT4oWnuYsTKqsGVDAkr6gAKpEkynze1z+JiuS1XDyR7uzwyYai1rx82WeDcOfMEEFqWXMAsWJeoNpphulVgfnCIhekPvjkljzrLb9jpjgwi80kr63/Yvcq8p0hUqhg1QhRoV+pQQRJAKqklWA1EGLgGcRTvePKdL5dO464xwVNRApJMVQBFMeWiGUgeEQIaoouTAv1eQVrQ588ubIcjk6Qdh4SHrYranYVA1SmB0L5VXp6jYm5tJ7RJTe62H/EOPvYyTSa4qz5Vqm0SU6uNYS2mZGBYGyFqxAvsO+NKSire4jGLbpFLI8yIzMoZDoUEjUNYMtqld7AKdu/2Y4obZhym4qS0S771v23HdLZZxgpZXq33cPzvDObzUKTEEKx3jYHuYA+ZAxx/qs6hCHN/Rfk6f0+PzSfJdfQR85SHiMBpEEoICfokamvcdqiD4AKLAY+bvrXiz2+uAbqwKDRF/BS2nZglWOkmwNV4VtiSRZlLJICqxa4eOmoxHoL+pJJImNwwEgzbsRjMoUOKZJXCqy6utI7EEsAYPTF7SCp7XvgxHuibIcFpEKfDkaajecx0pA/SmwYST3jGd8+QVN9JBarwKiJIpi1NH3JuagGqxO6tEX723IBs76os0+WKOtwaKkK9BQCBYkywkkTqIuAWF4gjpwtuvPriM8SXMAZOgAtYKFA8OtCgMbHUoEKR9kJBvbcHF+Xhy68yV7/ybJypAeheCKLQsm8KgYgbECR5tptuYin8rfd1z8gvf58xIn3hvvUqm5XvXqeg7bRvAg3Bxbhu5cOxC9b1zJM7PjuJmzwNQ7V0+FtJtBnf7tWi09H2j89fUYeVQdYBt7ut9cHZ6MW038xGr6uxB1iEmtPxXMVPq7KHMdIfRaUQdOZGwYgaazqbOQ3Y9RnaQCIBb+T7vbyBenXMT8nwdWchkVgaVYAMncLII1Te1jYx3GGb3a8jJ1utDDnuXqI8Q+DROk0yB4SbEdvc7HVeJ2O0EYnW7xKrEnzfmWKXL1Gx8CjBrFY8NNmClR+Z8oCmDMSd9sK0vQZTlzfmUc3wGmFU+DSllqmPDUGULNf3VjBVRJEgWnG018DZ5VvY4cKzHSGO8CB2B7afiLXEmP1cSBZVyQ0ZqoB9bUZtMMsL3LSfBF4GwidJg8OuuInAy4sOtTeBUpT540k1Ne1p6EtHrO64utV5kXvA9OiwcDc6KRM64mm60TEn0DnY2gmRct+fuIwlUVgSJAvj6/Y55sCD7K8tD5zaFlxJFTM1mFRF0O2vUIUpbpL6nUuGChUkMAZGqJi/FibVOOJFqLp6b1vfmtK79+h14eBFwks2q13Pdu7HrfduCmUyitNx0sVPy27ekTEwZEmMehDEk1r2nnzik9HyKXCee8rVIWprpqV1mqCzKGUyARTQ1ATBIhSBFyLT5f+fHEVSTSPQ/wpQ1i0NnDOVcnUNRjnKCAVmChqwErTp00kkLqKlkZlMgMCZDDeWHtOG3J8L0rdokvbnxZbEwMRKKS1rW+1t/R8jvmvI0k0inXp1wSoZ6TSqk1ArKSV8wWWKxsRcTbh/UNoWNOCjwT69C2yYTwoyzca69TVbksdQ30ltxGpqgBvp9aD9v1rG0cda9cF3ncpaDVzE2misdqz+h6afiKOw2hbWiNzuZ0BPUU8kAKb/tVAPkqIvqZ8voPSO5PKx+JVzdWCv/AHT/AKeo9/2Z32+eCgtkfK3GxUFUAqRSR0lW1HqjzCRpaWNuoQB1dhSUarwMpDFVMq4/Zy6feFPxifj/ACwi3+YQtlanvHI75gj0PQtSRus7ftbbbxJ7vDrmMxSylcFagj9ExPS3qnoLzq+reNtjF73eH+vXmJV348zY7SK1GQ2gZeoSwJ0A66IQFQh1FhqKmQV0mx12gtYtcbXv+Cj0YjZnK1dTFKTEzWKgrALeNUZATBIDggzBsdpkY6VFVrXryRPNyv0AGSzXEamYlsjoRmAbrRjTVnDVCYaXIsQAon5yKVh1o9fEFz6o2Ny5l3V1LK4WKwNlgavo5TtMkq8QTs0z0RCUdOHDn2/gbN1oVeY8q30Q6lYFc0CAZeV8YlGBIUkEEH0Qgjq03D0l4d3DrvAt3T69hU4PQ9/tEmspOkjdXIuTfcfOTbYPKXyrw4+xq3/YOcQEpUgeahSaYnvTAJPhvNp3ZrT0xJCcfFjxVktJtzB6a2Xfb1WT+iPwBgk79SnCcPB9bxxb4hxoDNLlyd1zBC+G25YJIfw9OkiZHYhettQXFK+Ry7ibetMbuXcxKCfS/wA7QfkTvAk/DEGNwCOa/vFNpu6IT9ygxYiZqev8SBwAc5pyEqwCnykeWfr0/wBoEdOv1veRENSMurIsEZrLnWCFNzXE6P8AMQV1mWFtddu3mUjp3wVL24mcTLmPjtKmyh1aXQMIj10kXYGQYm0XF749rY9sjh4eR3vPMx9lliSuIHznM1ErCoZDKQG8phuoWLbgMJg9+4MDatvjkTitVJP1p+jY2z7HPM1J6NNdu616pAZOet51k6jAppKhTdZLJJN9xYxIjbEpbdi3pQVsMH/YppxSnSqaQCG1CdKiDeIA1iJubdyp+GPNd0exCDavQLDmLSpk1BJbampUFhbesNXWrNsJDEdwTz4MLhF89d/PX3L41Z5arTv7qNg8vZucsjrPvPpDgtpDaSKqoCCzCFlIhuyk6QSMNGKu6OLG+WWUsUc0T4d4l8uCJp/WTW4O5/xCSBvCxudVHFa+PPrgSUjPnPMTTojcmmzGYMlggvFjuRK2sYmwwL3jxFsN7pLRLu0bX1tG3xMyd9yLxhhgdmFk2tCsY73UgbMvlJ+UdjBAbaWivd9R0k3q+f0OcJy6qtbSFHl1NTXpd2ZAagis2pm2c6hLBtwIxWVtq+vQnFIZG8zC969FNpuA/fULRHYR6GREVw7mU661LvDKgGs+uaqGfsoubRqmNrle/eAwl7e5k+urFHIVUCMzMNIpAt1ssA1KIuzQqiwBdtIW+w1HF2np9kKmtfuw8PazSMhmyq6DpAfOUSSNIE+7ZhFyN9wfhjRwnHdZnJPRsk/4r0B+lyUg2P0qYPbYX/HDOEt2plkJl9tYBP8AzORIg6gazRDRE6VnuBM9/liSwX2lXOJHU9sdK8VclZdUCtViImfzJ7Ed/wCGLZH2kXlA3MPtTSsPDNTLPTZQYSuBcMYCipTWozSJhdUkxBJjA+G07Ncao64ZSIrqbfnD6z1ahvqINiO2El+zy5f2ZVf9/wBBnMMAP/idyARpIO7kv9W5YnuSSbhPuUW7UgzFUaGEQTSotEpNmC95BI1QCQVtEGbrrfnzG06oSk9o1CrXChgpXNVNLHTD9YUQQrwG003VyYbqAOpQjVlhyUX3dvWhOM4uSv21H/lyBI3AkRvBVimwAHYk9gfSIEHrqPuYW45mSBRcE31CJABI1vaAbhac2iATvMFaECvMlIsCAQZ1xZvr03UGFINi4kyQBOxAKvEk2LdNZCEfVag5JDAQgrU2AJO5WgljMSpM6lOH/PIws+1aoUTLvp1EO9Ei67RUFpkhjl5FzqH62q5jq6HglTYr1fEQBiiwCgMOWYBgyCRrYke9qXNrlyRplZ4kFOMoJ70y+HOMZKWu9eRhwfjrE1EJUGk0bvtLAeVrXU2PaIjBw3mgp80mDGw1GTUeDaFXhlMtmCx2EmSIHSoW3bqj7h8MPtEsuG+71ei+pXBirXWi19hx43xj3RCwSdBjWGHuwCAFNOASRFpaYIgiwhBROfM5NWOmWzIXLUqat1U8vTUzpA1TSJJ1Ab+HUIvBv3AIZdpLE+abkuZcoVDK3BINcyCqxpU0lPVqg66I7nT3nTGBCOivs+4JVbOc95n3gFgFpp6W6mY+m4UY1aAiL+caFpr3WmuwA3WDYWEkbbfhhgoDcRzYGonyhGk72LIP1W3BIsf5qsluS5r019ikN7b5P7e5a5f4sKqO4mKtSkDIi6yD0w+kSsxrYfEEmaTVNdzFiMlGp1LP/WE/JemfII8x9f8AvNziP2649chyfh2Z6O8k1nj/AMNNh0k+b9U3PbBl9gCoMzNCrBmEQfnZ/SoNwLbGx3uv1rVa1Xjw7DRd7/qJnNPDw2XySiFgVKkjuTm657dyCBO98Ug/ml1wQZR0XeA81QWK+ogCpWDSdIFmqHci/m7zi8WvlIyupFquEmvLLdaYa6EgBqRE+m1tUjGj/HvGl/LuRXr5SdRGzZMUwwiIKU7z32n09Im63p4h4v8A6hRTpyuXWfJmXv8AB6FTVcSYbwl1R+qN9Iif8n3e4VuQ/ZbMzmVAEkVKZAGokyL2iNjPewO2IU8n4RrV/kZ6+Zug9UzKW/Z1AbaRNto+f1sS/A6ZXyuale8/RmPqehpG7GTY3Prve+Xv1wM3xPLuYzBSo5vqWq/VPUCrk9jczB3MxveceotTjZ6k5frz1diviTuAr3kkkgAapna3YQMePBPIu5emh34lKb72Ec9xinUQeG6sUqCVVpgOVQTHaSYkaZG4iQa1J2nuGKvBpo1z0o+zGSulrCZJ6bDe4sZuU6EkLA4aWplIYCmK9M6VaCUei4m5kEtViCNRm8SC0ufan9/Q0d9d/wBAb7SsvqyjMR5K1GrBBFqjJr7mZ8Z5IiDO2mcOn8wcPV12MRTxmaWn0CL5U06hdAbiob7Cf1RILDU1U7GyvcAuN5dhUZ6YIWqEbZp8g3hT1Cb/AMMcuzSuGV/xbXr9qPSxVG063pP0BXCs4TLWBNB27AhnqhEkiPMS51ESdIvbF9oinljzmvJa+xy4WI/ma3KN+L09zr8vDxBTqLrVqaLOvR4ZfZvK8rTpkNoGib3iAOxQTjbOaWI4yqGlGxs97QqAZQjM8lB7sCAqhtZYxK9LkROokCIGo453CSg2+T9dARVyXeQJ7bKQM6KmsU4CkrDE1Q5JIpe78zggeJYLEFyRf4fXgRpmvuJc+ZirVNR3MEeUEgARpAHuipI3MpBM2gxg5EtBFGW8kfnquXLF1MiNGkwBuI6BsPU/fgLDSGyyCdTmxnRzAM01BFRWaWNRAJ6wWUCSo1WtYiVMpJKcO9+kWdEI/LLu/wD0vsVeXudXpSGuhq+IBRDU1UzJWzoAu+giShY9iIvJKW4klQxJ7TlUqwRiBVdyWhZdgIAMsBEAzJ72tePw9PQqYp7VVVFUB1ISqpKGCGqabroMjRchrNIERJw8cNW2/Am0+HiUv+IqslRTSYtUCw+qoxOltUuShJYHqm+o2MATjODbuxopLd7g7iPGfEp0F8N/c01ElWCkrVaoYOny3Ik99xgqOVt8x/3UgXxvJVHpuugiXVjqmEjVY9MSZ/Z22OHWjFy2t617TDMcMqnx30HTX0UpOqFZNLaS3hwWgTp6WiPS7bq0enYZLfqte0vLk6gpqGp2ej4SkmFYIAjOpK9RkXUCxtqwj97Gy79VureY18w3hqnhkqlVHnqKmKdVCphLT4n6x2O02yW9gcWqQbq87yZWlUUmAxUOGIAWQGEagdMFWWNO+q+EjBriLS4l7iPtFqMiFaRpk+KKVU7FnPUUVqThitxC1SJFwY0gvCTdpaAvSr1F7J88ZhFK6g40st0pyA2ubg+rargwVA9cBwV2DK1xEjiOXZ6lRgjaXqMYA1QXMkSFAm8xHcb2nojuRGTVj5xHmKuUFJKZ1GnTqErdlHgqjgLolQG1SxNgYgQCOPDgnem5yVeL1LTql816L6Cxks3WpEFWqrq0t3GoKwYXDCVnuI/E4s4JrUilyY1Zr2u5vVIJVY0+GQGpbGRpcFTKm6n17CAEjgoZvmwjkfa7WOkvSpkeM7O2mBqqiotRhAsQtTyzHSLXkDFwrg4rfQ8GlJNvkGM37VBUy9Wi9CoC1FqXiU19yrKXRHLmoCFAFOIErpIDNbBWE9JfU2idJiJlEzNZKpanU1KAZp0BTCg0nsEpU6aqVIUzpB6p+tJvKDtNIaE6jKLdaaeZCKVR6FAoRKCrSYnfoqSnfsjr8o9RjzYuGHjYilxyyXiqfqjtbm8KDjwtPwdr6mysl7P6FDOpl1c1qb0vEZq4BRVpiq1JGCeCWZSJMQGcpciRj15YEbUnwuvFU7PHjjSUWlpdXz05DTxzkjhrkgaaYMsSiUBV1inoUK8k06QEEUaaoo0iSwnDSnhpU2l5Ek53bA2W9nHC6Z6q2ZqbmVrKohhGhgKUSLjUt7z1QpEPjYC3tMLlN7tCjT5C4VDy+cYtZQKsFLkyjeFBkHTpqo/lB1STMXtWAuPo/sG5cy5leG8OFJqPg1r31CuPEZgoAZ3I1rpA1hEZaepjNNgQAn/yOCouFeSVmaea0wj9I4fFAfRSRldWgF0GsltQNaABWNgC1YVC3USRIjnl+oQ4Q86Nl323qA6/B8oXYhK4SszvVTx1kksGphGFA6KaHVNPqDAqJENri9vevyq32ddcB9Fu3BXifCsoaviV8nUdisAVcxXXyjSJA8NSFFtK00E91MkvLb3duD+nsCNJUmGuCc0U6K0xQyiBKJdlUuaqqXnVGoMd2dgXLMDUchh06cv1KS/bD1v2GcVL9zAX5cyyisoyiqua0GqlJmBIpvrAWoZZZaZ623NtsBbdJ38q15y/A74dm4pU+LZUVFccPpsqoV8NqtU6ulll5qMXbqDayZJCm0CKraFdtLu1r6B+LOqt9+gV4dmVrqtNMg1XwU0rp8Woaalk1G2YJhiqL1dF7KJwf8iUtFG63VmdegvxHFt7r39pZzXEqamo1XK6RW0q6MKiKSpL61P0oFaoawKFYWwgGMTlt2Pd5O+83DdwAlGlT3Plz39cS/lfaZp0wi6EYulFnrGkG8LwtZX6X7yoVJJqVGZ9TatXSukv9Rx27cPr9aFWHBaLu3exS4n7QRVREqIjrTdqiSCdLNGoKDmQFQiQVC6SHeQ2t9Sf5uM0vl+v2DlSur8t5Woc3jwqlGnQXw696tJU93UIIKsyDNFAyEAq1NUIhVuoC4aO04u7Ku3SWvoFyd277Owk5az1V6yeBw6ka1EOy+DTCkDSVYtRWsKNg5BqMmuWEsemLfGxJVHD38srFct7lfXaZ53jxCrla2XCDL1PERKr1C1Nzc6QM28AhvJo0DUzBQzuzxntO0w0yq+6WgVUtSrxLP5eoZOU4fJJLacqgLlmVjJgFfKFHhGnClgI1tqj/l47/h6P7j0RcCoIXFOhk8tUZm1/R1pO6OUlxroioUqCmAWGtGiJ7TgrH2mX7YvyfvYrklvS7zH8oGg9VTl6SVCTqlawr0w6UxpV/EFUJChlDu0GrUiBVYGv+RtK0p33E1W/h1oZNnBXbwxw7J1GcdKU8oVZVQM5FIU4KKFktog6VAJKiMVhte0Nr5Ne5gypb7OcS5h0M6V8llw2lVZHoBBbVpL0dC0qjjXKvVpO6wCpBGKS2rGb+fDbfN3a9CkJtRyxby76T0fh4FpeG00oK9ThlL6PVenU8UU9GtVhVAYEKQxU3am2oliSScUW0Yijbw3XMlo5aPXkRZbmzK03rGllaNNa4CspWnIUEFlTR4K0g5nV4K0yQBBEE4y2mWtQl9R8u67GPgftJyaKq/R1UikyHSA1MgQqKaasoKhf01U1swCo95FsdEdppftkvA2JGU3cm336gziPJdSstN6eTqU0ZSy+HSIRw8FXlw7OSIAdnYlVUSAqgXwoRkrcV4pbvE5sXGknV/jgDeHV8mtU1Bpd9BX3uqogDRPSxC6osGiRMjCrKtNK5cC0k2hoy/NlN0akQGp6STSoqtJZLL1QSsKDcgOZNoILAunCstKuwk4tarfzYu5nKZMmPCKbdDMzGSf2ajLedgfuxFxwk6KxzVrTM8rkssfKgI32J/FpMfAGN/jhaw0Upl/M88pUprQapNNVVFphSFApiVEhQbQWktckzM4dzjWXgKsOndGGQ5xoU6ZRVowSxJaiXqXUAwzdQEAEDaZN5ODGUIqjSw7dg7lzieSFVCtKk7DWyrUmnT1U1JBLONIKEhgDMkWuLCGTNQZqWWwpzvzVSrVFNZVLLTYrpY1AF8zHUD5jaRuYG8YfFlFvUXCjS0MeFc6ilTanSYpTeajIq2bpCkmQTJAA3G2EjiJKkyko29S3xDmlfoyU9OX8Hw6Y0qnvI1Suvr82oEk6L2+GGc1loCj816lDk/NZVvFJy1CqFpx72KYUzIKmDqNjYYGFV6jYlpaegKrc8U8vUfwlNE1LEUB06NUqupQsqDBFvjbCOVN5R0tFm9SPmv2reMFFfXVVCNKtSDAGCJAKi8EificaUnLRixjGLbRNyJzbQmuoy+Xb3ak/SKVMLAafdFhBc9wpnb0jBw9BcRXpr4AfinN9PxH90ASzEinTUU9zZQDGn0AtiUkm2y0LpIv8l8/+EzPQmizIUZvDUEqWViNm3KibD7Rgwllegs1mWpYPPTiuzBnFaoCGrLCkggBgzLpMEKJEAWB9DgZnd8QUlFR4B3ljmeqv0go1ANUWmaj1xLPpOoaSGUluog6muLAbYeEnb9xJpUtPIVc9nk8R9S0yxqnUyooUsxJLDuVmTP78JJqyieiA9fninQqdKurrtUpJEapU6XUqQSCQYIJB+OCuaNLtGDknnlvG8Skxp1KivTNWovUV0iQxKuxB0rBg+VewMGM2pdvMnKKcddxjm+PMuY8TV74n8+liNSaPOArDo6Da4tebh4jUr4hUVlrgR5v3rM1Qqzd2qdTGCRuVY2+J7/HCyxb1djKKS0GHlTmqtR1JTrU1VkjS2pqY0OrQq6YQksdgAYa8gTfCxGtxDEgnvQCzVUtUZiyFmIJcWBnpkQBsDeYME/HEptNvT0KRVJATPZwLUZfCLGfzgVSragCTq3O8H474y1W4fxLlPnOsoCr44VRpCqzBQBsAAwAHoAMVjZGUVf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Санкт-Петербургский государственный университет - Helpe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78" name="Picture 2" descr="Этот день в истории – 15 сентябр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16" y="3435846"/>
            <a:ext cx="2466975" cy="1500198"/>
          </a:xfrm>
          <a:prstGeom prst="rect">
            <a:avLst/>
          </a:prstGeom>
          <a:noFill/>
        </p:spPr>
      </p:pic>
      <p:sp>
        <p:nvSpPr>
          <p:cNvPr id="24580" name="AutoShape 4" descr="Чехов А.П.), Осколки № 46 1886 г. Еженедельный иллюстрированный журнал под  редакцией Н. А. Лейкина.. (ТСССС!... Рассказ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2" name="Picture 6" descr="Чехов А.П.), Осколки № 46 1886 г. Еженедельный иллюстрированный журнал под  редакцией Н. А. Лейкина.. (ТСССС!... Рассказ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928676"/>
            <a:ext cx="1928826" cy="2428893"/>
          </a:xfrm>
          <a:prstGeom prst="rect">
            <a:avLst/>
          </a:prstGeom>
          <a:noFill/>
        </p:spPr>
      </p:pic>
      <p:pic>
        <p:nvPicPr>
          <p:cNvPr id="24584" name="Picture 8" descr="Будильник. № 38 1882 г. Еженедельный сатирический журнал с рисунками и  карикатурами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928677"/>
            <a:ext cx="2000264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49" y="175198"/>
            <a:ext cx="6190999" cy="58043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/>
          <a:p>
            <a:pPr marL="20137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2" y="789748"/>
            <a:ext cx="3497809" cy="52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87" tIns="72494" rIns="144987" bIns="72494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942209"/>
            <a:ext cx="3960440" cy="577291"/>
          </a:xfrm>
          <a:prstGeom prst="rect">
            <a:avLst/>
          </a:prstGeom>
        </p:spPr>
        <p:txBody>
          <a:bodyPr wrap="square" lIns="144987" tIns="72494" rIns="144987" bIns="72494">
            <a:spAutoFit/>
          </a:bodyPr>
          <a:lstStyle/>
          <a:p>
            <a:r>
              <a:rPr lang="ru-RU" sz="2800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214282" y="274638"/>
            <a:ext cx="8472518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914400"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33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 Первые успехи А.П.Чехова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ru-RU" sz="33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200" y="1047890"/>
            <a:ext cx="4038600" cy="5078274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896770"/>
            <a:ext cx="50057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В 1882 году писатель завершил работу над первым сборником рассказов «Шалость», но в печать он так и не вышел, вероятно из-за финансовых проблем. Первый сборник Чехова, «Сказки Мельпомены», увидел свет в 1884 году.</a:t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 1885 году Чехов был уже популярным автором малых рассказов.</a:t>
            </a:r>
            <a:r>
              <a:rPr lang="ru-RU" sz="1600" dirty="0" smtClean="0"/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 1887 года Чехов начал пробовать себя в более серьезных жанрах и темах. Переломным произведением в творчестве писателя стала повесть «Степь» для журнала «Северный вестник». Вдохновение для нее Чехов нашел в путешествии по Приазовью, во время которого побывал и на родине — в Таганроге.</a:t>
            </a:r>
            <a:r>
              <a:rPr lang="ru-RU" sz="1600" b="1" dirty="0" smtClean="0"/>
              <a:t> 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AutoShape 2" descr="data:image/jpeg;base64,/9j/4AAQSkZJRgABAQAAAQABAAD/4QAqRXhpZgAASUkqAAgAAAABADEBAgAHAAAAGgAAAAAAAABHb29nbGUAAP/bAIQAAwICCgoKCgoKCgoKCggICAgKCAoKCgoICgoICAgICAoICgoICAoICAgICAgICggICAgKCgoICA0NCggNCAgKCAEDBAQGBQYKBgYKDQ0KDg4NDQ0NDQ0ODQ0NDQ4NDQ0NDQ0NDw8NDQ0NDQ8NDQ0NDQ0NDQ0NDQ0NDQ0NDQ0NDQ0N/8AAEQgAoADVAwERAAIRAQMRAf/EAB0AAAICAgMBAAAAAAAAAAAAAAUGAwQCBwABCAn/xABGEAACAQIEBAMEBQkGBQUBAAABAhEDIQAEEjEFBiJBEzJRByNhgRRCcZGhFTNDUmKxwdHwCDREU5LhFyRUcoJjg4TS8Rb/xAAaAQADAQEBAQAAAAAAAAAAAAABAgMABAUG/8QANxEAAgIAAwUGBQQCAgIDAAAAAAECEQMSIQQxQVHwYXGBkaHBEyKx0eEFMkLxFFIzcpLiFSPC/9oADAMBAAIRAxEAPwD2nnaUWx7iPA3Aj6PBkYY1jHw5NUCCD+BwrKDdwjgBBEi2/wDX78QlIqoMbaVe2kja3qMczjraOi+ACrMqteBfcbR2v6jHQra0Od0mSJVptfecDVBtHGy1M7GD6drYCcjVExYACDF8E2hWyoQyGN+x/hhnfAVVxMqtMKDBB7j0wLsOiFHjuY1iLDe3riqVE2zV3MXDyDIxZMRoWc1XjGoUA8WzOHiTkKHEM1i6JAavWONoArHGNRCXwbCVcw+BZgfUvtjGJ6PCp3wtmL9Lgoj1wrYxfyXA1H1RhGwoNZPLBdhGFYdwWylKThTLUIngoPfGHo9CpxFX/lgDrUwTNaWuLE4Jtw/cuVlOlgPvxz4ll4bxx8QH7MclUdV2BcxVKkkbnHQqZBuha4lnifNjoSIi7muYChMEjDVZOytT5kJ7mftxqDZlW4ux3Y/fjUazLK8cgb/jgUMRNzCY3tjUCwbV4wJufxwQAvjmaDCxxkES4XqvMGPsMAwfQwQfsIw7FoUuO1QZw6JyFfNLh7JspijhgUZ5nLCLYBmDHyROCApfkon7MYxMMgBjBZxqBkRgADGVyp2GFCNXCeW5FzGJtjpBb8gAfHCWPRXfI6dsYWiGpnoxqCmOvD+YWBscMzIZ+HcZLkTgDGy+WOKGAPTEpKysWOGR43iMoFozOs1m/TGSA2IvOWZI6h2x0xRGRrbO8xE74rRKypS4ycKx0W15gHfCDlTMcfA74JjGnxqRvbAMDc1xuDvhkIUMzzX2nByi5jRnsZ4f4dbiANepV8DN/REDs5CouWytcDrrVRIFRVhBTTUtVgg8YhZYWHTbu+H0K4s7UaW9X9TYmbx0I5wZXy84YUiGRxrNRWqUiTHxwRWS0siT2wDEWZ4KxBgWGGs1MEZvKMOxwyME+GUFifhN8BgDvDM2JjSMI0Mg5SrfGMTooR1uOAd8DKawFxHj3phsomYC1M45uAcNSNqbqynDl3OJFR74FynYN63nthWxkhk4ZRK2xhkFVzJUYFBKdfjxjfBygsAcW4vM37YNCtmvONZYXIOHsShLz3FCp3ODQLoGVOYj6nAyhzlWtzA3xwyibMRpzSR3xspsxUzHMJPfBURWysOLHD0TNfeyPj6tmeK6XDEcR1GNX/T0qQN1FpoNTtI1U3ubY49mlmliK/5eyR27RGo4f/X3b9zadPjAJE468px2TNngf54XKNZmrf0cagmSZIE3/wBsFGoKZPJWhYJ3nf7vTACZvw19N2kX6Ygj+eBaDTF7iWR3mcOibBGWpHYYoxAvw/LkfHCMNE+YzMYFDWL/ABDiHphkhbB9Ko25xmAmPFyMToaz1zwP2UPUEq4BG6t3+z/fHNLFUd52RwnLcM+U5Sr5faGF+k3H4bfhhc8ZGcJROUKhJOpCBvP8u2H7hTOtm1NhPz/o41BF/jNEx0jDJgaErigcb/dh9BKFzNcMdvX7Ma0CgVm+UmO+BmBlBv8A/A1SbKd4GNmBkZhV5GqQRpIIwcw2Vi5n+T6inY4opITKyovKlT0ODmQchBxPhng03q1Dpp0kao7G8KgLMbAkwAbAEn0OBnSVsGRt0keb/wCzTmwM/m0qZms5zhZqC1NJFco9Wo1WpCjw64pDpSmRT0mqOoikF87ZcVObV7/X8nobVhvInW7rrwPUacF/DHq2eZRzM8NI8oP3YCZqLnCeWGa5JwrkkMosZctwGIBG9sI5FMox5Dgy7A99oxNtjJFPimVGCmZi9mcsvfD2ToovoGwGBbNSMWzoiIxglHMIPXDWSZSq0kA7T/W2NbBQHrkCRO+GAVkpg4Bj6OcO5gog2tPf6v8At92PIlCTPYjOKLef44m0gyPXGjBmlNAp88hHbFaaIWgHxVApBEQcWjdCAvjGaAExhkYTc/xanvGGoAFzPF1mcagZiannkncCRgUENcvZ8EgSDcwoj+v3YVoI5cN4IHmYJ/r5W+GIuVFUrO6ns4Rmk3t3/wDzA+JSG+HqQVvZbS1Tp27YHxGF4Z5n/tw5Kpk+HA0FWM3mlytRiLKjZfM1bCLlmoqLkCJ80wY7RitYdc9CuBhJz7tTwFwji9bK1UzFNgz0HLor3UkIyxsIlWIkTbdWuD5mHiOMlJHfPDUlTPq4fZ/l13UyNwT942Ex64+jztnhZUQ53gtFR0qBjW+IdAXWpqAbfdggAtdSdvxwyFZEmb074YW6BXEuK4KQrYqcSz5xRIkwFW4xhqBZVrcewKDYPr8yYNAKmY5j+ONQATW5gwaFsrHmbGoOp7jyPGiB5p+eOOjssu1eYpHmP8sNQrZzJcxR9b92C0CybNcaY9xH44WhrBud4ixEfDBoYXa1A3wbFZFlODaj6YFgSDmV5LWzawRuVv8AvnCZiiQy8J4dl0aYvFr2wjbKKhuHM9JVECLbR/HEcjKZkd0uc1O3++M8MymcznN22nb9+AsMLxD53f2wv7UtPiNJeH0mpstHO5irUrrqBJo1c5lcvSVGVb/R3FV6wcqzGAqwcebtEs1Rjzd+B6GDBr5nyR5Sz1ReqKk6X0k72K+a0WAgSDEg95xy5ZLeu46LT0R9E/Yr/acpcWLpZK9LK0alSjB/OCrWp5h1cAKabf8ALMqzqXxSCLNHuYGKsTyXmePjYTh6j1xHjAx2JWcjZTy+eDd74LRt5RzfEALYNAYFzvEhgpE2xdz3Fh64okCxaz+emb/PDiMU+JZ+O+HFYBzPGPjjUAqVOKzgD0Va3E8YUFV8yScEFHSOexxgHtfKZ09mnHGdRabNscNYGjgzkd8azUTLzaBvgDJklHnZO+Foezlfm5MajWiDLc9gdvnjULmRco81qws0fDAoezpeJE3DT874wTLM8ZYC84wCpQ5oIwaMX15zMb2wKMfND2nZZ/pGbIkI2erhV0yg15ohY7QAP1bBpvGPl5/vl3s+lw5LLHuQqZfIAHUqGSyE9IvakvVYX0si3JjrMyG1NKTlo3uDFRjbXE9I/wBkt3pVs1qJJbL0gCQQRpqEEXLb2Y3/AFfl3/p6Vy8DztvlpHvfsb/zvGCce8keI2U/ysR3w9IFlOvx/wCONlA2BuIcfjDZRGLed4wScPQLBua4pGNRrAWarlvXB3CtlCnwZ2O3z2wAIK5bk5j5YPzEYRsoggnILDzAfbP++FzoZxZZXkAGYjaxkfuxswMoIqckP9W3zj+eKWCjYuT58gyDhHAVSGvhntBB3bEXAopBWv7QFIixwuRjZwJmeMB7howUqBYs8R42wO/3f1tiyoVmGX5nJ742UW2S1ua474GU1nKPNG3Vg0FMP8K5vuDO3xxNxLRkMlLmsEm9j29cSorZVr56Ljv2wUBijzpz14DZYalAzGYWiwMltLWLLcABWK6iTYMI1EaWli4qw3FPi6KYeG5qXYrPMPP1TrrG398p3uD/AHoxfuN4X1mfMMfNy/fLvl7nvR/Yu5ChRI0LdfLTtqJ2TJfuj7oPc4Lvt8u8Krp9xtflLmg5UZl1IDCjUAMQNXi01BIPmILTNwT2x07LP4anLlH3OXaYZ3GPb7G0+C87aqdMzqBpoZJknpElj3adz6zj6bDqUVJcUjwJ3GTi+bLNTmQYrlEszpcWVt9j+GAEnWih7z8DhWw0ZVfCGwH7/wCGBbNSA/F8xSuVA+zBViMXM1zPTphmcqiqJLkhVA+JMAffhpNJW2BJt0gfT5pSouumyuhLAOhBUlWKtcWJDKVPxBwItSVrVBlFxdMkyPNZU/hguJkw0OcdR9PgMJlSGszPHAe84JmyweLudpxqQohflwnthrEJaPMTDvg2aiyvOTf1OComM8x7RNAkz5kWBvLuqDciwLSfgDviWI1BW+aXi3XuUhFydLtfkrNOe0TmSrUz1OqAjfQ6iimq+JTLhmpVDTrOtY6uoah0BenqVhKt8/tOPJY/BpNJdvee1s+EvhcdV1RthubcfRo8SivmOaCcMajClzG3xxg0E8nzgw7YWgoZOEc6yRJg4VxHTGfmLnynRytWsSQaVF3kQfKpIIHoLFp2AOOTFbhCUuSZ1YUc81Hm0jy1znxqvnaxrpU1Uah1UVqHqQQCygBWCAOHiDcaTubfMbRivEm5cPpu9z6LAw8PDgoyvNxqtX/Qr0ONZnU6tS8QrVYGpY6irkkyzqTJME6fuJnCN8R8seDpcC0OI5iP7vsBJPhz9Vf8y214tJNoMYGY3w1/siP6Xm6rP5aIVQ1zZgWYkQjOTHh7H8bwrbqkPUFrJt935GDlTm98s1NKtQucyyikqTpAUHVZiCCWqIxgWCm07+nsG0OElB8ZJVwrX3d+B5u2YEJxzwT0TtvnpW6uCZsleZZ3OPrT5ovZPj3xwrCkWk5og74RoYtU+aQcLRitn+IBhY4yM0a/59qs1KpTDLLKoYEBiabsVaAdQBIDgEqw6TYG68W3YuXClT108m6OjZcO8RWtNa70rFfkrPtSp1VD+IKZBp0yw06SSXKaUk6mJJ88GBacebse1ZMOeZ/tSaXZxO3acDPONLfavt4Dtl84DecfRWmrR49VvL68QwjMwzwWsSRhGxTfHAeW8myKT40wJgA3i+3x2vf4Y5HOd8Doio0eYqWY+0fbtjrIGdTNkdv6+zDox19NU9sOjITvajm9NNNLEe81W36OodiRBEgjvGPE/VZyUYxi9dX5bvqev+nxi5NyXZ5mteC5uu+vxSQyqryBJEsqMx1BrGqtQg+YBTJBsPnJL5rTevNvfvvsfpyR7apKml4Lhy+xuHkDNO9HW6qC1WoSViCdVyI7TIveBcAyB9XsM5Tw80ubPndqjGE6jupDEW+GPQOQko8QC7CfgcYzJ6fMg+suNQLJGzyHYRgho643mycvWBBINKot9jKkRex3xy7X/wAM+5nTs/8Ayx70JHBOGgrlbkatVhIH5qq1tKlNxPWQvp1aRj458euPW4+ku664CtmMuPFe/wDiK4FkO1YgdxO19j64onSv7i9cAhXyy+/k7IxNqfauAfrWvHnt89iuH/ty63G6/iWOWsmG13MeCIA0g/n8yL6QSRvHa9r65lN10+S5jJdaexX4hQA+iPcyrHY76KZjrAZfrEhxq6YMHfp2V1jL/svr5EcZf/W+5/QvHjEY+4Z8wS0uN4QB23GDjGLGX4ycKzF8ccJwKCAuYn1NLHp8NugMylmWWAJDLCixkMTvYCSfmf1TN8RK9Gl6Nnu7BlyN8U35UjVTcMqrVZpfSp8DTNgVKUzJDiF1VUqG2u7QxFx42RbqW+748659m+qrTSj08z3291Vwv6du43Fy5UU00GwC6R3stheTNgLyZ9cfbbI7wY91eWh8ntOmLLvG3J8LO9ji7ObeHeGrB2xJgHbhHGmVYVo+eFyoKbRr2toPbHRQlg3MUE7yPsOGo1g7PU1VWaSdKk/bA2+04njYnw8OU+SbL4Uc81HmzX3O2bFQ0lRgdOhmbzKCWXVtMjTIIMX74+a27GWJKNa0uHNnubJDIm+0CZfKNMOVadCMwDDpipUYDUo8pq72ja2kgeW92iO7NuTNjcguRlaQGxDt/rqO1/iJj5Y+v2KNYMfH6nze1O8V9cC/x7irU6bMBLKOlTMFjIQNpBIVmtqAMfLFcfFWDByfXI2Dh/EkomPC8y1Wkj6YLKCwEwGFnAkKSFYEAkCQJ7jD4OIsSCkuImLHJJxJWydTsp+7FiSJ8tlKgvoNrzH4nCtpFUmy3zA9bwKgZCF0GTEfDHHtdfBl3e51bNfxI94I4ZTj6Lc2Vj9a3uyO1jv9f5Xx8Y+P468j6Rdb+vMR66DxXuL5jMfqn/EP8N5sR998XW7++QnXD7E+ezp8SqtoKGbrv9IEbraSBvP78BLdp6PkHTXX1X2DvKW5Aj8y3cf59S9hJHV9l9u+JT0CutQdxPKxTyW4AIQgh1geFpsGLMDMdNRiR3JIE9GC6xfFcua60JYi+R9z+nW8JtwumNz3Ak7SxCgfMkAfEjH3MpJbz5ZJvcW04AuNYpxuEDCswv8AMDshTQCb6ngKegESJLLpYzANxvMQJ83a9q+C4rz7vZnds+B8RSb8O8Krl/w3x3qaauzkcWtAVxuqqwSwAEgmxjVG9xYgFf8Ay+Y8D9UalkcXrr5aHr7AmsyaYjcQpUizN4xEktANOCWVJmdRHVRpmxEwJkKBjyEz0afIZODc30lCJrWRUpgXF1aAwsxJMkwIuSMers+1ZYRhxzLyb1+p52NszlJyrTK/NbvobOy+dK7Wx9JVnhosrx04XKMSjmU4ZRFIV46Duo/djURLeWzVI+ZcbUZGPM2Xy9Si6aD16VtqB86kwQZFhuMebt8msB9tL1O/Y/8AlTXD7GmeJcrU9QASpHT3rz1FT3fshb7GE9ox8ldcfU+nzN70v/FBXKcnUfCYsjgimT5q6iepRM1D+qLH179lff6g+LJcF/4oAcN4ZWUuKeYYBBrVTfvYErUEaiG6hT7GxM4tHHnGqb8xXh4cv3RL+b59qVFZK0rVin0gAJUFNm0xp02BqObWmD0lQBbEx8TF3vl6X92Ths8MPd2+tfZGx/Y5zXT8OqtZ6aBGUUwzaSQxdnszGdLNdhvIm4x6ewY2WDjJpJbta5nn7bhZpJxT7fp7D1W5nyo/TUv9S/zx6n+Rh/7LzPO+DP8A1Ys+0fmum9HRQqprNRQ6rpM0yG1hpDQNiIgkgC4LY83bNpWSoS1vWuVP8HobLgvPco+fMGtzytbhzLVYfSDSamw1e8Y030s7BVXSzqhfSosDYtuZy2hS2epNZtNL1eu/h3lY4Djj2k8vOtNxDlKXVlR/6TEeb/LXuLd/rfK848FPR+HX9Hqvf/fXmJQok1XgT7+tcX2zD/s7/s9trxjoS08uHYTT6vtMuI0mFVyVgGYJIAvXXYlLWlrz6dxC1otPTs7x83V/gZOTCdf/ALLiNQP6Qeij13+z7cTmuqo19XYO4+n/AC+VsAKdZREMIEHsW1bD6xbeb2xSEqnfiI1caA/M/GgalNaTSoV3Y9S9SlAoYECVhiwi4YTa2Pc27a1NJYb03ur38PueZsmzuNua13a+oSyfNaAAF7gCbMb/AG6YJte/x7jHo4e24ORZpa1ro9/E4p7JiZnUePYXk5woneoPub/64L23A/29H9hP8XF/1FvinGEaoT4oWnuYsTKqsGVDAkr6gAKpEkynze1z+JiuS1XDyR7uzwyYai1rx82WeDcOfMEEFqWXMAsWJeoNpphulVgfnCIhekPvjkljzrLb9jpjgwi80kr63/Yvcq8p0hUqhg1QhRoV+pQQRJAKqklWA1EGLgGcRTvePKdL5dO464xwVNRApJMVQBFMeWiGUgeEQIaoouTAv1eQVrQ588ubIcjk6Qdh4SHrYranYVA1SmB0L5VXp6jYm5tJ7RJTe62H/EOPvYyTSa4qz5Vqm0SU6uNYS2mZGBYGyFqxAvsO+NKSire4jGLbpFLI8yIzMoZDoUEjUNYMtqld7AKdu/2Y4obZhym4qS0S771v23HdLZZxgpZXq33cPzvDObzUKTEEKx3jYHuYA+ZAxx/qs6hCHN/Rfk6f0+PzSfJdfQR85SHiMBpEEoICfokamvcdqiD4AKLAY+bvrXiz2+uAbqwKDRF/BS2nZglWOkmwNV4VtiSRZlLJICqxa4eOmoxHoL+pJJImNwwEgzbsRjMoUOKZJXCqy6utI7EEsAYPTF7SCp7XvgxHuibIcFpEKfDkaajecx0pA/SmwYST3jGd8+QVN9JBarwKiJIpi1NH3JuagGqxO6tEX723IBs76os0+WKOtwaKkK9BQCBYkywkkTqIuAWF4gjpwtuvPriM8SXMAZOgAtYKFA8OtCgMbHUoEKR9kJBvbcHF+Xhy68yV7/ybJypAeheCKLQsm8KgYgbECR5tptuYin8rfd1z8gvf58xIn3hvvUqm5XvXqeg7bRvAg3Bxbhu5cOxC9b1zJM7PjuJmzwNQ7V0+FtJtBnf7tWi09H2j89fUYeVQdYBt7ut9cHZ6MW038xGr6uxB1iEmtPxXMVPq7KHMdIfRaUQdOZGwYgaazqbOQ3Y9RnaQCIBb+T7vbyBenXMT8nwdWchkVgaVYAMncLII1Te1jYx3GGb3a8jJ1utDDnuXqI8Q+DROk0yB4SbEdvc7HVeJ2O0EYnW7xKrEnzfmWKXL1Gx8CjBrFY8NNmClR+Z8oCmDMSd9sK0vQZTlzfmUc3wGmFU+DSllqmPDUGULNf3VjBVRJEgWnG018DZ5VvY4cKzHSGO8CB2B7afiLXEmP1cSBZVyQ0ZqoB9bUZtMMsL3LSfBF4GwidJg8OuuInAy4sOtTeBUpT540k1Ne1p6EtHrO64utV5kXvA9OiwcDc6KRM64mm60TEn0DnY2gmRct+fuIwlUVgSJAvj6/Y55sCD7K8tD5zaFlxJFTM1mFRF0O2vUIUpbpL6nUuGChUkMAZGqJi/FibVOOJFqLp6b1vfmtK79+h14eBFwks2q13Pdu7HrfduCmUyitNx0sVPy27ekTEwZEmMehDEk1r2nnzik9HyKXCee8rVIWprpqV1mqCzKGUyARTQ1ATBIhSBFyLT5f+fHEVSTSPQ/wpQ1i0NnDOVcnUNRjnKCAVmChqwErTp00kkLqKlkZlMgMCZDDeWHtOG3J8L0rdokvbnxZbEwMRKKS1rW+1t/R8jvmvI0k0inXp1wSoZ6TSqk1ArKSV8wWWKxsRcTbh/UNoWNOCjwT69C2yYTwoyzca69TVbksdQ30ltxGpqgBvp9aD9v1rG0cda9cF3ncpaDVzE2misdqz+h6afiKOw2hbWiNzuZ0BPUU8kAKb/tVAPkqIvqZ8voPSO5PKx+JVzdWCv/AHT/AKeo9/2Z32+eCgtkfK3GxUFUAqRSR0lW1HqjzCRpaWNuoQB1dhSUarwMpDFVMq4/Zy6feFPxifj/ACwi3+YQtlanvHI75gj0PQtSRus7ftbbbxJ7vDrmMxSylcFagj9ExPS3qnoLzq+reNtjF73eH+vXmJV348zY7SK1GQ2gZeoSwJ0A66IQFQh1FhqKmQV0mx12gtYtcbXv+Cj0YjZnK1dTFKTEzWKgrALeNUZATBIDggzBsdpkY6VFVrXryRPNyv0AGSzXEamYlsjoRmAbrRjTVnDVCYaXIsQAon5yKVh1o9fEFz6o2Ny5l3V1LK4WKwNlgavo5TtMkq8QTs0z0RCUdOHDn2/gbN1oVeY8q30Q6lYFc0CAZeV8YlGBIUkEEH0Qgjq03D0l4d3DrvAt3T69hU4PQ9/tEmspOkjdXIuTfcfOTbYPKXyrw4+xq3/YOcQEpUgeahSaYnvTAJPhvNp3ZrT0xJCcfFjxVktJtzB6a2Xfb1WT+iPwBgk79SnCcPB9bxxb4hxoDNLlyd1zBC+G25YJIfw9OkiZHYhettQXFK+Ry7ibetMbuXcxKCfS/wA7QfkTvAk/DEGNwCOa/vFNpu6IT9ygxYiZqev8SBwAc5pyEqwCnykeWfr0/wBoEdOv1veRENSMurIsEZrLnWCFNzXE6P8AMQV1mWFtddu3mUjp3wVL24mcTLmPjtKmyh1aXQMIj10kXYGQYm0XF749rY9sjh4eR3vPMx9lliSuIHznM1ErCoZDKQG8phuoWLbgMJg9+4MDatvjkTitVJP1p+jY2z7HPM1J6NNdu616pAZOet51k6jAppKhTdZLJJN9xYxIjbEpbdi3pQVsMH/YppxSnSqaQCG1CdKiDeIA1iJubdyp+GPNd0exCDavQLDmLSpk1BJbampUFhbesNXWrNsJDEdwTz4MLhF89d/PX3L41Z5arTv7qNg8vZucsjrPvPpDgtpDaSKqoCCzCFlIhuyk6QSMNGKu6OLG+WWUsUc0T4d4l8uCJp/WTW4O5/xCSBvCxudVHFa+PPrgSUjPnPMTTojcmmzGYMlggvFjuRK2sYmwwL3jxFsN7pLRLu0bX1tG3xMyd9yLxhhgdmFk2tCsY73UgbMvlJ+UdjBAbaWivd9R0k3q+f0OcJy6qtbSFHl1NTXpd2ZAagis2pm2c6hLBtwIxWVtq+vQnFIZG8zC969FNpuA/fULRHYR6GREVw7mU661LvDKgGs+uaqGfsoubRqmNrle/eAwl7e5k+urFHIVUCMzMNIpAt1ssA1KIuzQqiwBdtIW+w1HF2np9kKmtfuw8PazSMhmyq6DpAfOUSSNIE+7ZhFyN9wfhjRwnHdZnJPRsk/4r0B+lyUg2P0qYPbYX/HDOEt2plkJl9tYBP8AzORIg6gazRDRE6VnuBM9/liSwX2lXOJHU9sdK8VclZdUCtViImfzJ7Ed/wCGLZH2kXlA3MPtTSsPDNTLPTZQYSuBcMYCipTWozSJhdUkxBJjA+G07Ncao64ZSIrqbfnD6z1ahvqINiO2El+zy5f2ZVf9/wBBnMMAP/idyARpIO7kv9W5YnuSSbhPuUW7UgzFUaGEQTSotEpNmC95BI1QCQVtEGbrrfnzG06oSk9o1CrXChgpXNVNLHTD9YUQQrwG003VyYbqAOpQjVlhyUX3dvWhOM4uSv21H/lyBI3AkRvBVimwAHYk9gfSIEHrqPuYW45mSBRcE31CJABI1vaAbhac2iATvMFaECvMlIsCAQZ1xZvr03UGFINi4kyQBOxAKvEk2LdNZCEfVag5JDAQgrU2AJO5WgljMSpM6lOH/PIws+1aoUTLvp1EO9Ei67RUFpkhjl5FzqH62q5jq6HglTYr1fEQBiiwCgMOWYBgyCRrYke9qXNrlyRplZ4kFOMoJ70y+HOMZKWu9eRhwfjrE1EJUGk0bvtLAeVrXU2PaIjBw3mgp80mDGw1GTUeDaFXhlMtmCx2EmSIHSoW3bqj7h8MPtEsuG+71ei+pXBirXWi19hx43xj3RCwSdBjWGHuwCAFNOASRFpaYIgiwhBROfM5NWOmWzIXLUqat1U8vTUzpA1TSJJ1Ab+HUIvBv3AIZdpLE+abkuZcoVDK3BINcyCqxpU0lPVqg66I7nT3nTGBCOivs+4JVbOc95n3gFgFpp6W6mY+m4UY1aAiL+caFpr3WmuwA3WDYWEkbbfhhgoDcRzYGonyhGk72LIP1W3BIsf5qsluS5r019ikN7b5P7e5a5f4sKqO4mKtSkDIi6yD0w+kSsxrYfEEmaTVNdzFiMlGp1LP/WE/JemfII8x9f8AvNziP2649chyfh2Z6O8k1nj/AMNNh0k+b9U3PbBl9gCoMzNCrBmEQfnZ/SoNwLbGx3uv1rVa1Xjw7DRd7/qJnNPDw2XySiFgVKkjuTm657dyCBO98Ug/ml1wQZR0XeA81QWK+ogCpWDSdIFmqHci/m7zi8WvlIyupFquEmvLLdaYa6EgBqRE+m1tUjGj/HvGl/LuRXr5SdRGzZMUwwiIKU7z32n09Im63p4h4v8A6hRTpyuXWfJmXv8AB6FTVcSYbwl1R+qN9Iif8n3e4VuQ/ZbMzmVAEkVKZAGokyL2iNjPewO2IU8n4RrV/kZ6+Zug9UzKW/Z1AbaRNto+f1sS/A6ZXyuale8/RmPqehpG7GTY3Prve+Xv1wM3xPLuYzBSo5vqWq/VPUCrk9jczB3MxveceotTjZ6k5frz1diviTuAr3kkkgAapna3YQMePBPIu5emh34lKb72Ec9xinUQeG6sUqCVVpgOVQTHaSYkaZG4iQa1J2nuGKvBpo1z0o+zGSulrCZJ6bDe4sZuU6EkLA4aWplIYCmK9M6VaCUei4m5kEtViCNRm8SC0ufan9/Q0d9d/wBAb7SsvqyjMR5K1GrBBFqjJr7mZ8Z5IiDO2mcOn8wcPV12MRTxmaWn0CL5U06hdAbiob7Cf1RILDU1U7GyvcAuN5dhUZ6YIWqEbZp8g3hT1Cb/AMMcuzSuGV/xbXr9qPSxVG063pP0BXCs4TLWBNB27AhnqhEkiPMS51ESdIvbF9oinljzmvJa+xy4WI/ma3KN+L09zr8vDxBTqLrVqaLOvR4ZfZvK8rTpkNoGib3iAOxQTjbOaWI4yqGlGxs97QqAZQjM8lB7sCAqhtZYxK9LkROokCIGo453CSg2+T9dARVyXeQJ7bKQM6KmsU4CkrDE1Q5JIpe78zggeJYLEFyRf4fXgRpmvuJc+ZirVNR3MEeUEgARpAHuipI3MpBM2gxg5EtBFGW8kfnquXLF1MiNGkwBuI6BsPU/fgLDSGyyCdTmxnRzAM01BFRWaWNRAJ6wWUCSo1WtYiVMpJKcO9+kWdEI/LLu/wD0vsVeXudXpSGuhq+IBRDU1UzJWzoAu+giShY9iIvJKW4klQxJ7TlUqwRiBVdyWhZdgIAMsBEAzJ72tePw9PQqYp7VVVFUB1ISqpKGCGqabroMjRchrNIERJw8cNW2/Am0+HiUv+IqslRTSYtUCw+qoxOltUuShJYHqm+o2MATjODbuxopLd7g7iPGfEp0F8N/c01ElWCkrVaoYOny3Ik99xgqOVt8x/3UgXxvJVHpuugiXVjqmEjVY9MSZ/Z22OHWjFy2t617TDMcMqnx30HTX0UpOqFZNLaS3hwWgTp6WiPS7bq0enYZLfqte0vLk6gpqGp2ej4SkmFYIAjOpK9RkXUCxtqwj97Gy79VureY18w3hqnhkqlVHnqKmKdVCphLT4n6x2O02yW9gcWqQbq87yZWlUUmAxUOGIAWQGEagdMFWWNO+q+EjBriLS4l7iPtFqMiFaRpk+KKVU7FnPUUVqThitxC1SJFwY0gvCTdpaAvSr1F7J88ZhFK6g40st0pyA2ubg+rargwVA9cBwV2DK1xEjiOXZ6lRgjaXqMYA1QXMkSFAm8xHcb2nojuRGTVj5xHmKuUFJKZ1GnTqErdlHgqjgLolQG1SxNgYgQCOPDgnem5yVeL1LTql816L6Cxks3WpEFWqrq0t3GoKwYXDCVnuI/E4s4JrUilyY1Zr2u5vVIJVY0+GQGpbGRpcFTKm6n17CAEjgoZvmwjkfa7WOkvSpkeM7O2mBqqiotRhAsQtTyzHSLXkDFwrg4rfQ8GlJNvkGM37VBUy9Wi9CoC1FqXiU19yrKXRHLmoCFAFOIErpIDNbBWE9JfU2idJiJlEzNZKpanU1KAZp0BTCg0nsEpU6aqVIUzpB6p+tJvKDtNIaE6jKLdaaeZCKVR6FAoRKCrSYnfoqSnfsjr8o9RjzYuGHjYilxyyXiqfqjtbm8KDjwtPwdr6mysl7P6FDOpl1c1qb0vEZq4BRVpiq1JGCeCWZSJMQGcpciRj15YEbUnwuvFU7PHjjSUWlpdXz05DTxzkjhrkgaaYMsSiUBV1inoUK8k06QEEUaaoo0iSwnDSnhpU2l5Ek53bA2W9nHC6Z6q2ZqbmVrKohhGhgKUSLjUt7z1QpEPjYC3tMLlN7tCjT5C4VDy+cYtZQKsFLkyjeFBkHTpqo/lB1STMXtWAuPo/sG5cy5leG8OFJqPg1r31CuPEZgoAZ3I1rpA1hEZaepjNNgQAn/yOCouFeSVmaea0wj9I4fFAfRSRldWgF0GsltQNaABWNgC1YVC3USRIjnl+oQ4Q86Nl323qA6/B8oXYhK4SszvVTx1kksGphGFA6KaHVNPqDAqJENri9vevyq32ddcB9Fu3BXifCsoaviV8nUdisAVcxXXyjSJA8NSFFtK00E91MkvLb3duD+nsCNJUmGuCc0U6K0xQyiBKJdlUuaqqXnVGoMd2dgXLMDUchh06cv1KS/bD1v2GcVL9zAX5cyyisoyiqua0GqlJmBIpvrAWoZZZaZ623NtsBbdJ38q15y/A74dm4pU+LZUVFccPpsqoV8NqtU6ulll5qMXbqDayZJCm0CKraFdtLu1r6B+LOqt9+gV4dmVrqtNMg1XwU0rp8Woaalk1G2YJhiqL1dF7KJwf8iUtFG63VmdegvxHFt7r39pZzXEqamo1XK6RW0q6MKiKSpL61P0oFaoawKFYWwgGMTlt2Pd5O+83DdwAlGlT3Plz39cS/lfaZp0wi6EYulFnrGkG8LwtZX6X7yoVJJqVGZ9TatXSukv9Rx27cPr9aFWHBaLu3exS4n7QRVREqIjrTdqiSCdLNGoKDmQFQiQVC6SHeQ2t9Sf5uM0vl+v2DlSur8t5Woc3jwqlGnQXw696tJU93UIIKsyDNFAyEAq1NUIhVuoC4aO04u7Ku3SWvoFyd277Owk5az1V6yeBw6ka1EOy+DTCkDSVYtRWsKNg5BqMmuWEsemLfGxJVHD38srFct7lfXaZ53jxCrla2XCDL1PERKr1C1Nzc6QM28AhvJo0DUzBQzuzxntO0w0yq+6WgVUtSrxLP5eoZOU4fJJLacqgLlmVjJgFfKFHhGnClgI1tqj/l47/h6P7j0RcCoIXFOhk8tUZm1/R1pO6OUlxroioUqCmAWGtGiJ7TgrH2mX7YvyfvYrklvS7zH8oGg9VTl6SVCTqlawr0w6UxpV/EFUJChlDu0GrUiBVYGv+RtK0p33E1W/h1oZNnBXbwxw7J1GcdKU8oVZVQM5FIU4KKFktog6VAJKiMVhte0Nr5Ne5gypb7OcS5h0M6V8llw2lVZHoBBbVpL0dC0qjjXKvVpO6wCpBGKS2rGb+fDbfN3a9CkJtRyxby76T0fh4FpeG00oK9ThlL6PVenU8UU9GtVhVAYEKQxU3am2oliSScUW0Yijbw3XMlo5aPXkRZbmzK03rGllaNNa4CspWnIUEFlTR4K0g5nV4K0yQBBEE4y2mWtQl9R8u67GPgftJyaKq/R1UikyHSA1MgQqKaasoKhf01U1swCo95FsdEdppftkvA2JGU3cm336gziPJdSstN6eTqU0ZSy+HSIRw8FXlw7OSIAdnYlVUSAqgXwoRkrcV4pbvE5sXGknV/jgDeHV8mtU1Bpd9BX3uqogDRPSxC6osGiRMjCrKtNK5cC0k2hoy/NlN0akQGp6STSoqtJZLL1QSsKDcgOZNoILAunCstKuwk4tarfzYu5nKZMmPCKbdDMzGSf2ajLedgfuxFxwk6KxzVrTM8rkssfKgI32J/FpMfAGN/jhaw0Upl/M88pUprQapNNVVFphSFApiVEhQbQWktckzM4dzjWXgKsOndGGQ5xoU6ZRVowSxJaiXqXUAwzdQEAEDaZN5ODGUIqjSw7dg7lzieSFVCtKk7DWyrUmnT1U1JBLONIKEhgDMkWuLCGTNQZqWWwpzvzVSrVFNZVLLTYrpY1AF8zHUD5jaRuYG8YfFlFvUXCjS0MeFc6ilTanSYpTeajIq2bpCkmQTJAA3G2EjiJKkyko29S3xDmlfoyU9OX8Hw6Y0qnvI1Suvr82oEk6L2+GGc1loCj816lDk/NZVvFJy1CqFpx72KYUzIKmDqNjYYGFV6jYlpaegKrc8U8vUfwlNE1LEUB06NUqupQsqDBFvjbCOVN5R0tFm9SPmv2reMFFfXVVCNKtSDAGCJAKi8EificaUnLRixjGLbRNyJzbQmuoy+Xb3ak/SKVMLAafdFhBc9wpnb0jBw9BcRXpr4AfinN9PxH90ASzEinTUU9zZQDGn0AtiUkm2y0LpIv8l8/+EzPQmizIUZvDUEqWViNm3KibD7Rgwllegs1mWpYPPTiuzBnFaoCGrLCkggBgzLpMEKJEAWB9DgZnd8QUlFR4B3ljmeqv0go1ANUWmaj1xLPpOoaSGUluog6muLAbYeEnb9xJpUtPIVc9nk8R9S0yxqnUyooUsxJLDuVmTP78JJqyieiA9fninQqdKurrtUpJEapU6XUqQSCQYIJB+OCuaNLtGDknnlvG8Skxp1KivTNWovUV0iQxKuxB0rBg+VewMGM2pdvMnKKcddxjm+PMuY8TV74n8+liNSaPOArDo6Da4tebh4jUr4hUVlrgR5v3rM1Qqzd2qdTGCRuVY2+J7/HCyxb1djKKS0GHlTmqtR1JTrU1VkjS2pqY0OrQq6YQksdgAYa8gTfCxGtxDEgnvQCzVUtUZiyFmIJcWBnpkQBsDeYME/HEptNvT0KRVJATPZwLUZfCLGfzgVSragCTq3O8H474y1W4fxLlPnOsoCr44VRpCqzBQBsAAwAHoAMVjZGUVf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Санкт-Петербургский государственный университет - Helpe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2" name="Picture 4" descr="Степь. А.П. Чехов. Илл. В.А. Дугина: milakamilla — LiveJour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5404" y="2121805"/>
            <a:ext cx="1785950" cy="2214578"/>
          </a:xfrm>
          <a:prstGeom prst="rect">
            <a:avLst/>
          </a:prstGeom>
          <a:noFill/>
        </p:spPr>
      </p:pic>
      <p:sp>
        <p:nvSpPr>
          <p:cNvPr id="22534" name="AutoShape 6" descr="Степи России - Wikiw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6" name="Picture 8" descr="Читать онлайн электронную книгу Том 2. Рассказы, юморески 1883-1884 -  Иллюстрации бесплатно и без регистрации! - LibreBook.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8688" y="931091"/>
            <a:ext cx="1728192" cy="2381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49" y="175198"/>
            <a:ext cx="6190999" cy="58043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/>
          <a:p>
            <a:pPr marL="20137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2" y="789748"/>
            <a:ext cx="3497809" cy="52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87" tIns="72494" rIns="144987" bIns="72494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942209"/>
            <a:ext cx="3960440" cy="577291"/>
          </a:xfrm>
          <a:prstGeom prst="rect">
            <a:avLst/>
          </a:prstGeom>
        </p:spPr>
        <p:txBody>
          <a:bodyPr wrap="square" lIns="144987" tIns="72494" rIns="144987" bIns="72494">
            <a:spAutoFit/>
          </a:bodyPr>
          <a:lstStyle/>
          <a:p>
            <a:r>
              <a:rPr lang="ru-RU" sz="2800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214282" y="274638"/>
            <a:ext cx="8472518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914400"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33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              «Остров Сахалин»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ru-RU" sz="33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200" y="1047890"/>
            <a:ext cx="4038600" cy="5078274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928676"/>
            <a:ext cx="40756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В 1890 году Антон Чехов отправился на остров Сахалин, чтобы исследовать быт русских тюрем. Местная администрация запрещала общаться с политзаключенными, но писатель </a:t>
            </a:r>
          </a:p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это правило нарушал. Ему удалось провести перепись населения острова, заполнив десять тысяч карточек на его жителей. Через </a:t>
            </a:r>
          </a:p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пять лет вышла художественно-публицистическая книга путёвых записок о ссыльной колонии и каторге — «Остров Сахалин».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AutoShape 2" descr="data:image/jpeg;base64,/9j/4AAQSkZJRgABAQAAAQABAAD/4QAqRXhpZgAASUkqAAgAAAABADEBAgAHAAAAGgAAAAAAAABHb29nbGUAAP/bAIQAAwICCgoKCgoKCgoKCggICAgKCAoKCgoICgoICAgICAoICgoICAoICAgICAgICggICAgKCgoICA0NCggNCAgKCAEDBAQGBQYKBgYKDQ0KDg4NDQ0NDQ0ODQ0NDQ4NDQ0NDQ0NDw8NDQ0NDQ8NDQ0NDQ0NDQ0NDQ0NDQ0NDQ0NDQ0N/8AAEQgAoADVAwERAAIRAQMRAf/EAB0AAAICAgMBAAAAAAAAAAAAAAUGAwQCBwABCAn/xABGEAACAQIEBAMEBQkGBQUBAAABAhEDIQAEEjEFBiJBEzJRByNhgRRCcZGhFTNDUmKxwdHwCDREU5LhFyRUcoJjg4TS8Rb/xAAaAQADAQEBAQAAAAAAAAAAAAABAgMABAUG/8QANxEAAgIAAwUGBQQCAgIDAAAAAAECEQMSIQQxQVHwYXGBkaHBEyKx0eEFMkLxFFIzcpLiFSPC/9oADAMBAAIRAxEAPwD2nnaUWx7iPA3Aj6PBkYY1jHw5NUCCD+BwrKDdwjgBBEi2/wDX78QlIqoMbaVe2kja3qMczjraOi+ACrMqteBfcbR2v6jHQra0Od0mSJVptfecDVBtHGy1M7GD6drYCcjVExYACDF8E2hWyoQyGN+x/hhnfAVVxMqtMKDBB7j0wLsOiFHjuY1iLDe3riqVE2zV3MXDyDIxZMRoWc1XjGoUA8WzOHiTkKHEM1i6JAavWONoArHGNRCXwbCVcw+BZgfUvtjGJ6PCp3wtmL9Lgoj1wrYxfyXA1H1RhGwoNZPLBdhGFYdwWylKThTLUIngoPfGHo9CpxFX/lgDrUwTNaWuLE4Jtw/cuVlOlgPvxz4ll4bxx8QH7MclUdV2BcxVKkkbnHQqZBuha4lnifNjoSIi7muYChMEjDVZOytT5kJ7mftxqDZlW4ux3Y/fjUazLK8cgb/jgUMRNzCY3tjUCwbV4wJufxwQAvjmaDCxxkES4XqvMGPsMAwfQwQfsIw7FoUuO1QZw6JyFfNLh7JspijhgUZ5nLCLYBmDHyROCApfkon7MYxMMgBjBZxqBkRgADGVyp2GFCNXCeW5FzGJtjpBb8gAfHCWPRXfI6dsYWiGpnoxqCmOvD+YWBscMzIZ+HcZLkTgDGy+WOKGAPTEpKysWOGR43iMoFozOs1m/TGSA2IvOWZI6h2x0xRGRrbO8xE74rRKypS4ycKx0W15gHfCDlTMcfA74JjGnxqRvbAMDc1xuDvhkIUMzzX2nByi5jRnsZ4f4dbiANepV8DN/REDs5CouWytcDrrVRIFRVhBTTUtVgg8YhZYWHTbu+H0K4s7UaW9X9TYmbx0I5wZXy84YUiGRxrNRWqUiTHxwRWS0siT2wDEWZ4KxBgWGGs1MEZvKMOxwyME+GUFifhN8BgDvDM2JjSMI0Mg5SrfGMTooR1uOAd8DKawFxHj3phsomYC1M45uAcNSNqbqynDl3OJFR74FynYN63nthWxkhk4ZRK2xhkFVzJUYFBKdfjxjfBygsAcW4vM37YNCtmvONZYXIOHsShLz3FCp3ODQLoGVOYj6nAyhzlWtzA3xwyibMRpzSR3xspsxUzHMJPfBURWysOLHD0TNfeyPj6tmeK6XDEcR1GNX/T0qQN1FpoNTtI1U3ubY49mlmliK/5eyR27RGo4f/X3b9zadPjAJE468px2TNngf54XKNZmrf0cagmSZIE3/wBsFGoKZPJWhYJ3nf7vTACZvw19N2kX6Ygj+eBaDTF7iWR3mcOibBGWpHYYoxAvw/LkfHCMNE+YzMYFDWL/ABDiHphkhbB9Ko25xmAmPFyMToaz1zwP2UPUEq4BG6t3+z/fHNLFUd52RwnLcM+U5Sr5faGF+k3H4bfhhc8ZGcJROUKhJOpCBvP8u2H7hTOtm1NhPz/o41BF/jNEx0jDJgaErigcb/dh9BKFzNcMdvX7Ma0CgVm+UmO+BmBlBv8A/A1SbKd4GNmBkZhV5GqQRpIIwcw2Vi5n+T6inY4opITKyovKlT0ODmQchBxPhng03q1Dpp0kao7G8KgLMbAkwAbAEn0OBnSVsGRt0keb/wCzTmwM/m0qZms5zhZqC1NJFco9Wo1WpCjw64pDpSmRT0mqOoikF87ZcVObV7/X8nobVhvInW7rrwPUacF/DHq2eZRzM8NI8oP3YCZqLnCeWGa5JwrkkMosZctwGIBG9sI5FMox5Dgy7A99oxNtjJFPimVGCmZi9mcsvfD2ToovoGwGBbNSMWzoiIxglHMIPXDWSZSq0kA7T/W2NbBQHrkCRO+GAVkpg4Bj6OcO5gog2tPf6v8At92PIlCTPYjOKLef44m0gyPXGjBmlNAp88hHbFaaIWgHxVApBEQcWjdCAvjGaAExhkYTc/xanvGGoAFzPF1mcagZiannkncCRgUENcvZ8EgSDcwoj+v3YVoI5cN4IHmYJ/r5W+GIuVFUrO6ns4Rmk3t3/wDzA+JSG+HqQVvZbS1Tp27YHxGF4Z5n/tw5Kpk+HA0FWM3mlytRiLKjZfM1bCLlmoqLkCJ80wY7RitYdc9CuBhJz7tTwFwji9bK1UzFNgz0HLor3UkIyxsIlWIkTbdWuD5mHiOMlJHfPDUlTPq4fZ/l13UyNwT942Ex64+jztnhZUQ53gtFR0qBjW+IdAXWpqAbfdggAtdSdvxwyFZEmb074YW6BXEuK4KQrYqcSz5xRIkwFW4xhqBZVrcewKDYPr8yYNAKmY5j+ONQATW5gwaFsrHmbGoOp7jyPGiB5p+eOOjssu1eYpHmP8sNQrZzJcxR9b92C0CybNcaY9xH44WhrBud4ixEfDBoYXa1A3wbFZFlODaj6YFgSDmV5LWzawRuVv8AvnCZiiQy8J4dl0aYvFr2wjbKKhuHM9JVECLbR/HEcjKZkd0uc1O3++M8MymcznN22nb9+AsMLxD53f2wv7UtPiNJeH0mpstHO5irUrrqBJo1c5lcvSVGVb/R3FV6wcqzGAqwcebtEs1Rjzd+B6GDBr5nyR5Sz1ReqKk6X0k72K+a0WAgSDEg95xy5ZLeu46LT0R9E/Yr/acpcWLpZK9LK0alSjB/OCrWp5h1cAKabf8ALMqzqXxSCLNHuYGKsTyXmePjYTh6j1xHjAx2JWcjZTy+eDd74LRt5RzfEALYNAYFzvEhgpE2xdz3Fh64okCxaz+emb/PDiMU+JZ+O+HFYBzPGPjjUAqVOKzgD0Va3E8YUFV8yScEFHSOexxgHtfKZ09mnHGdRabNscNYGjgzkd8azUTLzaBvgDJklHnZO+Foezlfm5MajWiDLc9gdvnjULmRco81qws0fDAoezpeJE3DT874wTLM8ZYC84wCpQ5oIwaMX15zMb2wKMfND2nZZ/pGbIkI2erhV0yg15ohY7QAP1bBpvGPl5/vl3s+lw5LLHuQqZfIAHUqGSyE9IvakvVYX0si3JjrMyG1NKTlo3uDFRjbXE9I/wBkt3pVs1qJJbL0gCQQRpqEEXLb2Y3/AFfl3/p6Vy8DztvlpHvfsb/zvGCce8keI2U/ysR3w9IFlOvx/wCONlA2BuIcfjDZRGLed4wScPQLBua4pGNRrAWarlvXB3CtlCnwZ2O3z2wAIK5bk5j5YPzEYRsoggnILDzAfbP++FzoZxZZXkAGYjaxkfuxswMoIqckP9W3zj+eKWCjYuT58gyDhHAVSGvhntBB3bEXAopBWv7QFIixwuRjZwJmeMB7howUqBYs8R42wO/3f1tiyoVmGX5nJ742UW2S1ua474GU1nKPNG3Vg0FMP8K5vuDO3xxNxLRkMlLmsEm9j29cSorZVr56Ljv2wUBijzpz14DZYalAzGYWiwMltLWLLcABWK6iTYMI1EaWli4qw3FPi6KYeG5qXYrPMPP1TrrG398p3uD/AHoxfuN4X1mfMMfNy/fLvl7nvR/Yu5ChRI0LdfLTtqJ2TJfuj7oPc4Lvt8u8Krp9xtflLmg5UZl1IDCjUAMQNXi01BIPmILTNwT2x07LP4anLlH3OXaYZ3GPb7G0+C87aqdMzqBpoZJknpElj3adz6zj6bDqUVJcUjwJ3GTi+bLNTmQYrlEszpcWVt9j+GAEnWih7z8DhWw0ZVfCGwH7/wCGBbNSA/F8xSuVA+zBViMXM1zPTphmcqiqJLkhVA+JMAffhpNJW2BJt0gfT5pSouumyuhLAOhBUlWKtcWJDKVPxBwItSVrVBlFxdMkyPNZU/hguJkw0OcdR9PgMJlSGszPHAe84JmyweLudpxqQohflwnthrEJaPMTDvg2aiyvOTf1OComM8x7RNAkz5kWBvLuqDciwLSfgDviWI1BW+aXi3XuUhFydLtfkrNOe0TmSrUz1OqAjfQ6iimq+JTLhmpVDTrOtY6uoah0BenqVhKt8/tOPJY/BpNJdvee1s+EvhcdV1RthubcfRo8SivmOaCcMajClzG3xxg0E8nzgw7YWgoZOEc6yRJg4VxHTGfmLnynRytWsSQaVF3kQfKpIIHoLFp2AOOTFbhCUuSZ1YUc81Hm0jy1znxqvnaxrpU1Uah1UVqHqQQCygBWCAOHiDcaTubfMbRivEm5cPpu9z6LAw8PDgoyvNxqtX/Qr0ONZnU6tS8QrVYGpY6irkkyzqTJME6fuJnCN8R8seDpcC0OI5iP7vsBJPhz9Vf8y214tJNoMYGY3w1/siP6Xm6rP5aIVQ1zZgWYkQjOTHh7H8bwrbqkPUFrJt935GDlTm98s1NKtQucyyikqTpAUHVZiCCWqIxgWCm07+nsG0OElB8ZJVwrX3d+B5u2YEJxzwT0TtvnpW6uCZsleZZ3OPrT5ovZPj3xwrCkWk5og74RoYtU+aQcLRitn+IBhY4yM0a/59qs1KpTDLLKoYEBiabsVaAdQBIDgEqw6TYG68W3YuXClT108m6OjZcO8RWtNa70rFfkrPtSp1VD+IKZBp0yw06SSXKaUk6mJJ88GBacebse1ZMOeZ/tSaXZxO3acDPONLfavt4Dtl84DecfRWmrR49VvL68QwjMwzwWsSRhGxTfHAeW8myKT40wJgA3i+3x2vf4Y5HOd8Doio0eYqWY+0fbtjrIGdTNkdv6+zDox19NU9sOjITvajm9NNNLEe81W36OodiRBEgjvGPE/VZyUYxi9dX5bvqev+nxi5NyXZ5mteC5uu+vxSQyqryBJEsqMx1BrGqtQg+YBTJBsPnJL5rTevNvfvvsfpyR7apKml4Lhy+xuHkDNO9HW6qC1WoSViCdVyI7TIveBcAyB9XsM5Tw80ubPndqjGE6jupDEW+GPQOQko8QC7CfgcYzJ6fMg+suNQLJGzyHYRgho643mycvWBBINKot9jKkRex3xy7X/wAM+5nTs/8Ayx70JHBOGgrlbkatVhIH5qq1tKlNxPWQvp1aRj458euPW4+ku664CtmMuPFe/wDiK4FkO1YgdxO19j64onSv7i9cAhXyy+/k7IxNqfauAfrWvHnt89iuH/ty63G6/iWOWsmG13MeCIA0g/n8yL6QSRvHa9r65lN10+S5jJdaexX4hQA+iPcyrHY76KZjrAZfrEhxq6YMHfp2V1jL/svr5EcZf/W+5/QvHjEY+4Z8wS0uN4QB23GDjGLGX4ycKzF8ccJwKCAuYn1NLHp8NugMylmWWAJDLCixkMTvYCSfmf1TN8RK9Gl6Nnu7BlyN8U35UjVTcMqrVZpfSp8DTNgVKUzJDiF1VUqG2u7QxFx42RbqW+748659m+qrTSj08z3291Vwv6du43Fy5UU00GwC6R3stheTNgLyZ9cfbbI7wY91eWh8ntOmLLvG3J8LO9ji7ObeHeGrB2xJgHbhHGmVYVo+eFyoKbRr2toPbHRQlg3MUE7yPsOGo1g7PU1VWaSdKk/bA2+04njYnw8OU+SbL4Uc81HmzX3O2bFQ0lRgdOhmbzKCWXVtMjTIIMX74+a27GWJKNa0uHNnubJDIm+0CZfKNMOVadCMwDDpipUYDUo8pq72ja2kgeW92iO7NuTNjcguRlaQGxDt/rqO1/iJj5Y+v2KNYMfH6nze1O8V9cC/x7irU6bMBLKOlTMFjIQNpBIVmtqAMfLFcfFWDByfXI2Dh/EkomPC8y1Wkj6YLKCwEwGFnAkKSFYEAkCQJ7jD4OIsSCkuImLHJJxJWydTsp+7FiSJ8tlKgvoNrzH4nCtpFUmy3zA9bwKgZCF0GTEfDHHtdfBl3e51bNfxI94I4ZTj6Lc2Vj9a3uyO1jv9f5Xx8Y+P468j6Rdb+vMR66DxXuL5jMfqn/EP8N5sR998XW7++QnXD7E+ezp8SqtoKGbrv9IEbraSBvP78BLdp6PkHTXX1X2DvKW5Aj8y3cf59S9hJHV9l9u+JT0CutQdxPKxTyW4AIQgh1geFpsGLMDMdNRiR3JIE9GC6xfFcua60JYi+R9z+nW8JtwumNz3Ak7SxCgfMkAfEjH3MpJbz5ZJvcW04AuNYpxuEDCswv8AMDshTQCb6ngKegESJLLpYzANxvMQJ83a9q+C4rz7vZnds+B8RSb8O8Krl/w3x3qaauzkcWtAVxuqqwSwAEgmxjVG9xYgFf8Ay+Y8D9UalkcXrr5aHr7AmsyaYjcQpUizN4xEktANOCWVJmdRHVRpmxEwJkKBjyEz0afIZODc30lCJrWRUpgXF1aAwsxJMkwIuSMers+1ZYRhxzLyb1+p52NszlJyrTK/NbvobOy+dK7Wx9JVnhosrx04XKMSjmU4ZRFIV46Duo/djURLeWzVI+ZcbUZGPM2Xy9Si6aD16VtqB86kwQZFhuMebt8msB9tL1O/Y/8AlTXD7GmeJcrU9QASpHT3rz1FT3fshb7GE9ox8ldcfU+nzN70v/FBXKcnUfCYsjgimT5q6iepRM1D+qLH179lff6g+LJcF/4oAcN4ZWUuKeYYBBrVTfvYErUEaiG6hT7GxM4tHHnGqb8xXh4cv3RL+b59qVFZK0rVin0gAJUFNm0xp02BqObWmD0lQBbEx8TF3vl6X92Ths8MPd2+tfZGx/Y5zXT8OqtZ6aBGUUwzaSQxdnszGdLNdhvIm4x6ewY2WDjJpJbta5nn7bhZpJxT7fp7D1W5nyo/TUv9S/zx6n+Rh/7LzPO+DP8A1Ys+0fmum9HRQqprNRQ6rpM0yG1hpDQNiIgkgC4LY83bNpWSoS1vWuVP8HobLgvPco+fMGtzytbhzLVYfSDSamw1e8Y030s7BVXSzqhfSosDYtuZy2hS2epNZtNL1eu/h3lY4Djj2k8vOtNxDlKXVlR/6TEeb/LXuLd/rfK848FPR+HX9Hqvf/fXmJQok1XgT7+tcX2zD/s7/s9trxjoS08uHYTT6vtMuI0mFVyVgGYJIAvXXYlLWlrz6dxC1otPTs7x83V/gZOTCdf/ALLiNQP6Qeij13+z7cTmuqo19XYO4+n/AC+VsAKdZREMIEHsW1bD6xbeb2xSEqnfiI1caA/M/GgalNaTSoV3Y9S9SlAoYECVhiwi4YTa2Pc27a1NJYb03ur38PueZsmzuNua13a+oSyfNaAAF7gCbMb/AG6YJte/x7jHo4e24ORZpa1ro9/E4p7JiZnUePYXk5woneoPub/64L23A/29H9hP8XF/1FvinGEaoT4oWnuYsTKqsGVDAkr6gAKpEkynze1z+JiuS1XDyR7uzwyYai1rx82WeDcOfMEEFqWXMAsWJeoNpphulVgfnCIhekPvjkljzrLb9jpjgwi80kr63/Yvcq8p0hUqhg1QhRoV+pQQRJAKqklWA1EGLgGcRTvePKdL5dO464xwVNRApJMVQBFMeWiGUgeEQIaoouTAv1eQVrQ588ubIcjk6Qdh4SHrYranYVA1SmB0L5VXp6jYm5tJ7RJTe62H/EOPvYyTSa4qz5Vqm0SU6uNYS2mZGBYGyFqxAvsO+NKSire4jGLbpFLI8yIzMoZDoUEjUNYMtqld7AKdu/2Y4obZhym4qS0S771v23HdLZZxgpZXq33cPzvDObzUKTEEKx3jYHuYA+ZAxx/qs6hCHN/Rfk6f0+PzSfJdfQR85SHiMBpEEoICfokamvcdqiD4AKLAY+bvrXiz2+uAbqwKDRF/BS2nZglWOkmwNV4VtiSRZlLJICqxa4eOmoxHoL+pJJImNwwEgzbsRjMoUOKZJXCqy6utI7EEsAYPTF7SCp7XvgxHuibIcFpEKfDkaajecx0pA/SmwYST3jGd8+QVN9JBarwKiJIpi1NH3JuagGqxO6tEX723IBs76os0+WKOtwaKkK9BQCBYkywkkTqIuAWF4gjpwtuvPriM8SXMAZOgAtYKFA8OtCgMbHUoEKR9kJBvbcHF+Xhy68yV7/ybJypAeheCKLQsm8KgYgbECR5tptuYin8rfd1z8gvf58xIn3hvvUqm5XvXqeg7bRvAg3Bxbhu5cOxC9b1zJM7PjuJmzwNQ7V0+FtJtBnf7tWi09H2j89fUYeVQdYBt7ut9cHZ6MW038xGr6uxB1iEmtPxXMVPq7KHMdIfRaUQdOZGwYgaazqbOQ3Y9RnaQCIBb+T7vbyBenXMT8nwdWchkVgaVYAMncLII1Te1jYx3GGb3a8jJ1utDDnuXqI8Q+DROk0yB4SbEdvc7HVeJ2O0EYnW7xKrEnzfmWKXL1Gx8CjBrFY8NNmClR+Z8oCmDMSd9sK0vQZTlzfmUc3wGmFU+DSllqmPDUGULNf3VjBVRJEgWnG018DZ5VvY4cKzHSGO8CB2B7afiLXEmP1cSBZVyQ0ZqoB9bUZtMMsL3LSfBF4GwidJg8OuuInAy4sOtTeBUpT540k1Ne1p6EtHrO64utV5kXvA9OiwcDc6KRM64mm60TEn0DnY2gmRct+fuIwlUVgSJAvj6/Y55sCD7K8tD5zaFlxJFTM1mFRF0O2vUIUpbpL6nUuGChUkMAZGqJi/FibVOOJFqLp6b1vfmtK79+h14eBFwks2q13Pdu7HrfduCmUyitNx0sVPy27ekTEwZEmMehDEk1r2nnzik9HyKXCee8rVIWprpqV1mqCzKGUyARTQ1ATBIhSBFyLT5f+fHEVSTSPQ/wpQ1i0NnDOVcnUNRjnKCAVmChqwErTp00kkLqKlkZlMgMCZDDeWHtOG3J8L0rdokvbnxZbEwMRKKS1rW+1t/R8jvmvI0k0inXp1wSoZ6TSqk1ArKSV8wWWKxsRcTbh/UNoWNOCjwT69C2yYTwoyzca69TVbksdQ30ltxGpqgBvp9aD9v1rG0cda9cF3ncpaDVzE2misdqz+h6afiKOw2hbWiNzuZ0BPUU8kAKb/tVAPkqIvqZ8voPSO5PKx+JVzdWCv/AHT/AKeo9/2Z32+eCgtkfK3GxUFUAqRSR0lW1HqjzCRpaWNuoQB1dhSUarwMpDFVMq4/Zy6feFPxifj/ACwi3+YQtlanvHI75gj0PQtSRus7ftbbbxJ7vDrmMxSylcFagj9ExPS3qnoLzq+reNtjF73eH+vXmJV348zY7SK1GQ2gZeoSwJ0A66IQFQh1FhqKmQV0mx12gtYtcbXv+Cj0YjZnK1dTFKTEzWKgrALeNUZATBIDggzBsdpkY6VFVrXryRPNyv0AGSzXEamYlsjoRmAbrRjTVnDVCYaXIsQAon5yKVh1o9fEFz6o2Ny5l3V1LK4WKwNlgavo5TtMkq8QTs0z0RCUdOHDn2/gbN1oVeY8q30Q6lYFc0CAZeV8YlGBIUkEEH0Qgjq03D0l4d3DrvAt3T69hU4PQ9/tEmspOkjdXIuTfcfOTbYPKXyrw4+xq3/YOcQEpUgeahSaYnvTAJPhvNp3ZrT0xJCcfFjxVktJtzB6a2Xfb1WT+iPwBgk79SnCcPB9bxxb4hxoDNLlyd1zBC+G25YJIfw9OkiZHYhettQXFK+Ry7ibetMbuXcxKCfS/wA7QfkTvAk/DEGNwCOa/vFNpu6IT9ygxYiZqev8SBwAc5pyEqwCnykeWfr0/wBoEdOv1veRENSMurIsEZrLnWCFNzXE6P8AMQV1mWFtddu3mUjp3wVL24mcTLmPjtKmyh1aXQMIj10kXYGQYm0XF749rY9sjh4eR3vPMx9lliSuIHznM1ErCoZDKQG8phuoWLbgMJg9+4MDatvjkTitVJP1p+jY2z7HPM1J6NNdu616pAZOet51k6jAppKhTdZLJJN9xYxIjbEpbdi3pQVsMH/YppxSnSqaQCG1CdKiDeIA1iJubdyp+GPNd0exCDavQLDmLSpk1BJbampUFhbesNXWrNsJDEdwTz4MLhF89d/PX3L41Z5arTv7qNg8vZucsjrPvPpDgtpDaSKqoCCzCFlIhuyk6QSMNGKu6OLG+WWUsUc0T4d4l8uCJp/WTW4O5/xCSBvCxudVHFa+PPrgSUjPnPMTTojcmmzGYMlggvFjuRK2sYmwwL3jxFsN7pLRLu0bX1tG3xMyd9yLxhhgdmFk2tCsY73UgbMvlJ+UdjBAbaWivd9R0k3q+f0OcJy6qtbSFHl1NTXpd2ZAagis2pm2c6hLBtwIxWVtq+vQnFIZG8zC969FNpuA/fULRHYR6GREVw7mU661LvDKgGs+uaqGfsoubRqmNrle/eAwl7e5k+urFHIVUCMzMNIpAt1ssA1KIuzQqiwBdtIW+w1HF2np9kKmtfuw8PazSMhmyq6DpAfOUSSNIE+7ZhFyN9wfhjRwnHdZnJPRsk/4r0B+lyUg2P0qYPbYX/HDOEt2plkJl9tYBP8AzORIg6gazRDRE6VnuBM9/liSwX2lXOJHU9sdK8VclZdUCtViImfzJ7Ed/wCGLZH2kXlA3MPtTSsPDNTLPTZQYSuBcMYCipTWozSJhdUkxBJjA+G07Ncao64ZSIrqbfnD6z1ahvqINiO2El+zy5f2ZVf9/wBBnMMAP/idyARpIO7kv9W5YnuSSbhPuUW7UgzFUaGEQTSotEpNmC95BI1QCQVtEGbrrfnzG06oSk9o1CrXChgpXNVNLHTD9YUQQrwG003VyYbqAOpQjVlhyUX3dvWhOM4uSv21H/lyBI3AkRvBVimwAHYk9gfSIEHrqPuYW45mSBRcE31CJABI1vaAbhac2iATvMFaECvMlIsCAQZ1xZvr03UGFINi4kyQBOxAKvEk2LdNZCEfVag5JDAQgrU2AJO5WgljMSpM6lOH/PIws+1aoUTLvp1EO9Ei67RUFpkhjl5FzqH62q5jq6HglTYr1fEQBiiwCgMOWYBgyCRrYke9qXNrlyRplZ4kFOMoJ70y+HOMZKWu9eRhwfjrE1EJUGk0bvtLAeVrXU2PaIjBw3mgp80mDGw1GTUeDaFXhlMtmCx2EmSIHSoW3bqj7h8MPtEsuG+71ei+pXBirXWi19hx43xj3RCwSdBjWGHuwCAFNOASRFpaYIgiwhBROfM5NWOmWzIXLUqat1U8vTUzpA1TSJJ1Ab+HUIvBv3AIZdpLE+abkuZcoVDK3BINcyCqxpU0lPVqg66I7nT3nTGBCOivs+4JVbOc95n3gFgFpp6W6mY+m4UY1aAiL+caFpr3WmuwA3WDYWEkbbfhhgoDcRzYGonyhGk72LIP1W3BIsf5qsluS5r019ikN7b5P7e5a5f4sKqO4mKtSkDIi6yD0w+kSsxrYfEEmaTVNdzFiMlGp1LP/WE/JemfII8x9f8AvNziP2649chyfh2Z6O8k1nj/AMNNh0k+b9U3PbBl9gCoMzNCrBmEQfnZ/SoNwLbGx3uv1rVa1Xjw7DRd7/qJnNPDw2XySiFgVKkjuTm657dyCBO98Ug/ml1wQZR0XeA81QWK+ogCpWDSdIFmqHci/m7zi8WvlIyupFquEmvLLdaYa6EgBqRE+m1tUjGj/HvGl/LuRXr5SdRGzZMUwwiIKU7z32n09Im63p4h4v8A6hRTpyuXWfJmXv8AB6FTVcSYbwl1R+qN9Iif8n3e4VuQ/ZbMzmVAEkVKZAGokyL2iNjPewO2IU8n4RrV/kZ6+Zug9UzKW/Z1AbaRNto+f1sS/A6ZXyuale8/RmPqehpG7GTY3Prve+Xv1wM3xPLuYzBSo5vqWq/VPUCrk9jczB3MxveceotTjZ6k5frz1diviTuAr3kkkgAapna3YQMePBPIu5emh34lKb72Ec9xinUQeG6sUqCVVpgOVQTHaSYkaZG4iQa1J2nuGKvBpo1z0o+zGSulrCZJ6bDe4sZuU6EkLA4aWplIYCmK9M6VaCUei4m5kEtViCNRm8SC0ufan9/Q0d9d/wBAb7SsvqyjMR5K1GrBBFqjJr7mZ8Z5IiDO2mcOn8wcPV12MRTxmaWn0CL5U06hdAbiob7Cf1RILDU1U7GyvcAuN5dhUZ6YIWqEbZp8g3hT1Cb/AMMcuzSuGV/xbXr9qPSxVG063pP0BXCs4TLWBNB27AhnqhEkiPMS51ESdIvbF9oinljzmvJa+xy4WI/ma3KN+L09zr8vDxBTqLrVqaLOvR4ZfZvK8rTpkNoGib3iAOxQTjbOaWI4yqGlGxs97QqAZQjM8lB7sCAqhtZYxK9LkROokCIGo453CSg2+T9dARVyXeQJ7bKQM6KmsU4CkrDE1Q5JIpe78zggeJYLEFyRf4fXgRpmvuJc+ZirVNR3MEeUEgARpAHuipI3MpBM2gxg5EtBFGW8kfnquXLF1MiNGkwBuI6BsPU/fgLDSGyyCdTmxnRzAM01BFRWaWNRAJ6wWUCSo1WtYiVMpJKcO9+kWdEI/LLu/wD0vsVeXudXpSGuhq+IBRDU1UzJWzoAu+giShY9iIvJKW4klQxJ7TlUqwRiBVdyWhZdgIAMsBEAzJ72tePw9PQqYp7VVVFUB1ISqpKGCGqabroMjRchrNIERJw8cNW2/Am0+HiUv+IqslRTSYtUCw+qoxOltUuShJYHqm+o2MATjODbuxopLd7g7iPGfEp0F8N/c01ElWCkrVaoYOny3Ik99xgqOVt8x/3UgXxvJVHpuugiXVjqmEjVY9MSZ/Z22OHWjFy2t617TDMcMqnx30HTX0UpOqFZNLaS3hwWgTp6WiPS7bq0enYZLfqte0vLk6gpqGp2ej4SkmFYIAjOpK9RkXUCxtqwj97Gy79VureY18w3hqnhkqlVHnqKmKdVCphLT4n6x2O02yW9gcWqQbq87yZWlUUmAxUOGIAWQGEagdMFWWNO+q+EjBriLS4l7iPtFqMiFaRpk+KKVU7FnPUUVqThitxC1SJFwY0gvCTdpaAvSr1F7J88ZhFK6g40st0pyA2ubg+rargwVA9cBwV2DK1xEjiOXZ6lRgjaXqMYA1QXMkSFAm8xHcb2nojuRGTVj5xHmKuUFJKZ1GnTqErdlHgqjgLolQG1SxNgYgQCOPDgnem5yVeL1LTql816L6Cxks3WpEFWqrq0t3GoKwYXDCVnuI/E4s4JrUilyY1Zr2u5vVIJVY0+GQGpbGRpcFTKm6n17CAEjgoZvmwjkfa7WOkvSpkeM7O2mBqqiotRhAsQtTyzHSLXkDFwrg4rfQ8GlJNvkGM37VBUy9Wi9CoC1FqXiU19yrKXRHLmoCFAFOIErpIDNbBWE9JfU2idJiJlEzNZKpanU1KAZp0BTCg0nsEpU6aqVIUzpB6p+tJvKDtNIaE6jKLdaaeZCKVR6FAoRKCrSYnfoqSnfsjr8o9RjzYuGHjYilxyyXiqfqjtbm8KDjwtPwdr6mysl7P6FDOpl1c1qb0vEZq4BRVpiq1JGCeCWZSJMQGcpciRj15YEbUnwuvFU7PHjjSUWlpdXz05DTxzkjhrkgaaYMsSiUBV1inoUK8k06QEEUaaoo0iSwnDSnhpU2l5Ek53bA2W9nHC6Z6q2ZqbmVrKohhGhgKUSLjUt7z1QpEPjYC3tMLlN7tCjT5C4VDy+cYtZQKsFLkyjeFBkHTpqo/lB1STMXtWAuPo/sG5cy5leG8OFJqPg1r31CuPEZgoAZ3I1rpA1hEZaepjNNgQAn/yOCouFeSVmaea0wj9I4fFAfRSRldWgF0GsltQNaABWNgC1YVC3USRIjnl+oQ4Q86Nl323qA6/B8oXYhK4SszvVTx1kksGphGFA6KaHVNPqDAqJENri9vevyq32ddcB9Fu3BXifCsoaviV8nUdisAVcxXXyjSJA8NSFFtK00E91MkvLb3duD+nsCNJUmGuCc0U6K0xQyiBKJdlUuaqqXnVGoMd2dgXLMDUchh06cv1KS/bD1v2GcVL9zAX5cyyisoyiqua0GqlJmBIpvrAWoZZZaZ623NtsBbdJ38q15y/A74dm4pU+LZUVFccPpsqoV8NqtU6ulll5qMXbqDayZJCm0CKraFdtLu1r6B+LOqt9+gV4dmVrqtNMg1XwU0rp8Woaalk1G2YJhiqL1dF7KJwf8iUtFG63VmdegvxHFt7r39pZzXEqamo1XK6RW0q6MKiKSpL61P0oFaoawKFYWwgGMTlt2Pd5O+83DdwAlGlT3Plz39cS/lfaZp0wi6EYulFnrGkG8LwtZX6X7yoVJJqVGZ9TatXSukv9Rx27cPr9aFWHBaLu3exS4n7QRVREqIjrTdqiSCdLNGoKDmQFQiQVC6SHeQ2t9Sf5uM0vl+v2DlSur8t5Woc3jwqlGnQXw696tJU93UIIKsyDNFAyEAq1NUIhVuoC4aO04u7Ku3SWvoFyd277Owk5az1V6yeBw6ka1EOy+DTCkDSVYtRWsKNg5BqMmuWEsemLfGxJVHD38srFct7lfXaZ53jxCrla2XCDL1PERKr1C1Nzc6QM28AhvJo0DUzBQzuzxntO0w0yq+6WgVUtSrxLP5eoZOU4fJJLacqgLlmVjJgFfKFHhGnClgI1tqj/l47/h6P7j0RcCoIXFOhk8tUZm1/R1pO6OUlxroioUqCmAWGtGiJ7TgrH2mX7YvyfvYrklvS7zH8oGg9VTl6SVCTqlawr0w6UxpV/EFUJChlDu0GrUiBVYGv+RtK0p33E1W/h1oZNnBXbwxw7J1GcdKU8oVZVQM5FIU4KKFktog6VAJKiMVhte0Nr5Ne5gypb7OcS5h0M6V8llw2lVZHoBBbVpL0dC0qjjXKvVpO6wCpBGKS2rGb+fDbfN3a9CkJtRyxby76T0fh4FpeG00oK9ThlL6PVenU8UU9GtVhVAYEKQxU3am2oliSScUW0Yijbw3XMlo5aPXkRZbmzK03rGllaNNa4CspWnIUEFlTR4K0g5nV4K0yQBBEE4y2mWtQl9R8u67GPgftJyaKq/R1UikyHSA1MgQqKaasoKhf01U1swCo95FsdEdppftkvA2JGU3cm336gziPJdSstN6eTqU0ZSy+HSIRw8FXlw7OSIAdnYlVUSAqgXwoRkrcV4pbvE5sXGknV/jgDeHV8mtU1Bpd9BX3uqogDRPSxC6osGiRMjCrKtNK5cC0k2hoy/NlN0akQGp6STSoqtJZLL1QSsKDcgOZNoILAunCstKuwk4tarfzYu5nKZMmPCKbdDMzGSf2ajLedgfuxFxwk6KxzVrTM8rkssfKgI32J/FpMfAGN/jhaw0Upl/M88pUprQapNNVVFphSFApiVEhQbQWktckzM4dzjWXgKsOndGGQ5xoU6ZRVowSxJaiXqXUAwzdQEAEDaZN5ODGUIqjSw7dg7lzieSFVCtKk7DWyrUmnT1U1JBLONIKEhgDMkWuLCGTNQZqWWwpzvzVSrVFNZVLLTYrpY1AF8zHUD5jaRuYG8YfFlFvUXCjS0MeFc6ilTanSYpTeajIq2bpCkmQTJAA3G2EjiJKkyko29S3xDmlfoyU9OX8Hw6Y0qnvI1Suvr82oEk6L2+GGc1loCj816lDk/NZVvFJy1CqFpx72KYUzIKmDqNjYYGFV6jYlpaegKrc8U8vUfwlNE1LEUB06NUqupQsqDBFvjbCOVN5R0tFm9SPmv2reMFFfXVVCNKtSDAGCJAKi8EificaUnLRixjGLbRNyJzbQmuoy+Xb3ak/SKVMLAafdFhBc9wpnb0jBw9BcRXpr4AfinN9PxH90ASzEinTUU9zZQDGn0AtiUkm2y0LpIv8l8/+EzPQmizIUZvDUEqWViNm3KibD7Rgwllegs1mWpYPPTiuzBnFaoCGrLCkggBgzLpMEKJEAWB9DgZnd8QUlFR4B3ljmeqv0go1ANUWmaj1xLPpOoaSGUluog6muLAbYeEnb9xJpUtPIVc9nk8R9S0yxqnUyooUsxJLDuVmTP78JJqyieiA9fninQqdKurrtUpJEapU6XUqQSCQYIJB+OCuaNLtGDknnlvG8Skxp1KivTNWovUV0iQxKuxB0rBg+VewMGM2pdvMnKKcddxjm+PMuY8TV74n8+liNSaPOArDo6Da4tebh4jUr4hUVlrgR5v3rM1Qqzd2qdTGCRuVY2+J7/HCyxb1djKKS0GHlTmqtR1JTrU1VkjS2pqY0OrQq6YQksdgAYa8gTfCxGtxDEgnvQCzVUtUZiyFmIJcWBnpkQBsDeYME/HEptNvT0KRVJATPZwLUZfCLGfzgVSragCTq3O8H474y1W4fxLlPnOsoCr44VRpCqzBQBsAAwAHoAMVjZGUVf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Санкт-Петербургский государственный университет - Helpe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4" name="Picture 4" descr="Зачем Чехов поехал на Сахалин? « Моя Планета» рассказывае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7172" y="1204786"/>
            <a:ext cx="4094588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49" y="175198"/>
            <a:ext cx="6190999" cy="58043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/>
          <a:p>
            <a:pPr marL="20137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2" y="789748"/>
            <a:ext cx="3497809" cy="52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87" tIns="72494" rIns="144987" bIns="72494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942209"/>
            <a:ext cx="3960440" cy="577291"/>
          </a:xfrm>
          <a:prstGeom prst="rect">
            <a:avLst/>
          </a:prstGeom>
        </p:spPr>
        <p:txBody>
          <a:bodyPr wrap="square" lIns="144987" tIns="72494" rIns="144987" bIns="72494">
            <a:spAutoFit/>
          </a:bodyPr>
          <a:lstStyle/>
          <a:p>
            <a:r>
              <a:rPr lang="ru-RU" sz="2800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214282" y="274638"/>
            <a:ext cx="8472518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914400"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33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           А.П.Чехов в Москве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ru-RU" sz="33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200" y="1047890"/>
            <a:ext cx="4038600" cy="5078274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27985" y="928676"/>
            <a:ext cx="45365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После Сахалина писатель поселился в Москве на Малой Дмитровке. В эти годы Чехов был уже одним из самых читаемых авторов в России. Его публиковали в журналах «Северный вестник», «Русская мысль», газетах «Новое время» и «Русские ведомости». Он общался с писателями В.Г. Короленко, </a:t>
            </a:r>
          </a:p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В. Гиляровским, Д.Мережковским, режиссером В.Немировичем-Данченко, актёрами А.Ленским и А.Южиным, художником Исааком Левитаном.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AutoShape 2" descr="data:image/jpeg;base64,/9j/4AAQSkZJRgABAQAAAQABAAD/4QAqRXhpZgAASUkqAAgAAAABADEBAgAHAAAAGgAAAAAAAABHb29nbGUAAP/bAIQAAwICCgoKCgoKCgoKCggICAgKCAoKCgoICgoICAgICAoICgoICAoICAgICAgICggICAgKCgoICA0NCggNCAgKCAEDBAQGBQYKBgYKDQ0KDg4NDQ0NDQ0ODQ0NDQ4NDQ0NDQ0NDw8NDQ0NDQ8NDQ0NDQ0NDQ0NDQ0NDQ0NDQ0NDQ0N/8AAEQgAoADVAwERAAIRAQMRAf/EAB0AAAICAgMBAAAAAAAAAAAAAAUGAwQCBwABCAn/xABGEAACAQIEBAMEBQkGBQUBAAABAhEDIQAEEjEFBiJBEzJRByNhgRRCcZGhFTNDUmKxwdHwCDREU5LhFyRUcoJjg4TS8Rb/xAAaAQADAQEBAQAAAAAAAAAAAAABAgMABAUG/8QANxEAAgIAAwUGBQQCAgIDAAAAAAECEQMSIQQxQVHwYXGBkaHBEyKx0eEFMkLxFFIzcpLiFSPC/9oADAMBAAIRAxEAPwD2nnaUWx7iPA3Aj6PBkYY1jHw5NUCCD+BwrKDdwjgBBEi2/wDX78QlIqoMbaVe2kja3qMczjraOi+ACrMqteBfcbR2v6jHQra0Od0mSJVptfecDVBtHGy1M7GD6drYCcjVExYACDF8E2hWyoQyGN+x/hhnfAVVxMqtMKDBB7j0wLsOiFHjuY1iLDe3riqVE2zV3MXDyDIxZMRoWc1XjGoUA8WzOHiTkKHEM1i6JAavWONoArHGNRCXwbCVcw+BZgfUvtjGJ6PCp3wtmL9Lgoj1wrYxfyXA1H1RhGwoNZPLBdhGFYdwWylKThTLUIngoPfGHo9CpxFX/lgDrUwTNaWuLE4Jtw/cuVlOlgPvxz4ll4bxx8QH7MclUdV2BcxVKkkbnHQqZBuha4lnifNjoSIi7muYChMEjDVZOytT5kJ7mftxqDZlW4ux3Y/fjUazLK8cgb/jgUMRNzCY3tjUCwbV4wJufxwQAvjmaDCxxkES4XqvMGPsMAwfQwQfsIw7FoUuO1QZw6JyFfNLh7JspijhgUZ5nLCLYBmDHyROCApfkon7MYxMMgBjBZxqBkRgADGVyp2GFCNXCeW5FzGJtjpBb8gAfHCWPRXfI6dsYWiGpnoxqCmOvD+YWBscMzIZ+HcZLkTgDGy+WOKGAPTEpKysWOGR43iMoFozOs1m/TGSA2IvOWZI6h2x0xRGRrbO8xE74rRKypS4ycKx0W15gHfCDlTMcfA74JjGnxqRvbAMDc1xuDvhkIUMzzX2nByi5jRnsZ4f4dbiANepV8DN/REDs5CouWytcDrrVRIFRVhBTTUtVgg8YhZYWHTbu+H0K4s7UaW9X9TYmbx0I5wZXy84YUiGRxrNRWqUiTHxwRWS0siT2wDEWZ4KxBgWGGs1MEZvKMOxwyME+GUFifhN8BgDvDM2JjSMI0Mg5SrfGMTooR1uOAd8DKawFxHj3phsomYC1M45uAcNSNqbqynDl3OJFR74FynYN63nthWxkhk4ZRK2xhkFVzJUYFBKdfjxjfBygsAcW4vM37YNCtmvONZYXIOHsShLz3FCp3ODQLoGVOYj6nAyhzlWtzA3xwyibMRpzSR3xspsxUzHMJPfBURWysOLHD0TNfeyPj6tmeK6XDEcR1GNX/T0qQN1FpoNTtI1U3ubY49mlmliK/5eyR27RGo4f/X3b9zadPjAJE468px2TNngf54XKNZmrf0cagmSZIE3/wBsFGoKZPJWhYJ3nf7vTACZvw19N2kX6Ygj+eBaDTF7iWR3mcOibBGWpHYYoxAvw/LkfHCMNE+YzMYFDWL/ABDiHphkhbB9Ko25xmAmPFyMToaz1zwP2UPUEq4BG6t3+z/fHNLFUd52RwnLcM+U5Sr5faGF+k3H4bfhhc8ZGcJROUKhJOpCBvP8u2H7hTOtm1NhPz/o41BF/jNEx0jDJgaErigcb/dh9BKFzNcMdvX7Ma0CgVm+UmO+BmBlBv8A/A1SbKd4GNmBkZhV5GqQRpIIwcw2Vi5n+T6inY4opITKyovKlT0ODmQchBxPhng03q1Dpp0kao7G8KgLMbAkwAbAEn0OBnSVsGRt0keb/wCzTmwM/m0qZms5zhZqC1NJFco9Wo1WpCjw64pDpSmRT0mqOoikF87ZcVObV7/X8nobVhvInW7rrwPUacF/DHq2eZRzM8NI8oP3YCZqLnCeWGa5JwrkkMosZctwGIBG9sI5FMox5Dgy7A99oxNtjJFPimVGCmZi9mcsvfD2ToovoGwGBbNSMWzoiIxglHMIPXDWSZSq0kA7T/W2NbBQHrkCRO+GAVkpg4Bj6OcO5gog2tPf6v8At92PIlCTPYjOKLef44m0gyPXGjBmlNAp88hHbFaaIWgHxVApBEQcWjdCAvjGaAExhkYTc/xanvGGoAFzPF1mcagZiannkncCRgUENcvZ8EgSDcwoj+v3YVoI5cN4IHmYJ/r5W+GIuVFUrO6ns4Rmk3t3/wDzA+JSG+HqQVvZbS1Tp27YHxGF4Z5n/tw5Kpk+HA0FWM3mlytRiLKjZfM1bCLlmoqLkCJ80wY7RitYdc9CuBhJz7tTwFwji9bK1UzFNgz0HLor3UkIyxsIlWIkTbdWuD5mHiOMlJHfPDUlTPq4fZ/l13UyNwT942Ex64+jztnhZUQ53gtFR0qBjW+IdAXWpqAbfdggAtdSdvxwyFZEmb074YW6BXEuK4KQrYqcSz5xRIkwFW4xhqBZVrcewKDYPr8yYNAKmY5j+ONQATW5gwaFsrHmbGoOp7jyPGiB5p+eOOjssu1eYpHmP8sNQrZzJcxR9b92C0CybNcaY9xH44WhrBud4ixEfDBoYXa1A3wbFZFlODaj6YFgSDmV5LWzawRuVv8AvnCZiiQy8J4dl0aYvFr2wjbKKhuHM9JVECLbR/HEcjKZkd0uc1O3++M8MymcznN22nb9+AsMLxD53f2wv7UtPiNJeH0mpstHO5irUrrqBJo1c5lcvSVGVb/R3FV6wcqzGAqwcebtEs1Rjzd+B6GDBr5nyR5Sz1ReqKk6X0k72K+a0WAgSDEg95xy5ZLeu46LT0R9E/Yr/acpcWLpZK9LK0alSjB/OCrWp5h1cAKabf8ALMqzqXxSCLNHuYGKsTyXmePjYTh6j1xHjAx2JWcjZTy+eDd74LRt5RzfEALYNAYFzvEhgpE2xdz3Fh64okCxaz+emb/PDiMU+JZ+O+HFYBzPGPjjUAqVOKzgD0Va3E8YUFV8yScEFHSOexxgHtfKZ09mnHGdRabNscNYGjgzkd8azUTLzaBvgDJklHnZO+Foezlfm5MajWiDLc9gdvnjULmRco81qws0fDAoezpeJE3DT874wTLM8ZYC84wCpQ5oIwaMX15zMb2wKMfND2nZZ/pGbIkI2erhV0yg15ohY7QAP1bBpvGPl5/vl3s+lw5LLHuQqZfIAHUqGSyE9IvakvVYX0si3JjrMyG1NKTlo3uDFRjbXE9I/wBkt3pVs1qJJbL0gCQQRpqEEXLb2Y3/AFfl3/p6Vy8DztvlpHvfsb/zvGCce8keI2U/ysR3w9IFlOvx/wCONlA2BuIcfjDZRGLed4wScPQLBua4pGNRrAWarlvXB3CtlCnwZ2O3z2wAIK5bk5j5YPzEYRsoggnILDzAfbP++FzoZxZZXkAGYjaxkfuxswMoIqckP9W3zj+eKWCjYuT58gyDhHAVSGvhntBB3bEXAopBWv7QFIixwuRjZwJmeMB7howUqBYs8R42wO/3f1tiyoVmGX5nJ742UW2S1ua474GU1nKPNG3Vg0FMP8K5vuDO3xxNxLRkMlLmsEm9j29cSorZVr56Ljv2wUBijzpz14DZYalAzGYWiwMltLWLLcABWK6iTYMI1EaWli4qw3FPi6KYeG5qXYrPMPP1TrrG398p3uD/AHoxfuN4X1mfMMfNy/fLvl7nvR/Yu5ChRI0LdfLTtqJ2TJfuj7oPc4Lvt8u8Krp9xtflLmg5UZl1IDCjUAMQNXi01BIPmILTNwT2x07LP4anLlH3OXaYZ3GPb7G0+C87aqdMzqBpoZJknpElj3adz6zj6bDqUVJcUjwJ3GTi+bLNTmQYrlEszpcWVt9j+GAEnWih7z8DhWw0ZVfCGwH7/wCGBbNSA/F8xSuVA+zBViMXM1zPTphmcqiqJLkhVA+JMAffhpNJW2BJt0gfT5pSouumyuhLAOhBUlWKtcWJDKVPxBwItSVrVBlFxdMkyPNZU/hguJkw0OcdR9PgMJlSGszPHAe84JmyweLudpxqQohflwnthrEJaPMTDvg2aiyvOTf1OComM8x7RNAkz5kWBvLuqDciwLSfgDviWI1BW+aXi3XuUhFydLtfkrNOe0TmSrUz1OqAjfQ6iimq+JTLhmpVDTrOtY6uoah0BenqVhKt8/tOPJY/BpNJdvee1s+EvhcdV1RthubcfRo8SivmOaCcMajClzG3xxg0E8nzgw7YWgoZOEc6yRJg4VxHTGfmLnynRytWsSQaVF3kQfKpIIHoLFp2AOOTFbhCUuSZ1YUc81Hm0jy1znxqvnaxrpU1Uah1UVqHqQQCygBWCAOHiDcaTubfMbRivEm5cPpu9z6LAw8PDgoyvNxqtX/Qr0ONZnU6tS8QrVYGpY6irkkyzqTJME6fuJnCN8R8seDpcC0OI5iP7vsBJPhz9Vf8y214tJNoMYGY3w1/siP6Xm6rP5aIVQ1zZgWYkQjOTHh7H8bwrbqkPUFrJt935GDlTm98s1NKtQucyyikqTpAUHVZiCCWqIxgWCm07+nsG0OElB8ZJVwrX3d+B5u2YEJxzwT0TtvnpW6uCZsleZZ3OPrT5ovZPj3xwrCkWk5og74RoYtU+aQcLRitn+IBhY4yM0a/59qs1KpTDLLKoYEBiabsVaAdQBIDgEqw6TYG68W3YuXClT108m6OjZcO8RWtNa70rFfkrPtSp1VD+IKZBp0yw06SSXKaUk6mJJ88GBacebse1ZMOeZ/tSaXZxO3acDPONLfavt4Dtl84DecfRWmrR49VvL68QwjMwzwWsSRhGxTfHAeW8myKT40wJgA3i+3x2vf4Y5HOd8Doio0eYqWY+0fbtjrIGdTNkdv6+zDox19NU9sOjITvajm9NNNLEe81W36OodiRBEgjvGPE/VZyUYxi9dX5bvqev+nxi5NyXZ5mteC5uu+vxSQyqryBJEsqMx1BrGqtQg+YBTJBsPnJL5rTevNvfvvsfpyR7apKml4Lhy+xuHkDNO9HW6qC1WoSViCdVyI7TIveBcAyB9XsM5Tw80ubPndqjGE6jupDEW+GPQOQko8QC7CfgcYzJ6fMg+suNQLJGzyHYRgho643mycvWBBINKot9jKkRex3xy7X/wAM+5nTs/8Ayx70JHBOGgrlbkatVhIH5qq1tKlNxPWQvp1aRj458euPW4+ku664CtmMuPFe/wDiK4FkO1YgdxO19j64onSv7i9cAhXyy+/k7IxNqfauAfrWvHnt89iuH/ty63G6/iWOWsmG13MeCIA0g/n8yL6QSRvHa9r65lN10+S5jJdaexX4hQA+iPcyrHY76KZjrAZfrEhxq6YMHfp2V1jL/svr5EcZf/W+5/QvHjEY+4Z8wS0uN4QB23GDjGLGX4ycKzF8ccJwKCAuYn1NLHp8NugMylmWWAJDLCixkMTvYCSfmf1TN8RK9Gl6Nnu7BlyN8U35UjVTcMqrVZpfSp8DTNgVKUzJDiF1VUqG2u7QxFx42RbqW+748659m+qrTSj08z3291Vwv6du43Fy5UU00GwC6R3stheTNgLyZ9cfbbI7wY91eWh8ntOmLLvG3J8LO9ji7ObeHeGrB2xJgHbhHGmVYVo+eFyoKbRr2toPbHRQlg3MUE7yPsOGo1g7PU1VWaSdKk/bA2+04njYnw8OU+SbL4Uc81HmzX3O2bFQ0lRgdOhmbzKCWXVtMjTIIMX74+a27GWJKNa0uHNnubJDIm+0CZfKNMOVadCMwDDpipUYDUo8pq72ja2kgeW92iO7NuTNjcguRlaQGxDt/rqO1/iJj5Y+v2KNYMfH6nze1O8V9cC/x7irU6bMBLKOlTMFjIQNpBIVmtqAMfLFcfFWDByfXI2Dh/EkomPC8y1Wkj6YLKCwEwGFnAkKSFYEAkCQJ7jD4OIsSCkuImLHJJxJWydTsp+7FiSJ8tlKgvoNrzH4nCtpFUmy3zA9bwKgZCF0GTEfDHHtdfBl3e51bNfxI94I4ZTj6Lc2Vj9a3uyO1jv9f5Xx8Y+P468j6Rdb+vMR66DxXuL5jMfqn/EP8N5sR998XW7++QnXD7E+ezp8SqtoKGbrv9IEbraSBvP78BLdp6PkHTXX1X2DvKW5Aj8y3cf59S9hJHV9l9u+JT0CutQdxPKxTyW4AIQgh1geFpsGLMDMdNRiR3JIE9GC6xfFcua60JYi+R9z+nW8JtwumNz3Ak7SxCgfMkAfEjH3MpJbz5ZJvcW04AuNYpxuEDCswv8AMDshTQCb6ngKegESJLLpYzANxvMQJ83a9q+C4rz7vZnds+B8RSb8O8Krl/w3x3qaauzkcWtAVxuqqwSwAEgmxjVG9xYgFf8Ay+Y8D9UalkcXrr5aHr7AmsyaYjcQpUizN4xEktANOCWVJmdRHVRpmxEwJkKBjyEz0afIZODc30lCJrWRUpgXF1aAwsxJMkwIuSMers+1ZYRhxzLyb1+p52NszlJyrTK/NbvobOy+dK7Wx9JVnhosrx04XKMSjmU4ZRFIV46Duo/djURLeWzVI+ZcbUZGPM2Xy9Si6aD16VtqB86kwQZFhuMebt8msB9tL1O/Y/8AlTXD7GmeJcrU9QASpHT3rz1FT3fshb7GE9ox8ldcfU+nzN70v/FBXKcnUfCYsjgimT5q6iepRM1D+qLH179lff6g+LJcF/4oAcN4ZWUuKeYYBBrVTfvYErUEaiG6hT7GxM4tHHnGqb8xXh4cv3RL+b59qVFZK0rVin0gAJUFNm0xp02BqObWmD0lQBbEx8TF3vl6X92Ths8MPd2+tfZGx/Y5zXT8OqtZ6aBGUUwzaSQxdnszGdLNdhvIm4x6ewY2WDjJpJbta5nn7bhZpJxT7fp7D1W5nyo/TUv9S/zx6n+Rh/7LzPO+DP8A1Ys+0fmum9HRQqprNRQ6rpM0yG1hpDQNiIgkgC4LY83bNpWSoS1vWuVP8HobLgvPco+fMGtzytbhzLVYfSDSamw1e8Y030s7BVXSzqhfSosDYtuZy2hS2epNZtNL1eu/h3lY4Djj2k8vOtNxDlKXVlR/6TEeb/LXuLd/rfK848FPR+HX9Hqvf/fXmJQok1XgT7+tcX2zD/s7/s9trxjoS08uHYTT6vtMuI0mFVyVgGYJIAvXXYlLWlrz6dxC1otPTs7x83V/gZOTCdf/ALLiNQP6Qeij13+z7cTmuqo19XYO4+n/AC+VsAKdZREMIEHsW1bD6xbeb2xSEqnfiI1caA/M/GgalNaTSoV3Y9S9SlAoYECVhiwi4YTa2Pc27a1NJYb03ur38PueZsmzuNua13a+oSyfNaAAF7gCbMb/AG6YJte/x7jHo4e24ORZpa1ro9/E4p7JiZnUePYXk5woneoPub/64L23A/29H9hP8XF/1FvinGEaoT4oWnuYsTKqsGVDAkr6gAKpEkynze1z+JiuS1XDyR7uzwyYai1rx82WeDcOfMEEFqWXMAsWJeoNpphulVgfnCIhekPvjkljzrLb9jpjgwi80kr63/Yvcq8p0hUqhg1QhRoV+pQQRJAKqklWA1EGLgGcRTvePKdL5dO464xwVNRApJMVQBFMeWiGUgeEQIaoouTAv1eQVrQ588ubIcjk6Qdh4SHrYranYVA1SmB0L5VXp6jYm5tJ7RJTe62H/EOPvYyTSa4qz5Vqm0SU6uNYS2mZGBYGyFqxAvsO+NKSire4jGLbpFLI8yIzMoZDoUEjUNYMtqld7AKdu/2Y4obZhym4qS0S771v23HdLZZxgpZXq33cPzvDObzUKTEEKx3jYHuYA+ZAxx/qs6hCHN/Rfk6f0+PzSfJdfQR85SHiMBpEEoICfokamvcdqiD4AKLAY+bvrXiz2+uAbqwKDRF/BS2nZglWOkmwNV4VtiSRZlLJICqxa4eOmoxHoL+pJJImNwwEgzbsRjMoUOKZJXCqy6utI7EEsAYPTF7SCp7XvgxHuibIcFpEKfDkaajecx0pA/SmwYST3jGd8+QVN9JBarwKiJIpi1NH3JuagGqxO6tEX723IBs76os0+WKOtwaKkK9BQCBYkywkkTqIuAWF4gjpwtuvPriM8SXMAZOgAtYKFA8OtCgMbHUoEKR9kJBvbcHF+Xhy68yV7/ybJypAeheCKLQsm8KgYgbECR5tptuYin8rfd1z8gvf58xIn3hvvUqm5XvXqeg7bRvAg3Bxbhu5cOxC9b1zJM7PjuJmzwNQ7V0+FtJtBnf7tWi09H2j89fUYeVQdYBt7ut9cHZ6MW038xGr6uxB1iEmtPxXMVPq7KHMdIfRaUQdOZGwYgaazqbOQ3Y9RnaQCIBb+T7vbyBenXMT8nwdWchkVgaVYAMncLII1Te1jYx3GGb3a8jJ1utDDnuXqI8Q+DROk0yB4SbEdvc7HVeJ2O0EYnW7xKrEnzfmWKXL1Gx8CjBrFY8NNmClR+Z8oCmDMSd9sK0vQZTlzfmUc3wGmFU+DSllqmPDUGULNf3VjBVRJEgWnG018DZ5VvY4cKzHSGO8CB2B7afiLXEmP1cSBZVyQ0ZqoB9bUZtMMsL3LSfBF4GwidJg8OuuInAy4sOtTeBUpT540k1Ne1p6EtHrO64utV5kXvA9OiwcDc6KRM64mm60TEn0DnY2gmRct+fuIwlUVgSJAvj6/Y55sCD7K8tD5zaFlxJFTM1mFRF0O2vUIUpbpL6nUuGChUkMAZGqJi/FibVOOJFqLp6b1vfmtK79+h14eBFwks2q13Pdu7HrfduCmUyitNx0sVPy27ekTEwZEmMehDEk1r2nnzik9HyKXCee8rVIWprpqV1mqCzKGUyARTQ1ATBIhSBFyLT5f+fHEVSTSPQ/wpQ1i0NnDOVcnUNRjnKCAVmChqwErTp00kkLqKlkZlMgMCZDDeWHtOG3J8L0rdokvbnxZbEwMRKKS1rW+1t/R8jvmvI0k0inXp1wSoZ6TSqk1ArKSV8wWWKxsRcTbh/UNoWNOCjwT69C2yYTwoyzca69TVbksdQ30ltxGpqgBvp9aD9v1rG0cda9cF3ncpaDVzE2misdqz+h6afiKOw2hbWiNzuZ0BPUU8kAKb/tVAPkqIvqZ8voPSO5PKx+JVzdWCv/AHT/AKeo9/2Z32+eCgtkfK3GxUFUAqRSR0lW1HqjzCRpaWNuoQB1dhSUarwMpDFVMq4/Zy6feFPxifj/ACwi3+YQtlanvHI75gj0PQtSRus7ftbbbxJ7vDrmMxSylcFagj9ExPS3qnoLzq+reNtjF73eH+vXmJV348zY7SK1GQ2gZeoSwJ0A66IQFQh1FhqKmQV0mx12gtYtcbXv+Cj0YjZnK1dTFKTEzWKgrALeNUZATBIDggzBsdpkY6VFVrXryRPNyv0AGSzXEamYlsjoRmAbrRjTVnDVCYaXIsQAon5yKVh1o9fEFz6o2Ny5l3V1LK4WKwNlgavo5TtMkq8QTs0z0RCUdOHDn2/gbN1oVeY8q30Q6lYFc0CAZeV8YlGBIUkEEH0Qgjq03D0l4d3DrvAt3T69hU4PQ9/tEmspOkjdXIuTfcfOTbYPKXyrw4+xq3/YOcQEpUgeahSaYnvTAJPhvNp3ZrT0xJCcfFjxVktJtzB6a2Xfb1WT+iPwBgk79SnCcPB9bxxb4hxoDNLlyd1zBC+G25YJIfw9OkiZHYhettQXFK+Ry7ibetMbuXcxKCfS/wA7QfkTvAk/DEGNwCOa/vFNpu6IT9ygxYiZqev8SBwAc5pyEqwCnykeWfr0/wBoEdOv1veRENSMurIsEZrLnWCFNzXE6P8AMQV1mWFtddu3mUjp3wVL24mcTLmPjtKmyh1aXQMIj10kXYGQYm0XF749rY9sjh4eR3vPMx9lliSuIHznM1ErCoZDKQG8phuoWLbgMJg9+4MDatvjkTitVJP1p+jY2z7HPM1J6NNdu616pAZOet51k6jAppKhTdZLJJN9xYxIjbEpbdi3pQVsMH/YppxSnSqaQCG1CdKiDeIA1iJubdyp+GPNd0exCDavQLDmLSpk1BJbampUFhbesNXWrNsJDEdwTz4MLhF89d/PX3L41Z5arTv7qNg8vZucsjrPvPpDgtpDaSKqoCCzCFlIhuyk6QSMNGKu6OLG+WWUsUc0T4d4l8uCJp/WTW4O5/xCSBvCxudVHFa+PPrgSUjPnPMTTojcmmzGYMlggvFjuRK2sYmwwL3jxFsN7pLRLu0bX1tG3xMyd9yLxhhgdmFk2tCsY73UgbMvlJ+UdjBAbaWivd9R0k3q+f0OcJy6qtbSFHl1NTXpd2ZAagis2pm2c6hLBtwIxWVtq+vQnFIZG8zC969FNpuA/fULRHYR6GREVw7mU661LvDKgGs+uaqGfsoubRqmNrle/eAwl7e5k+urFHIVUCMzMNIpAt1ssA1KIuzQqiwBdtIW+w1HF2np9kKmtfuw8PazSMhmyq6DpAfOUSSNIE+7ZhFyN9wfhjRwnHdZnJPRsk/4r0B+lyUg2P0qYPbYX/HDOEt2plkJl9tYBP8AzORIg6gazRDRE6VnuBM9/liSwX2lXOJHU9sdK8VclZdUCtViImfzJ7Ed/wCGLZH2kXlA3MPtTSsPDNTLPTZQYSuBcMYCipTWozSJhdUkxBJjA+G07Ncao64ZSIrqbfnD6z1ahvqINiO2El+zy5f2ZVf9/wBBnMMAP/idyARpIO7kv9W5YnuSSbhPuUW7UgzFUaGEQTSotEpNmC95BI1QCQVtEGbrrfnzG06oSk9o1CrXChgpXNVNLHTD9YUQQrwG003VyYbqAOpQjVlhyUX3dvWhOM4uSv21H/lyBI3AkRvBVimwAHYk9gfSIEHrqPuYW45mSBRcE31CJABI1vaAbhac2iATvMFaECvMlIsCAQZ1xZvr03UGFINi4kyQBOxAKvEk2LdNZCEfVag5JDAQgrU2AJO5WgljMSpM6lOH/PIws+1aoUTLvp1EO9Ei67RUFpkhjl5FzqH62q5jq6HglTYr1fEQBiiwCgMOWYBgyCRrYke9qXNrlyRplZ4kFOMoJ70y+HOMZKWu9eRhwfjrE1EJUGk0bvtLAeVrXU2PaIjBw3mgp80mDGw1GTUeDaFXhlMtmCx2EmSIHSoW3bqj7h8MPtEsuG+71ei+pXBirXWi19hx43xj3RCwSdBjWGHuwCAFNOASRFpaYIgiwhBROfM5NWOmWzIXLUqat1U8vTUzpA1TSJJ1Ab+HUIvBv3AIZdpLE+abkuZcoVDK3BINcyCqxpU0lPVqg66I7nT3nTGBCOivs+4JVbOc95n3gFgFpp6W6mY+m4UY1aAiL+caFpr3WmuwA3WDYWEkbbfhhgoDcRzYGonyhGk72LIP1W3BIsf5qsluS5r019ikN7b5P7e5a5f4sKqO4mKtSkDIi6yD0w+kSsxrYfEEmaTVNdzFiMlGp1LP/WE/JemfII8x9f8AvNziP2649chyfh2Z6O8k1nj/AMNNh0k+b9U3PbBl9gCoMzNCrBmEQfnZ/SoNwLbGx3uv1rVa1Xjw7DRd7/qJnNPDw2XySiFgVKkjuTm657dyCBO98Ug/ml1wQZR0XeA81QWK+ogCpWDSdIFmqHci/m7zi8WvlIyupFquEmvLLdaYa6EgBqRE+m1tUjGj/HvGl/LuRXr5SdRGzZMUwwiIKU7z32n09Im63p4h4v8A6hRTpyuXWfJmXv8AB6FTVcSYbwl1R+qN9Iif8n3e4VuQ/ZbMzmVAEkVKZAGokyL2iNjPewO2IU8n4RrV/kZ6+Zug9UzKW/Z1AbaRNto+f1sS/A6ZXyuale8/RmPqehpG7GTY3Prve+Xv1wM3xPLuYzBSo5vqWq/VPUCrk9jczB3MxveceotTjZ6k5frz1diviTuAr3kkkgAapna3YQMePBPIu5emh34lKb72Ec9xinUQeG6sUqCVVpgOVQTHaSYkaZG4iQa1J2nuGKvBpo1z0o+zGSulrCZJ6bDe4sZuU6EkLA4aWplIYCmK9M6VaCUei4m5kEtViCNRm8SC0ufan9/Q0d9d/wBAb7SsvqyjMR5K1GrBBFqjJr7mZ8Z5IiDO2mcOn8wcPV12MRTxmaWn0CL5U06hdAbiob7Cf1RILDU1U7GyvcAuN5dhUZ6YIWqEbZp8g3hT1Cb/AMMcuzSuGV/xbXr9qPSxVG063pP0BXCs4TLWBNB27AhnqhEkiPMS51ESdIvbF9oinljzmvJa+xy4WI/ma3KN+L09zr8vDxBTqLrVqaLOvR4ZfZvK8rTpkNoGib3iAOxQTjbOaWI4yqGlGxs97QqAZQjM8lB7sCAqhtZYxK9LkROokCIGo453CSg2+T9dARVyXeQJ7bKQM6KmsU4CkrDE1Q5JIpe78zggeJYLEFyRf4fXgRpmvuJc+ZirVNR3MEeUEgARpAHuipI3MpBM2gxg5EtBFGW8kfnquXLF1MiNGkwBuI6BsPU/fgLDSGyyCdTmxnRzAM01BFRWaWNRAJ6wWUCSo1WtYiVMpJKcO9+kWdEI/LLu/wD0vsVeXudXpSGuhq+IBRDU1UzJWzoAu+giShY9iIvJKW4klQxJ7TlUqwRiBVdyWhZdgIAMsBEAzJ72tePw9PQqYp7VVVFUB1ISqpKGCGqabroMjRchrNIERJw8cNW2/Am0+HiUv+IqslRTSYtUCw+qoxOltUuShJYHqm+o2MATjODbuxopLd7g7iPGfEp0F8N/c01ElWCkrVaoYOny3Ik99xgqOVt8x/3UgXxvJVHpuugiXVjqmEjVY9MSZ/Z22OHWjFy2t617TDMcMqnx30HTX0UpOqFZNLaS3hwWgTp6WiPS7bq0enYZLfqte0vLk6gpqGp2ej4SkmFYIAjOpK9RkXUCxtqwj97Gy79VureY18w3hqnhkqlVHnqKmKdVCphLT4n6x2O02yW9gcWqQbq87yZWlUUmAxUOGIAWQGEagdMFWWNO+q+EjBriLS4l7iPtFqMiFaRpk+KKVU7FnPUUVqThitxC1SJFwY0gvCTdpaAvSr1F7J88ZhFK6g40st0pyA2ubg+rargwVA9cBwV2DK1xEjiOXZ6lRgjaXqMYA1QXMkSFAm8xHcb2nojuRGTVj5xHmKuUFJKZ1GnTqErdlHgqjgLolQG1SxNgYgQCOPDgnem5yVeL1LTql816L6Cxks3WpEFWqrq0t3GoKwYXDCVnuI/E4s4JrUilyY1Zr2u5vVIJVY0+GQGpbGRpcFTKm6n17CAEjgoZvmwjkfa7WOkvSpkeM7O2mBqqiotRhAsQtTyzHSLXkDFwrg4rfQ8GlJNvkGM37VBUy9Wi9CoC1FqXiU19yrKXRHLmoCFAFOIErpIDNbBWE9JfU2idJiJlEzNZKpanU1KAZp0BTCg0nsEpU6aqVIUzpB6p+tJvKDtNIaE6jKLdaaeZCKVR6FAoRKCrSYnfoqSnfsjr8o9RjzYuGHjYilxyyXiqfqjtbm8KDjwtPwdr6mysl7P6FDOpl1c1qb0vEZq4BRVpiq1JGCeCWZSJMQGcpciRj15YEbUnwuvFU7PHjjSUWlpdXz05DTxzkjhrkgaaYMsSiUBV1inoUK8k06QEEUaaoo0iSwnDSnhpU2l5Ek53bA2W9nHC6Z6q2ZqbmVrKohhGhgKUSLjUt7z1QpEPjYC3tMLlN7tCjT5C4VDy+cYtZQKsFLkyjeFBkHTpqo/lB1STMXtWAuPo/sG5cy5leG8OFJqPg1r31CuPEZgoAZ3I1rpA1hEZaepjNNgQAn/yOCouFeSVmaea0wj9I4fFAfRSRldWgF0GsltQNaABWNgC1YVC3USRIjnl+oQ4Q86Nl323qA6/B8oXYhK4SszvVTx1kksGphGFA6KaHVNPqDAqJENri9vevyq32ddcB9Fu3BXifCsoaviV8nUdisAVcxXXyjSJA8NSFFtK00E91MkvLb3duD+nsCNJUmGuCc0U6K0xQyiBKJdlUuaqqXnVGoMd2dgXLMDUchh06cv1KS/bD1v2GcVL9zAX5cyyisoyiqua0GqlJmBIpvrAWoZZZaZ623NtsBbdJ38q15y/A74dm4pU+LZUVFccPpsqoV8NqtU6ulll5qMXbqDayZJCm0CKraFdtLu1r6B+LOqt9+gV4dmVrqtNMg1XwU0rp8Woaalk1G2YJhiqL1dF7KJwf8iUtFG63VmdegvxHFt7r39pZzXEqamo1XK6RW0q6MKiKSpL61P0oFaoawKFYWwgGMTlt2Pd5O+83DdwAlGlT3Plz39cS/lfaZp0wi6EYulFnrGkG8LwtZX6X7yoVJJqVGZ9TatXSukv9Rx27cPr9aFWHBaLu3exS4n7QRVREqIjrTdqiSCdLNGoKDmQFQiQVC6SHeQ2t9Sf5uM0vl+v2DlSur8t5Woc3jwqlGnQXw696tJU93UIIKsyDNFAyEAq1NUIhVuoC4aO04u7Ku3SWvoFyd277Owk5az1V6yeBw6ka1EOy+DTCkDSVYtRWsKNg5BqMmuWEsemLfGxJVHD38srFct7lfXaZ53jxCrla2XCDL1PERKr1C1Nzc6QM28AhvJo0DUzBQzuzxntO0w0yq+6WgVUtSrxLP5eoZOU4fJJLacqgLlmVjJgFfKFHhGnClgI1tqj/l47/h6P7j0RcCoIXFOhk8tUZm1/R1pO6OUlxroioUqCmAWGtGiJ7TgrH2mX7YvyfvYrklvS7zH8oGg9VTl6SVCTqlawr0w6UxpV/EFUJChlDu0GrUiBVYGv+RtK0p33E1W/h1oZNnBXbwxw7J1GcdKU8oVZVQM5FIU4KKFktog6VAJKiMVhte0Nr5Ne5gypb7OcS5h0M6V8llw2lVZHoBBbVpL0dC0qjjXKvVpO6wCpBGKS2rGb+fDbfN3a9CkJtRyxby76T0fh4FpeG00oK9ThlL6PVenU8UU9GtVhVAYEKQxU3am2oliSScUW0Yijbw3XMlo5aPXkRZbmzK03rGllaNNa4CspWnIUEFlTR4K0g5nV4K0yQBBEE4y2mWtQl9R8u67GPgftJyaKq/R1UikyHSA1MgQqKaasoKhf01U1swCo95FsdEdppftkvA2JGU3cm336gziPJdSstN6eTqU0ZSy+HSIRw8FXlw7OSIAdnYlVUSAqgXwoRkrcV4pbvE5sXGknV/jgDeHV8mtU1Bpd9BX3uqogDRPSxC6osGiRMjCrKtNK5cC0k2hoy/NlN0akQGp6STSoqtJZLL1QSsKDcgOZNoILAunCstKuwk4tarfzYu5nKZMmPCKbdDMzGSf2ajLedgfuxFxwk6KxzVrTM8rkssfKgI32J/FpMfAGN/jhaw0Upl/M88pUprQapNNVVFphSFApiVEhQbQWktckzM4dzjWXgKsOndGGQ5xoU6ZRVowSxJaiXqXUAwzdQEAEDaZN5ODGUIqjSw7dg7lzieSFVCtKk7DWyrUmnT1U1JBLONIKEhgDMkWuLCGTNQZqWWwpzvzVSrVFNZVLLTYrpY1AF8zHUD5jaRuYG8YfFlFvUXCjS0MeFc6ilTanSYpTeajIq2bpCkmQTJAA3G2EjiJKkyko29S3xDmlfoyU9OX8Hw6Y0qnvI1Suvr82oEk6L2+GGc1loCj816lDk/NZVvFJy1CqFpx72KYUzIKmDqNjYYGFV6jYlpaegKrc8U8vUfwlNE1LEUB06NUqupQsqDBFvjbCOVN5R0tFm9SPmv2reMFFfXVVCNKtSDAGCJAKi8EificaUnLRixjGLbRNyJzbQmuoy+Xb3ak/SKVMLAafdFhBc9wpnb0jBw9BcRXpr4AfinN9PxH90ASzEinTUU9zZQDGn0AtiUkm2y0LpIv8l8/+EzPQmizIUZvDUEqWViNm3KibD7Rgwllegs1mWpYPPTiuzBnFaoCGrLCkggBgzLpMEKJEAWB9DgZnd8QUlFR4B3ljmeqv0go1ANUWmaj1xLPpOoaSGUluog6muLAbYeEnb9xJpUtPIVc9nk8R9S0yxqnUyooUsxJLDuVmTP78JJqyieiA9fninQqdKurrtUpJEapU6XUqQSCQYIJB+OCuaNLtGDknnlvG8Skxp1KivTNWovUV0iQxKuxB0rBg+VewMGM2pdvMnKKcddxjm+PMuY8TV74n8+liNSaPOArDo6Da4tebh4jUr4hUVlrgR5v3rM1Qqzd2qdTGCRuVY2+J7/HCyxb1djKKS0GHlTmqtR1JTrU1VkjS2pqY0OrQq6YQksdgAYa8gTfCxGtxDEgnvQCzVUtUZiyFmIJcWBnpkQBsDeYME/HEptNvT0KRVJATPZwLUZfCLGfzgVSragCTq3O8H474y1W4fxLlPnOsoCr44VRpCqzBQBsAAwAHoAMVjZGUVf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Санкт-Петербургский государственный университет - Helpe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4" name="AutoShape 2" descr="Chekhov House Museum, Moscow,Russia - Изображение Дом-музей А.П.Чехова,  Москва - Tripadvis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Дом-музей Чехова (Россия, Москва) - автор фото Марина Петрен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Chekhov House Museum, Moscow,Russia - Изображение Дом-музей А.П.Чехова,  Москва - Tripadvis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9" name="Picture 7" descr="C:\Users\HOME\Desktop\загруженно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599" y="2672128"/>
            <a:ext cx="2509122" cy="1498852"/>
          </a:xfrm>
          <a:prstGeom prst="rect">
            <a:avLst/>
          </a:prstGeom>
          <a:noFill/>
        </p:spPr>
      </p:pic>
      <p:pic>
        <p:nvPicPr>
          <p:cNvPr id="18441" name="Picture 9" descr="Почему художник Левитан хотел вызвать на дуэль писателя Чехо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614" y="942209"/>
            <a:ext cx="2630666" cy="1571636"/>
          </a:xfrm>
          <a:prstGeom prst="rect">
            <a:avLst/>
          </a:prstGeom>
          <a:noFill/>
        </p:spPr>
      </p:pic>
      <p:sp>
        <p:nvSpPr>
          <p:cNvPr id="18443" name="AutoShape 11" descr="Немирович-Данченко, Владимир Ивано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5" name="AutoShape 13" descr="Немирович-Данченко, Владимир Ивано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6" name="Picture 14" descr="C:\Users\HOME\Desktop\загруженное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4199" y="942209"/>
            <a:ext cx="1294912" cy="1555542"/>
          </a:xfrm>
          <a:prstGeom prst="rect">
            <a:avLst/>
          </a:prstGeom>
          <a:noFill/>
        </p:spPr>
      </p:pic>
      <p:pic>
        <p:nvPicPr>
          <p:cNvPr id="18448" name="Picture 16" descr="Встреча в Венеции. Чехов, Суворин, Мережковский, Гиппиус: a_fixx —  LiveJourna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1730" y="2689502"/>
            <a:ext cx="1318781" cy="1532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4353</TotalTime>
  <Words>750</Words>
  <Application>Microsoft Office PowerPoint</Application>
  <PresentationFormat>Экран (16:9)</PresentationFormat>
  <Paragraphs>223</Paragraphs>
  <Slides>15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Constantia</vt:lpstr>
      <vt:lpstr>Wingdings 2</vt:lpstr>
      <vt:lpstr>Office Theme</vt:lpstr>
      <vt:lpstr>     Литературное                     чтение</vt:lpstr>
      <vt:lpstr>Биография </vt:lpstr>
      <vt:lpstr>                          </vt:lpstr>
      <vt:lpstr>                 Родители А.П.Чехова </vt:lpstr>
      <vt:lpstr>                 </vt:lpstr>
      <vt:lpstr>                 </vt:lpstr>
      <vt:lpstr>                 </vt:lpstr>
      <vt:lpstr>                 </vt:lpstr>
      <vt:lpstr>                 </vt:lpstr>
      <vt:lpstr>                 </vt:lpstr>
      <vt:lpstr>   Последние годы жизни А.П.Чехова </vt:lpstr>
      <vt:lpstr>               Решение кроссворда        </vt:lpstr>
      <vt:lpstr>              Решение кроссворда</vt:lpstr>
      <vt:lpstr>    Решение кроссворда. Проверьте!</vt:lpstr>
      <vt:lpstr>Задание для самостоятельного выполнения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cp:lastModifiedBy>Пользователь</cp:lastModifiedBy>
  <cp:revision>411</cp:revision>
  <dcterms:created xsi:type="dcterms:W3CDTF">2020-04-13T08:05:42Z</dcterms:created>
  <dcterms:modified xsi:type="dcterms:W3CDTF">2020-11-06T10:54:24Z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