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08" r:id="rId3"/>
    <p:sldId id="298" r:id="rId4"/>
    <p:sldId id="309" r:id="rId5"/>
    <p:sldId id="311" r:id="rId6"/>
    <p:sldId id="299" r:id="rId7"/>
    <p:sldId id="300" r:id="rId8"/>
    <p:sldId id="301" r:id="rId9"/>
    <p:sldId id="310" r:id="rId10"/>
    <p:sldId id="302" r:id="rId11"/>
    <p:sldId id="312" r:id="rId12"/>
    <p:sldId id="303" r:id="rId13"/>
    <p:sldId id="279" r:id="rId14"/>
    <p:sldId id="313" r:id="rId15"/>
    <p:sldId id="314" r:id="rId16"/>
    <p:sldId id="315" r:id="rId17"/>
    <p:sldId id="316" r:id="rId18"/>
    <p:sldId id="262" r:id="rId1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75426" autoAdjust="0"/>
  </p:normalViewPr>
  <p:slideViewPr>
    <p:cSldViewPr>
      <p:cViewPr varScale="1">
        <p:scale>
          <a:sx n="179" d="100"/>
          <a:sy n="179" d="100"/>
        </p:scale>
        <p:origin x="-18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Существительные, имеющие форму только мн.числа</a:t>
          </a: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плоскогубцы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сливки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rPr>
            <a:t>каникулы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rPr>
            <a:t>шахматы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ножницы  </a:t>
          </a:r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rPr>
            <a:t>переговоры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74741" custScaleY="109749" custLinFactNeighborX="-37290" custLinFactNeighborY="-6674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16226" custRadScaleRad="129777" custRadScaleInc="-114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194802" custScaleY="114422" custRadScaleRad="111719" custRadScaleInc="-22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15855" custScaleY="125430" custRadScaleRad="99100" custRadScaleInc="-18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07233" custScaleY="104923" custRadScaleRad="107002" custRadScaleInc="15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11795" custScaleY="124252" custRadScaleRad="242505" custRadScaleInc="67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10857" custScaleY="120036" custRadScaleRad="250116" custRadScaleInc="-4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CA6BC-3173-4006-AC04-E0A6BFDBB695}" type="presOf" srcId="{4183760E-4ABB-4D1C-A0CF-C09C7FE1C386}" destId="{E1BB8133-1903-411B-B241-D0C3E8F98D46}" srcOrd="1" destOrd="0" presId="urn:microsoft.com/office/officeart/2005/8/layout/radial1"/>
    <dgm:cxn modelId="{6106EEBC-32E6-4C3E-9152-B4666B94FE25}" type="presOf" srcId="{D1F211BF-C540-4190-8253-398FD084BBC6}" destId="{49EA4096-494D-42D2-8E5D-9BC6A82BC5F0}" srcOrd="1" destOrd="0" presId="urn:microsoft.com/office/officeart/2005/8/layout/radial1"/>
    <dgm:cxn modelId="{88989603-D7C1-42BE-84F5-C304BF11FA48}" type="presOf" srcId="{8C821381-F35A-40DA-ABCF-8CD0E6D69745}" destId="{A894FDE4-EEFD-4447-89A2-601187B43B8E}" srcOrd="0" destOrd="0" presId="urn:microsoft.com/office/officeart/2005/8/layout/radial1"/>
    <dgm:cxn modelId="{CFE24CC4-7623-4927-A70F-D1FE2C1C13B3}" type="presOf" srcId="{88533897-9B3F-41D3-ADE2-BCD8A72B036B}" destId="{44201E72-A448-4B19-9C4B-89A0449687D4}" srcOrd="1" destOrd="0" presId="urn:microsoft.com/office/officeart/2005/8/layout/radial1"/>
    <dgm:cxn modelId="{CFA0A89D-B157-4E64-B83C-9BF86C77C0F9}" type="presOf" srcId="{C7E229AD-6662-4344-AAA0-BCD62100F5D0}" destId="{B4011A41-D1E7-4028-B1F8-676811628A96}" srcOrd="0" destOrd="0" presId="urn:microsoft.com/office/officeart/2005/8/layout/radial1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6F7EA5BC-5C00-451A-BD55-9C435C8FB017}" type="presOf" srcId="{03D9700F-1A9B-4440-B1E0-FFC25052673F}" destId="{8490F054-C869-458F-B258-8E77F40B5CEA}" srcOrd="0" destOrd="0" presId="urn:microsoft.com/office/officeart/2005/8/layout/radial1"/>
    <dgm:cxn modelId="{8195DA9E-05EC-4E24-A70F-A6359ECD04F6}" type="presOf" srcId="{88945E9F-4B00-4269-9F07-F57A9629328D}" destId="{4D1C0439-FB39-4297-80F7-65A257ABBD63}" srcOrd="0" destOrd="0" presId="urn:microsoft.com/office/officeart/2005/8/layout/radial1"/>
    <dgm:cxn modelId="{AA810634-83AE-455E-BE53-435D680F310E}" type="presOf" srcId="{78FBCB02-D338-47E2-8A6E-66371358EAA6}" destId="{8B701981-E590-413C-8023-032E77C5721C}" srcOrd="1" destOrd="0" presId="urn:microsoft.com/office/officeart/2005/8/layout/radial1"/>
    <dgm:cxn modelId="{BD48320B-73CB-45F8-B0EC-DFC60A1E465A}" type="presOf" srcId="{C7E229AD-6662-4344-AAA0-BCD62100F5D0}" destId="{43BEAA01-0F70-4EBF-9131-3EC336929823}" srcOrd="1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B16B8CD5-54DA-467C-A962-92D3507B32FA}" type="presOf" srcId="{88533897-9B3F-41D3-ADE2-BCD8A72B036B}" destId="{F88D2AC5-967D-4587-9BF2-DC8835E54FD5}" srcOrd="0" destOrd="0" presId="urn:microsoft.com/office/officeart/2005/8/layout/radial1"/>
    <dgm:cxn modelId="{DE1666BA-19E2-49CB-8DB9-B69AA44A24BE}" type="presOf" srcId="{2FE0904E-976D-43F0-B71D-01545B75E408}" destId="{04EA0E98-6DEE-4B41-9197-271221097686}" srcOrd="0" destOrd="0" presId="urn:microsoft.com/office/officeart/2005/8/layout/radial1"/>
    <dgm:cxn modelId="{9AA68109-2B00-4CFF-9985-AFFE4A3FEA92}" type="presOf" srcId="{4183760E-4ABB-4D1C-A0CF-C09C7FE1C386}" destId="{0333DF5F-F486-4348-8818-D79D2931E47B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66ADCC48-F880-4787-B39D-25C8A82E3E1D}" type="presOf" srcId="{0D9E9BF8-5277-40DA-81B0-A3A36EEC965C}" destId="{2BF5D388-3DB4-4EB3-8149-740A6695CCB8}" srcOrd="0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CF63919B-3893-4A9E-817F-5A8E0F9A81B5}" type="presOf" srcId="{14C435EC-33EC-4379-8D35-B12F2EC0FE03}" destId="{F00757E2-A473-4B04-951B-1DC671C4619D}" srcOrd="1" destOrd="0" presId="urn:microsoft.com/office/officeart/2005/8/layout/radial1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CCDD5B25-47E0-4FB5-94B7-CA7A414ED3EB}" type="presOf" srcId="{4CC58A5B-24D5-4633-A347-4D8F0806F4D7}" destId="{34FE1C28-C059-4C30-A55D-D33025606718}" srcOrd="0" destOrd="0" presId="urn:microsoft.com/office/officeart/2005/8/layout/radial1"/>
    <dgm:cxn modelId="{C3B9D479-8E0E-444C-B61A-57DBEDA4D954}" type="presOf" srcId="{35AB427B-F40F-4F3C-9C37-99F52D018051}" destId="{AF3AA2CE-79F5-49BA-9354-96B1679D984E}" srcOrd="0" destOrd="0" presId="urn:microsoft.com/office/officeart/2005/8/layout/radial1"/>
    <dgm:cxn modelId="{DCC80018-1963-43D2-8237-3C3D7602D6D6}" type="presOf" srcId="{14C435EC-33EC-4379-8D35-B12F2EC0FE03}" destId="{C34B70C4-26A6-4808-BB84-84CA50D4925E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2A48E45B-0414-462B-8F35-66E94C00EBBD}" type="presOf" srcId="{EA41C33F-0471-4E3D-B946-ACD3F2188357}" destId="{0EE58FD3-9E4D-4FF4-B47C-2E869B6AB9E2}" srcOrd="0" destOrd="0" presId="urn:microsoft.com/office/officeart/2005/8/layout/radial1"/>
    <dgm:cxn modelId="{6B92A178-F10A-43DD-8A3D-97A7500804A6}" type="presOf" srcId="{78FBCB02-D338-47E2-8A6E-66371358EAA6}" destId="{0920D831-EA18-4B97-9C6E-27CFDCB92036}" srcOrd="0" destOrd="0" presId="urn:microsoft.com/office/officeart/2005/8/layout/radial1"/>
    <dgm:cxn modelId="{ECE8ABF0-7E7A-4970-9FFE-6165517DA816}" type="presOf" srcId="{D1F211BF-C540-4190-8253-398FD084BBC6}" destId="{EBDF0479-9E1F-4789-817A-BE6163C9C7C0}" srcOrd="0" destOrd="0" presId="urn:microsoft.com/office/officeart/2005/8/layout/radial1"/>
    <dgm:cxn modelId="{9A7FD7DB-5A4A-4229-8CEC-A794A4E9C952}" type="presParOf" srcId="{34FE1C28-C059-4C30-A55D-D33025606718}" destId="{8490F054-C869-458F-B258-8E77F40B5CEA}" srcOrd="0" destOrd="0" presId="urn:microsoft.com/office/officeart/2005/8/layout/radial1"/>
    <dgm:cxn modelId="{3F2BDCDA-2BA6-4486-85BB-2F092B3705F5}" type="presParOf" srcId="{34FE1C28-C059-4C30-A55D-D33025606718}" destId="{B4011A41-D1E7-4028-B1F8-676811628A96}" srcOrd="1" destOrd="0" presId="urn:microsoft.com/office/officeart/2005/8/layout/radial1"/>
    <dgm:cxn modelId="{6E85C2EB-33DE-4CF6-844D-58B2E92B592D}" type="presParOf" srcId="{B4011A41-D1E7-4028-B1F8-676811628A96}" destId="{43BEAA01-0F70-4EBF-9131-3EC336929823}" srcOrd="0" destOrd="0" presId="urn:microsoft.com/office/officeart/2005/8/layout/radial1"/>
    <dgm:cxn modelId="{6AD47A2F-372C-4EE0-B2FB-D0C3B3564862}" type="presParOf" srcId="{34FE1C28-C059-4C30-A55D-D33025606718}" destId="{0EE58FD3-9E4D-4FF4-B47C-2E869B6AB9E2}" srcOrd="2" destOrd="0" presId="urn:microsoft.com/office/officeart/2005/8/layout/radial1"/>
    <dgm:cxn modelId="{6C35BB9C-4282-40DF-9A3A-D58C5B8684F6}" type="presParOf" srcId="{34FE1C28-C059-4C30-A55D-D33025606718}" destId="{0333DF5F-F486-4348-8818-D79D2931E47B}" srcOrd="3" destOrd="0" presId="urn:microsoft.com/office/officeart/2005/8/layout/radial1"/>
    <dgm:cxn modelId="{BBDEF6D6-88DA-4DC6-9CC1-F19BA2EA9639}" type="presParOf" srcId="{0333DF5F-F486-4348-8818-D79D2931E47B}" destId="{E1BB8133-1903-411B-B241-D0C3E8F98D46}" srcOrd="0" destOrd="0" presId="urn:microsoft.com/office/officeart/2005/8/layout/radial1"/>
    <dgm:cxn modelId="{0D8CCED6-290A-4A71-9E5B-F57E10A5B608}" type="presParOf" srcId="{34FE1C28-C059-4C30-A55D-D33025606718}" destId="{04EA0E98-6DEE-4B41-9197-271221097686}" srcOrd="4" destOrd="0" presId="urn:microsoft.com/office/officeart/2005/8/layout/radial1"/>
    <dgm:cxn modelId="{94DBBA69-9281-44CA-9F5B-1B8222CEF5A6}" type="presParOf" srcId="{34FE1C28-C059-4C30-A55D-D33025606718}" destId="{EBDF0479-9E1F-4789-817A-BE6163C9C7C0}" srcOrd="5" destOrd="0" presId="urn:microsoft.com/office/officeart/2005/8/layout/radial1"/>
    <dgm:cxn modelId="{6A5819B6-9649-44AB-BB39-22BC613A7BD3}" type="presParOf" srcId="{EBDF0479-9E1F-4789-817A-BE6163C9C7C0}" destId="{49EA4096-494D-42D2-8E5D-9BC6A82BC5F0}" srcOrd="0" destOrd="0" presId="urn:microsoft.com/office/officeart/2005/8/layout/radial1"/>
    <dgm:cxn modelId="{BF5898CE-CB53-4226-84FB-F88CB34A18A8}" type="presParOf" srcId="{34FE1C28-C059-4C30-A55D-D33025606718}" destId="{A894FDE4-EEFD-4447-89A2-601187B43B8E}" srcOrd="6" destOrd="0" presId="urn:microsoft.com/office/officeart/2005/8/layout/radial1"/>
    <dgm:cxn modelId="{BD5C4FCD-6362-4319-8E3F-B111624C0DD8}" type="presParOf" srcId="{34FE1C28-C059-4C30-A55D-D33025606718}" destId="{0920D831-EA18-4B97-9C6E-27CFDCB92036}" srcOrd="7" destOrd="0" presId="urn:microsoft.com/office/officeart/2005/8/layout/radial1"/>
    <dgm:cxn modelId="{ED9ACB56-48A3-4C78-B5FB-A0C5BAF843A0}" type="presParOf" srcId="{0920D831-EA18-4B97-9C6E-27CFDCB92036}" destId="{8B701981-E590-413C-8023-032E77C5721C}" srcOrd="0" destOrd="0" presId="urn:microsoft.com/office/officeart/2005/8/layout/radial1"/>
    <dgm:cxn modelId="{E73AEAFE-DDEF-4D42-9638-79D715616E86}" type="presParOf" srcId="{34FE1C28-C059-4C30-A55D-D33025606718}" destId="{AF3AA2CE-79F5-49BA-9354-96B1679D984E}" srcOrd="8" destOrd="0" presId="urn:microsoft.com/office/officeart/2005/8/layout/radial1"/>
    <dgm:cxn modelId="{5D994228-6411-420F-A619-DDE6D78F7068}" type="presParOf" srcId="{34FE1C28-C059-4C30-A55D-D33025606718}" destId="{C34B70C4-26A6-4808-BB84-84CA50D4925E}" srcOrd="9" destOrd="0" presId="urn:microsoft.com/office/officeart/2005/8/layout/radial1"/>
    <dgm:cxn modelId="{7F1B2250-FDC1-4CEA-BB74-E90F40234D86}" type="presParOf" srcId="{C34B70C4-26A6-4808-BB84-84CA50D4925E}" destId="{F00757E2-A473-4B04-951B-1DC671C4619D}" srcOrd="0" destOrd="0" presId="urn:microsoft.com/office/officeart/2005/8/layout/radial1"/>
    <dgm:cxn modelId="{5E4CA55D-1E41-4B1B-AEE3-1F0D0C4F5CBA}" type="presParOf" srcId="{34FE1C28-C059-4C30-A55D-D33025606718}" destId="{4D1C0439-FB39-4297-80F7-65A257ABBD63}" srcOrd="10" destOrd="0" presId="urn:microsoft.com/office/officeart/2005/8/layout/radial1"/>
    <dgm:cxn modelId="{691CADBF-9AA1-4578-82FB-3DF9C5746DE8}" type="presParOf" srcId="{34FE1C28-C059-4C30-A55D-D33025606718}" destId="{F88D2AC5-967D-4587-9BF2-DC8835E54FD5}" srcOrd="11" destOrd="0" presId="urn:microsoft.com/office/officeart/2005/8/layout/radial1"/>
    <dgm:cxn modelId="{EB89F33A-EB05-4574-BE88-8FE1714627C9}" type="presParOf" srcId="{F88D2AC5-967D-4587-9BF2-DC8835E54FD5}" destId="{44201E72-A448-4B19-9C4B-89A0449687D4}" srcOrd="0" destOrd="0" presId="urn:microsoft.com/office/officeart/2005/8/layout/radial1"/>
    <dgm:cxn modelId="{6014F898-A31F-4A06-98A6-D7E2AA6B6764}" type="presParOf" srcId="{34FE1C28-C059-4C30-A55D-D33025606718}" destId="{2BF5D388-3DB4-4EB3-8149-740A6695CCB8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525446" y="1193797"/>
            <a:ext cx="5214974" cy="7963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1750" b="1" spc="-2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1750" spc="-2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1750" spc="-20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§ 2. Как обозначить единичность и множество предметов</a:t>
            </a:r>
            <a:r>
              <a:rPr lang="ru-RU" sz="2000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000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818" y="1122359"/>
            <a:ext cx="344170" cy="85725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2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" descr="D:\Ona\O'quv Amaliyot\kopy\boo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300" y="2235721"/>
            <a:ext cx="2074201" cy="33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D:\Дмитрий\Мои документы\kart\4441-276x3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54074" y="1908177"/>
            <a:ext cx="4000528" cy="1214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Игра «Волшебный прямоугольник»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71" y="693732"/>
            <a:ext cx="2786082" cy="2215991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Свободные клеточки прямоугольника заполните буквами так, чтобы в каждом вертикальном ряду получились существительные, имеющие форму только </a:t>
            </a:r>
            <a:r>
              <a:rPr lang="ru-RU" sz="1600" dirty="0" smtClean="0">
                <a:solidFill>
                  <a:srgbClr val="C00000"/>
                </a:solidFill>
              </a:rPr>
              <a:t>единственного числа.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3097214" y="622293"/>
            <a:ext cx="2286016" cy="2500927"/>
            <a:chOff x="1236742" y="202524"/>
            <a:chExt cx="3688534" cy="5399644"/>
          </a:xfrm>
        </p:grpSpPr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700638" y="1466697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236742" y="202524"/>
              <a:ext cx="3688534" cy="2409765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r>
              <a:rPr lang="ru-RU" dirty="0" smtClean="0"/>
              <a:t>         «Волшебный прямоугольник»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" y="550853"/>
          <a:ext cx="5572165" cy="2643211"/>
        </p:xfrm>
        <a:graphic>
          <a:graphicData uri="http://schemas.openxmlformats.org/drawingml/2006/table">
            <a:tbl>
              <a:tblPr/>
              <a:tblGrid>
                <a:gridCol w="525072"/>
                <a:gridCol w="656341"/>
                <a:gridCol w="656341"/>
                <a:gridCol w="656341"/>
                <a:gridCol w="615951"/>
                <a:gridCol w="647926"/>
                <a:gridCol w="573877"/>
                <a:gridCol w="592390"/>
                <a:gridCol w="647926"/>
              </a:tblGrid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r>
              <a:rPr lang="ru-RU" dirty="0" smtClean="0"/>
              <a:t>«Волшебный прямоугольник». Проверьте!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" y="550853"/>
          <a:ext cx="5572165" cy="2643211"/>
        </p:xfrm>
        <a:graphic>
          <a:graphicData uri="http://schemas.openxmlformats.org/drawingml/2006/table">
            <a:tbl>
              <a:tblPr/>
              <a:tblGrid>
                <a:gridCol w="525072"/>
                <a:gridCol w="656341"/>
                <a:gridCol w="656341"/>
                <a:gridCol w="656341"/>
                <a:gridCol w="615951"/>
                <a:gridCol w="647926"/>
                <a:gridCol w="573877"/>
                <a:gridCol w="592390"/>
                <a:gridCol w="647926"/>
              </a:tblGrid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0" y="102424"/>
            <a:ext cx="5740420" cy="315471"/>
          </a:xfrm>
        </p:spPr>
        <p:txBody>
          <a:bodyPr/>
          <a:lstStyle/>
          <a:p>
            <a:r>
              <a:rPr lang="ru-RU" dirty="0" smtClean="0"/>
              <a:t>                       Ментальная карта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7" y="550856"/>
            <a:ext cx="5500725" cy="492443"/>
          </a:xfrm>
        </p:spPr>
        <p:txBody>
          <a:bodyPr/>
          <a:lstStyle/>
          <a:p>
            <a:pPr marL="342900" indent="-342900"/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                                                      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188" y="-13093803"/>
            <a:ext cx="1785950" cy="1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3758" y="-14736877"/>
            <a:ext cx="1785950" cy="1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9642" y="-11093539"/>
            <a:ext cx="1785950" cy="1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9378" y="-6592945"/>
            <a:ext cx="1755027" cy="19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7304" y="2075543"/>
            <a:ext cx="2654753" cy="34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9704" y="2227943"/>
            <a:ext cx="2654753" cy="34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2882900" y="765169"/>
            <a:ext cx="2714644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kern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Составьте ментальную карту, используя имена существительные, имеющие форму только множественного числа. 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423">
            <a:off x="474182" y="807048"/>
            <a:ext cx="1883190" cy="209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Ментальная карта. Проверьте!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260372" y="550855"/>
          <a:ext cx="7664480" cy="287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3857652" cy="4678204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молодёжь – </a:t>
            </a:r>
            <a:r>
              <a:rPr lang="en-US" sz="1600" dirty="0" err="1" smtClean="0">
                <a:solidFill>
                  <a:schemeClr val="tx1"/>
                </a:solidFill>
              </a:rPr>
              <a:t>yoshlar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детвора – </a:t>
            </a:r>
            <a:r>
              <a:rPr lang="en-US" sz="1600" dirty="0" err="1" smtClean="0">
                <a:solidFill>
                  <a:schemeClr val="tx1"/>
                </a:solidFill>
              </a:rPr>
              <a:t>bolalar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сырьё –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ashyo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хлопоты –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muammolar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tashvishlar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рожь –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javdar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злоба – </a:t>
            </a:r>
            <a:r>
              <a:rPr lang="en-US" sz="1600" dirty="0" err="1" smtClean="0">
                <a:solidFill>
                  <a:schemeClr val="tx1"/>
                </a:solidFill>
              </a:rPr>
              <a:t>yovuzlik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доброта –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mehribonlik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молотьба –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xirmon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будни –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ish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kunlari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перила – </a:t>
            </a:r>
            <a:r>
              <a:rPr lang="en-US" sz="1600" dirty="0" err="1" smtClean="0">
                <a:solidFill>
                  <a:schemeClr val="tx1"/>
                </a:solidFill>
              </a:rPr>
              <a:t>to`siqlar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80" y="622293"/>
            <a:ext cx="2071702" cy="23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429288" cy="278608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Спишите, вставляя пропущенные окончания: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летн</a:t>
            </a:r>
            <a:r>
              <a:rPr lang="ru-RU" sz="1600" dirty="0" smtClean="0">
                <a:solidFill>
                  <a:schemeClr val="tx1"/>
                </a:solidFill>
              </a:rPr>
              <a:t>.. каникулы;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стальн</a:t>
            </a:r>
            <a:r>
              <a:rPr lang="ru-RU" sz="1600" dirty="0" smtClean="0">
                <a:solidFill>
                  <a:schemeClr val="tx1"/>
                </a:solidFill>
              </a:rPr>
              <a:t>.. перила;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современн</a:t>
            </a:r>
            <a:r>
              <a:rPr lang="ru-RU" sz="1600" dirty="0" smtClean="0">
                <a:solidFill>
                  <a:schemeClr val="tx1"/>
                </a:solidFill>
              </a:rPr>
              <a:t>.. молодёжь;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бел.. хлопок;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горьк</a:t>
            </a:r>
            <a:r>
              <a:rPr lang="ru-RU" sz="1600" dirty="0" smtClean="0">
                <a:solidFill>
                  <a:schemeClr val="tx1"/>
                </a:solidFill>
              </a:rPr>
              <a:t>.. шоколад;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свеж.. сливки;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нов.. мебель;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рыбн</a:t>
            </a:r>
            <a:r>
              <a:rPr lang="ru-RU" sz="1600" dirty="0" smtClean="0">
                <a:solidFill>
                  <a:schemeClr val="tx1"/>
                </a:solidFill>
              </a:rPr>
              <a:t>.. консервы;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мокр.. одежда;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12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338" y="1050921"/>
            <a:ext cx="26699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338" y="550855"/>
            <a:ext cx="2643206" cy="418576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летн</a:t>
            </a:r>
            <a:r>
              <a:rPr lang="ru-RU" sz="1600" dirty="0" smtClean="0">
                <a:solidFill>
                  <a:srgbClr val="FF0000"/>
                </a:solidFill>
              </a:rPr>
              <a:t>ие</a:t>
            </a:r>
            <a:r>
              <a:rPr lang="ru-RU" sz="1600" dirty="0" smtClean="0">
                <a:solidFill>
                  <a:schemeClr val="tx1"/>
                </a:solidFill>
              </a:rPr>
              <a:t> каникулы;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стальн</a:t>
            </a:r>
            <a:r>
              <a:rPr lang="ru-RU" sz="1600" dirty="0" smtClean="0">
                <a:solidFill>
                  <a:srgbClr val="FF0000"/>
                </a:solidFill>
              </a:rPr>
              <a:t>ые </a:t>
            </a:r>
            <a:r>
              <a:rPr lang="ru-RU" sz="1600" dirty="0" smtClean="0">
                <a:solidFill>
                  <a:schemeClr val="tx1"/>
                </a:solidFill>
              </a:rPr>
              <a:t>перила;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современн</a:t>
            </a:r>
            <a:r>
              <a:rPr lang="ru-RU" sz="1600" dirty="0" smtClean="0">
                <a:solidFill>
                  <a:srgbClr val="FF0000"/>
                </a:solidFill>
              </a:rPr>
              <a:t>ая</a:t>
            </a:r>
            <a:r>
              <a:rPr lang="ru-RU" sz="1600" dirty="0" smtClean="0">
                <a:solidFill>
                  <a:schemeClr val="tx1"/>
                </a:solidFill>
              </a:rPr>
              <a:t> молодёжь;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бел</a:t>
            </a:r>
            <a:r>
              <a:rPr lang="ru-RU" sz="1600" dirty="0" smtClean="0">
                <a:solidFill>
                  <a:srgbClr val="FF0000"/>
                </a:solidFill>
              </a:rPr>
              <a:t>ый</a:t>
            </a:r>
            <a:r>
              <a:rPr lang="ru-RU" sz="1600" dirty="0" smtClean="0">
                <a:solidFill>
                  <a:schemeClr val="tx1"/>
                </a:solidFill>
              </a:rPr>
              <a:t> хлопок;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горьк</a:t>
            </a:r>
            <a:r>
              <a:rPr lang="ru-RU" sz="1600" dirty="0" smtClean="0">
                <a:solidFill>
                  <a:srgbClr val="FF0000"/>
                </a:solidFill>
              </a:rPr>
              <a:t>ий </a:t>
            </a:r>
            <a:r>
              <a:rPr lang="ru-RU" sz="1600" dirty="0" smtClean="0">
                <a:solidFill>
                  <a:schemeClr val="tx1"/>
                </a:solidFill>
              </a:rPr>
              <a:t>шоколад;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свеж</a:t>
            </a:r>
            <a:r>
              <a:rPr lang="ru-RU" sz="1600" dirty="0" smtClean="0">
                <a:solidFill>
                  <a:srgbClr val="FF0000"/>
                </a:solidFill>
              </a:rPr>
              <a:t>ие</a:t>
            </a:r>
            <a:r>
              <a:rPr lang="ru-RU" sz="1600" dirty="0" smtClean="0">
                <a:solidFill>
                  <a:schemeClr val="tx1"/>
                </a:solidFill>
              </a:rPr>
              <a:t> сливки;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нов</a:t>
            </a:r>
            <a:r>
              <a:rPr lang="ru-RU" sz="1600" dirty="0" smtClean="0">
                <a:solidFill>
                  <a:srgbClr val="FF0000"/>
                </a:solidFill>
              </a:rPr>
              <a:t>ая</a:t>
            </a:r>
            <a:r>
              <a:rPr lang="ru-RU" sz="1600" dirty="0" smtClean="0">
                <a:solidFill>
                  <a:schemeClr val="tx1"/>
                </a:solidFill>
              </a:rPr>
              <a:t> мебель;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рыбн</a:t>
            </a:r>
            <a:r>
              <a:rPr lang="ru-RU" sz="1600" dirty="0" smtClean="0">
                <a:solidFill>
                  <a:srgbClr val="FF0000"/>
                </a:solidFill>
              </a:rPr>
              <a:t>ые</a:t>
            </a:r>
            <a:r>
              <a:rPr lang="ru-RU" sz="1600" dirty="0" smtClean="0">
                <a:solidFill>
                  <a:schemeClr val="tx1"/>
                </a:solidFill>
              </a:rPr>
              <a:t> консервы;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мокр</a:t>
            </a:r>
            <a:r>
              <a:rPr lang="ru-RU" sz="1600" dirty="0" smtClean="0">
                <a:solidFill>
                  <a:srgbClr val="FF0000"/>
                </a:solidFill>
              </a:rPr>
              <a:t>ая</a:t>
            </a:r>
            <a:r>
              <a:rPr lang="ru-RU" sz="1600" dirty="0" smtClean="0">
                <a:solidFill>
                  <a:schemeClr val="tx1"/>
                </a:solidFill>
              </a:rPr>
              <a:t> одежда;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im5-tub-ru.yandex.net/i?id=148426637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94" y="622293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50789"/>
            <a:ext cx="585791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94" y="550855"/>
            <a:ext cx="5526106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§ 2. Как обозначить единичность и множество предметов</a:t>
            </a:r>
            <a:r>
              <a:rPr lang="ru-RU" sz="1600" b="1" spc="-1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Упражнение  24, 25.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6" y="1479549"/>
            <a:ext cx="542928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818" y="110526"/>
            <a:ext cx="5668983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-5" dirty="0" smtClean="0"/>
              <a:t>              Число имён существительных</a:t>
            </a:r>
            <a:endParaRPr sz="1800" spc="-5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4074" y="765169"/>
            <a:ext cx="3555449" cy="64294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 существительные могут иметь форму…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256" y="1908177"/>
            <a:ext cx="2714644" cy="1143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единственного  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числа: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книг  ,   компьютер   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дел </a:t>
            </a:r>
          </a:p>
          <a:p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4338" y="1908177"/>
            <a:ext cx="2714644" cy="1143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множественного 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числа: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книг     компьютер    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дел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7" idx="0"/>
            <a:endCxn id="5" idx="2"/>
          </p:cNvCxnSpPr>
          <p:nvPr/>
        </p:nvCxnSpPr>
        <p:spPr>
          <a:xfrm rot="5400000" flipH="1" flipV="1">
            <a:off x="1878655" y="1055034"/>
            <a:ext cx="500066" cy="120622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</p:cNvCxnSpPr>
          <p:nvPr/>
        </p:nvCxnSpPr>
        <p:spPr>
          <a:xfrm rot="16200000" flipH="1">
            <a:off x="3458516" y="681393"/>
            <a:ext cx="500068" cy="195350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62"/>
          <p:cNvSpPr>
            <a:spLocks noChangeArrowheads="1"/>
          </p:cNvSpPr>
          <p:nvPr/>
        </p:nvSpPr>
        <p:spPr bwMode="auto">
          <a:xfrm>
            <a:off x="1096950" y="2479681"/>
            <a:ext cx="214314" cy="21431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9" name="Прямоугольник 62"/>
          <p:cNvSpPr>
            <a:spLocks noChangeArrowheads="1"/>
          </p:cNvSpPr>
          <p:nvPr/>
        </p:nvSpPr>
        <p:spPr bwMode="auto">
          <a:xfrm>
            <a:off x="2525710" y="2479681"/>
            <a:ext cx="214314" cy="22225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62"/>
          <p:cNvSpPr>
            <a:spLocks noChangeArrowheads="1"/>
          </p:cNvSpPr>
          <p:nvPr/>
        </p:nvSpPr>
        <p:spPr bwMode="auto">
          <a:xfrm>
            <a:off x="1454140" y="2765433"/>
            <a:ext cx="204790" cy="22225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31" name="Прямоугольник 62"/>
          <p:cNvSpPr>
            <a:spLocks noChangeArrowheads="1"/>
          </p:cNvSpPr>
          <p:nvPr/>
        </p:nvSpPr>
        <p:spPr bwMode="auto">
          <a:xfrm>
            <a:off x="3740156" y="2479681"/>
            <a:ext cx="214314" cy="21431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32" name="Прямоугольник 62"/>
          <p:cNvSpPr>
            <a:spLocks noChangeArrowheads="1"/>
          </p:cNvSpPr>
          <p:nvPr/>
        </p:nvSpPr>
        <p:spPr bwMode="auto">
          <a:xfrm>
            <a:off x="5097478" y="2479681"/>
            <a:ext cx="214314" cy="22225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62"/>
          <p:cNvSpPr>
            <a:spLocks noChangeArrowheads="1"/>
          </p:cNvSpPr>
          <p:nvPr/>
        </p:nvSpPr>
        <p:spPr bwMode="auto">
          <a:xfrm>
            <a:off x="4383098" y="2765433"/>
            <a:ext cx="214314" cy="22225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дельфин                     дельфины</a:t>
            </a:r>
            <a:endParaRPr lang="ru-RU" dirty="0"/>
          </a:p>
        </p:txBody>
      </p:sp>
      <p:pic>
        <p:nvPicPr>
          <p:cNvPr id="9" name="Содержимое 3" descr="Дельфи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257" y="622293"/>
            <a:ext cx="2571768" cy="2500330"/>
          </a:xfrm>
          <a:prstGeom prst="rect">
            <a:avLst/>
          </a:prstGeom>
        </p:spPr>
      </p:pic>
      <p:pic>
        <p:nvPicPr>
          <p:cNvPr id="10" name="Содержимое 3" descr="Дельфин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1462" y="622293"/>
            <a:ext cx="278608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тигр                                 тигры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2C0417-AD02-4CC7-82D6-A802E301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5" t="7652"/>
          <a:stretch/>
        </p:blipFill>
        <p:spPr>
          <a:xfrm>
            <a:off x="168256" y="622293"/>
            <a:ext cx="2786082" cy="2520979"/>
          </a:xfrm>
          <a:prstGeom prst="rect">
            <a:avLst/>
          </a:prstGeom>
        </p:spPr>
      </p:pic>
      <p:pic>
        <p:nvPicPr>
          <p:cNvPr id="6" name="Рисунок 3" descr="Тигр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776" y="622293"/>
            <a:ext cx="2643206" cy="250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mtClean="0"/>
              <a:t>ребёнок                             дети</a:t>
            </a:r>
            <a:endParaRPr lang="ru-RU" dirty="0"/>
          </a:p>
        </p:txBody>
      </p:sp>
      <p:pic>
        <p:nvPicPr>
          <p:cNvPr id="7" name="Picture 3" descr="D:\Ona\O'quv Amaliyot\kopy\138307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56" y="622293"/>
            <a:ext cx="2643205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Ona\O'quv Amaliyot\kopy\2601-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338" y="622293"/>
            <a:ext cx="2650820" cy="24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668982" cy="31547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1600" dirty="0" smtClean="0"/>
              <a:t>Существительные, имеющие форму только ед.числа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72164" cy="2462213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1. Названия множества одинаковых лиц,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предметов (собирательные существительные)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rgbClr val="0070C0"/>
                </a:solidFill>
              </a:rPr>
              <a:t>молодёжь, детвора, студенчество, сырьё;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Названия предметов с вещественным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значением: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rgbClr val="0070C0"/>
                </a:solidFill>
              </a:rPr>
              <a:t>бензин, хлопок, фарфор, мёд, молоко, рожь;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3. Названия качества или признака: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rgbClr val="0070C0"/>
                </a:solidFill>
              </a:rPr>
              <a:t>белизна, злоба, доброта, честность, правда;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54008" y="2122491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54008" y="1408111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4008" y="262255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00726" cy="31547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Существительные, имеющие форму только ед.числа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668982" cy="295465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  4. Названия действий или состояний: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           молотьба, ходьба, доставка, беготня, 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                                                             выполнение;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5. Собственные имена в качестве наименований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единичных предметов: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600" dirty="0" smtClean="0">
                <a:solidFill>
                  <a:srgbClr val="0070C0"/>
                </a:solidFill>
              </a:rPr>
              <a:t>Ташкент, Волга, Циолковский, Тянь-Шань;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6. Слова на –мя: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rgbClr val="0070C0"/>
                </a:solidFill>
              </a:rPr>
              <a:t>бремя, вымя, пламя, темя;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        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82570" y="908045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82570" y="262255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82570" y="190817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Существительные, имеющие форму только мн.числа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668982" cy="2708434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1. Названия составных и парных предметов: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600" dirty="0" smtClean="0">
                <a:solidFill>
                  <a:srgbClr val="0070C0"/>
                </a:solidFill>
              </a:rPr>
              <a:t>брюки, весы, ворота, носилки, часы, перила;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2. Названия материалов или их отходов, остатков: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            белила, дрожжи, духи, консервы, обои, опилки;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Названия промежутков времени: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rgbClr val="0070C0"/>
                </a:solidFill>
              </a:rPr>
              <a:t>каникулы, сутки, будни;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82570" y="119379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82570" y="190817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82570" y="262255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668982" cy="246221"/>
          </a:xfrm>
        </p:spPr>
        <p:txBody>
          <a:bodyPr/>
          <a:lstStyle/>
          <a:p>
            <a:r>
              <a:rPr lang="ru-RU" sz="1600" dirty="0" smtClean="0"/>
              <a:t> Существительные, имеющие форму только мн.числа 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6" cy="2215991"/>
          </a:xfrm>
        </p:spPr>
        <p:txBody>
          <a:bodyPr/>
          <a:lstStyle/>
          <a:p>
            <a:pPr marL="342900" indent="-342900">
              <a:buAutoNum type="arabicPeriod" startAt="4"/>
            </a:pPr>
            <a:r>
              <a:rPr lang="ru-RU" sz="1600" dirty="0" smtClean="0">
                <a:solidFill>
                  <a:schemeClr val="tx1"/>
                </a:solidFill>
              </a:rPr>
              <a:t>Названия действий и состояний природы: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dirty="0" smtClean="0">
                <a:solidFill>
                  <a:srgbClr val="0070C0"/>
                </a:solidFill>
              </a:rPr>
              <a:t>хлопоты, выборы, переговоры, заморозки,     </a:t>
            </a:r>
          </a:p>
          <a:p>
            <a:pPr marL="342900" indent="-342900"/>
            <a:r>
              <a:rPr lang="ru-RU" sz="1600" dirty="0" smtClean="0">
                <a:solidFill>
                  <a:srgbClr val="0070C0"/>
                </a:solidFill>
              </a:rPr>
              <a:t>                                                                            сумерки;</a:t>
            </a:r>
          </a:p>
          <a:p>
            <a:pPr marL="342900" indent="-342900">
              <a:buAutoNum type="arabicPeriod" startAt="5"/>
            </a:pPr>
            <a:r>
              <a:rPr lang="ru-RU" sz="1600" dirty="0" smtClean="0">
                <a:solidFill>
                  <a:schemeClr val="tx1"/>
                </a:solidFill>
              </a:rPr>
              <a:t>Некоторые географические названия: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/>
            <a:r>
              <a:rPr lang="ru-RU" sz="1600" dirty="0" smtClean="0">
                <a:solidFill>
                  <a:srgbClr val="0070C0"/>
                </a:solidFill>
              </a:rPr>
              <a:t>               Альпы, Карпаты, Афины, Сочи, Ессентуки;</a:t>
            </a:r>
          </a:p>
          <a:p>
            <a:pPr marL="342900" indent="-342900"/>
            <a:endParaRPr lang="ru-RU" sz="16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 startAt="6"/>
            </a:pPr>
            <a:r>
              <a:rPr lang="ru-RU" sz="1600" dirty="0" smtClean="0">
                <a:solidFill>
                  <a:schemeClr val="tx1"/>
                </a:solidFill>
              </a:rPr>
              <a:t>Названия игр: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/>
            <a:r>
              <a:rPr lang="ru-RU" sz="1600" dirty="0" smtClean="0">
                <a:solidFill>
                  <a:srgbClr val="0070C0"/>
                </a:solidFill>
              </a:rPr>
              <a:t>               шахматы, шашки, жмурки, прятки, городки; </a:t>
            </a:r>
          </a:p>
          <a:p>
            <a:pPr marL="342900" indent="-342900"/>
            <a:r>
              <a:rPr lang="ru-RU" sz="1600" dirty="0" smtClean="0">
                <a:solidFill>
                  <a:srgbClr val="0070C0"/>
                </a:solidFill>
              </a:rPr>
              <a:t>    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25446" y="908045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5446" y="1693863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25446" y="2408243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7099</TotalTime>
  <Words>658</Words>
  <Application>Microsoft Office PowerPoint</Application>
  <PresentationFormat>Произвольный</PresentationFormat>
  <Paragraphs>225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Русский язык</vt:lpstr>
      <vt:lpstr>              Число имён существительных</vt:lpstr>
      <vt:lpstr>       дельфин                     дельфины</vt:lpstr>
      <vt:lpstr>          тигр                                 тигры</vt:lpstr>
      <vt:lpstr>     ребёнок                             дети</vt:lpstr>
      <vt:lpstr>  Существительные, имеющие форму только ед.числа</vt:lpstr>
      <vt:lpstr> Существительные, имеющие форму только ед.числа  </vt:lpstr>
      <vt:lpstr> Существительные, имеющие форму только мн.числа   </vt:lpstr>
      <vt:lpstr> Существительные, имеющие форму только мн.числа  </vt:lpstr>
      <vt:lpstr>    Игра «Волшебный прямоугольник»</vt:lpstr>
      <vt:lpstr>         «Волшебный прямоугольник» </vt:lpstr>
      <vt:lpstr>«Волшебный прямоугольник». Проверьте! </vt:lpstr>
      <vt:lpstr>                       Ментальная карта</vt:lpstr>
      <vt:lpstr>         Ментальная карта. Проверьте!</vt:lpstr>
      <vt:lpstr>                  Словарная работа</vt:lpstr>
      <vt:lpstr>           Лингвистическая задача</vt:lpstr>
      <vt:lpstr>    Лингвистическая задача. Проверьте!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453</cp:revision>
  <dcterms:created xsi:type="dcterms:W3CDTF">2020-04-13T08:05:42Z</dcterms:created>
  <dcterms:modified xsi:type="dcterms:W3CDTF">2020-09-17T09:11:15Z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