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17" r:id="rId3"/>
    <p:sldId id="348" r:id="rId4"/>
    <p:sldId id="349" r:id="rId5"/>
    <p:sldId id="350" r:id="rId6"/>
    <p:sldId id="351" r:id="rId7"/>
    <p:sldId id="353" r:id="rId8"/>
    <p:sldId id="343" r:id="rId9"/>
    <p:sldId id="355" r:id="rId10"/>
    <p:sldId id="318" r:id="rId11"/>
    <p:sldId id="344" r:id="rId12"/>
    <p:sldId id="354" r:id="rId13"/>
    <p:sldId id="332" r:id="rId14"/>
    <p:sldId id="335" r:id="rId15"/>
    <p:sldId id="342" r:id="rId16"/>
    <p:sldId id="341" r:id="rId17"/>
    <p:sldId id="356" r:id="rId18"/>
    <p:sldId id="357" r:id="rId19"/>
    <p:sldId id="283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131" d="100"/>
          <a:sy n="131" d="100"/>
        </p:scale>
        <p:origin x="12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58892" y="1145838"/>
            <a:ext cx="4752528" cy="9887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неопределённом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лице, предмете?</a:t>
            </a:r>
            <a:endParaRPr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8720" y="1290592"/>
            <a:ext cx="245908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810" y="2198489"/>
            <a:ext cx="240817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626" name="Picture 2" descr="Скачать прикольные и красивые картинки: Прикольная картинка &quot;Что-то тут не  так..&quot; на fun.tochka.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2820" y="1694433"/>
            <a:ext cx="1717692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2054473"/>
            <a:ext cx="5475188" cy="735244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И.п.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не</a:t>
            </a:r>
            <a:r>
              <a:rPr lang="en-US" sz="1600" i="0" dirty="0" smtClean="0">
                <a:solidFill>
                  <a:srgbClr val="7030A0"/>
                </a:solidFill>
              </a:rPr>
              <a:t>`</a:t>
            </a:r>
            <a:r>
              <a:rPr lang="ru-RU" sz="1600" i="0" dirty="0" smtClean="0">
                <a:solidFill>
                  <a:srgbClr val="7030A0"/>
                </a:solidFill>
              </a:rPr>
              <a:t>кто.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И.п. </a:t>
            </a:r>
            <a:r>
              <a:rPr lang="ru-RU" sz="1600" i="0" dirty="0" smtClean="0">
                <a:solidFill>
                  <a:srgbClr val="7030A0"/>
                </a:solidFill>
              </a:rPr>
              <a:t>не</a:t>
            </a:r>
            <a:r>
              <a:rPr lang="en-US" sz="1600" i="0" dirty="0" smtClean="0">
                <a:solidFill>
                  <a:srgbClr val="7030A0"/>
                </a:solidFill>
              </a:rPr>
              <a:t>`</a:t>
            </a:r>
            <a:r>
              <a:rPr lang="ru-RU" sz="1600" i="0" dirty="0" smtClean="0">
                <a:solidFill>
                  <a:srgbClr val="7030A0"/>
                </a:solidFill>
              </a:rPr>
              <a:t>что.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В.п. </a:t>
            </a:r>
            <a:r>
              <a:rPr lang="ru-RU" sz="1600" i="0" dirty="0" smtClean="0">
                <a:solidFill>
                  <a:srgbClr val="7030A0"/>
                </a:solidFill>
              </a:rPr>
              <a:t>не</a:t>
            </a:r>
            <a:r>
              <a:rPr lang="en-US" sz="1600" i="0" dirty="0" smtClean="0">
                <a:solidFill>
                  <a:srgbClr val="7030A0"/>
                </a:solidFill>
              </a:rPr>
              <a:t>`</a:t>
            </a:r>
            <a:r>
              <a:rPr lang="ru-RU" sz="1600" i="0" dirty="0" smtClean="0">
                <a:solidFill>
                  <a:srgbClr val="7030A0"/>
                </a:solidFill>
              </a:rPr>
              <a:t>что.</a:t>
            </a:r>
            <a:endParaRPr lang="ru-RU" sz="16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Особенностью неопределённых местоимений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некто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нечто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является то, что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некто</a:t>
                      </a:r>
                      <a:r>
                        <a:rPr lang="ru-RU" sz="16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имеет форму только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 п., 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нечто 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—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 п. 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В. п. 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193929"/>
            <a:ext cx="5691212" cy="24622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 </a:t>
            </a:r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кого, не 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кем, кое 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чём, кое 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кого.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 с приставками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</a:t>
                      </a:r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ни- </a:t>
                      </a:r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их употреблении с предлогами «пропускают» предлог внутрь себя: </a:t>
                      </a:r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sz="1600" i="0" dirty="0" smtClean="0">
                <a:solidFill>
                  <a:srgbClr val="FF0000"/>
                </a:solidFill>
              </a:rPr>
              <a:t>некоторый, некий, какой-то, кое-какой</a:t>
            </a:r>
            <a:r>
              <a:rPr lang="ru-RU" sz="1600" i="0" dirty="0" smtClean="0"/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и др.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765169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местоимения, отвечающие на вопросы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какой? который?, </a:t>
                      </a:r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относятся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 местоимениям-прилагательным:</a:t>
                      </a:r>
                      <a:endParaRPr lang="ru-RU" sz="1600" b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76530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местоимения, образованные от слова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сколько,</a:t>
                      </a:r>
                      <a:r>
                        <a:rPr lang="ru-RU" sz="1600" b="1" i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относятся к местоимениям-числительным: </a:t>
                      </a:r>
                      <a:endParaRPr lang="ru-RU" sz="16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122491"/>
            <a:ext cx="5214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несколько, сколько-то, сколько-нибудь.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Частицы 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кое- (кой- - разг.), -то, -либо, -</a:t>
                      </a:r>
                      <a:r>
                        <a:rPr lang="ru-RU" sz="14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нибудь</a:t>
                      </a:r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 неопределенных местоимений пишутся через дефис.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Если между частицей кое- (кой-) и местоимением стоит предлог, всё словосочетание пишется раздельно (в три слова): </a:t>
                      </a:r>
                      <a:endParaRPr lang="ru-RU" sz="14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76530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2193929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кое-что, кое-кого, кое-какой, кое-какого, кто-то, что-то, кто-либо, кому-либо, какой-нибудь, какому-нибудь;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кое с кем, кое у кого, кое с каким. 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0852" y="550856"/>
            <a:ext cx="3168352" cy="1969770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7030A0"/>
                </a:solidFill>
              </a:rPr>
              <a:t>Укажите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предложений с </a:t>
            </a:r>
            <a:r>
              <a:rPr lang="ru-RU" sz="2000" i="0" dirty="0" smtClean="0">
                <a:solidFill>
                  <a:srgbClr val="FF0000"/>
                </a:solidFill>
              </a:rPr>
              <a:t>неопределёнными</a:t>
            </a:r>
            <a:r>
              <a:rPr lang="ru-RU" sz="2000" i="0" dirty="0" smtClean="0">
                <a:solidFill>
                  <a:srgbClr val="7030A0"/>
                </a:solidFill>
              </a:rPr>
              <a:t> местоимениями.  </a:t>
            </a:r>
            <a:endParaRPr lang="ru-RU" sz="2000" dirty="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583030" y="731700"/>
            <a:ext cx="1872227" cy="2259836"/>
            <a:chOff x="1329656" y="453056"/>
            <a:chExt cx="3020876" cy="5174831"/>
          </a:xfrm>
        </p:grpSpPr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329656" y="2064799"/>
              <a:ext cx="2887300" cy="3563088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rot="465118" flipH="1">
              <a:off x="1431795" y="453056"/>
              <a:ext cx="2918737" cy="2310906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470298"/>
            <a:ext cx="5450948" cy="1742552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1)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7030A0"/>
                </a:solidFill>
              </a:rPr>
              <a:t>Егор сидел рядом со мной.</a:t>
            </a:r>
            <a:endParaRPr lang="ru-RU" sz="1200" i="0" dirty="0" smtClean="0">
              <a:solidFill>
                <a:srgbClr val="7030A0"/>
              </a:solidFill>
            </a:endParaRPr>
          </a:p>
          <a:p>
            <a:pPr fontAlgn="base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2)</a:t>
            </a:r>
            <a:r>
              <a:rPr lang="ru-RU" sz="1200" b="0" dirty="0" smtClean="0"/>
              <a:t>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Вникните во всё это хорошенько.</a:t>
            </a:r>
          </a:p>
          <a:p>
            <a:pPr fontAlgn="base"/>
            <a:r>
              <a:rPr lang="ru-RU" sz="1200" dirty="0" smtClean="0">
                <a:solidFill>
                  <a:srgbClr val="00B050"/>
                </a:solidFill>
              </a:rPr>
              <a:t>3) Мне нужно выяснить кое-какие подробности.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4) Этот цветок ничто иное, как нарцисс.</a:t>
            </a:r>
          </a:p>
          <a:p>
            <a:pPr fontAlgn="base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5) Ему н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е с кем было посоветоваться.</a:t>
            </a:r>
          </a:p>
          <a:p>
            <a:pPr fontAlgn="base"/>
            <a:r>
              <a:rPr lang="ru-RU" sz="1200" i="0" dirty="0" smtClean="0"/>
              <a:t>6) </a:t>
            </a:r>
            <a:r>
              <a:rPr lang="ru-RU" sz="1200" dirty="0" smtClean="0"/>
              <a:t>Ничего не трогало его. </a:t>
            </a:r>
          </a:p>
          <a:p>
            <a:pPr fontAlgn="base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7) Им ни в чём нельзя доверять.</a:t>
            </a:r>
          </a:p>
          <a:p>
            <a:pPr fontAlgn="base"/>
            <a:r>
              <a:rPr lang="ru-RU" sz="1200" dirty="0" smtClean="0">
                <a:solidFill>
                  <a:srgbClr val="007E39"/>
                </a:solidFill>
              </a:rPr>
              <a:t>8) Им так и хотелось уехать куда-нибудь.</a:t>
            </a:r>
            <a:endParaRPr lang="ru-RU" sz="1200" dirty="0">
              <a:solidFill>
                <a:srgbClr val="007E3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2234411"/>
            <a:ext cx="328614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3830306" y="625992"/>
            <a:ext cx="1576903" cy="18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2215991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1)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Егор сидел рядом </a:t>
            </a:r>
            <a:r>
              <a:rPr lang="ru-RU" sz="1200" dirty="0" smtClean="0">
                <a:solidFill>
                  <a:srgbClr val="007E39"/>
                </a:solidFill>
              </a:rPr>
              <a:t>со мной.</a:t>
            </a:r>
            <a:endParaRPr lang="ru-RU" sz="1200" i="0" dirty="0" smtClean="0">
              <a:solidFill>
                <a:srgbClr val="007E39"/>
              </a:solidFill>
            </a:endParaRP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2)</a:t>
            </a:r>
            <a:r>
              <a:rPr lang="ru-RU" sz="1200" b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Вникните </a:t>
            </a:r>
            <a:r>
              <a:rPr lang="ru-RU" sz="1200" dirty="0" smtClean="0">
                <a:solidFill>
                  <a:srgbClr val="007E39"/>
                </a:solidFill>
              </a:rPr>
              <a:t>во всё это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хорошенько.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3) </a:t>
            </a:r>
            <a:r>
              <a:rPr lang="ru-RU" sz="1200" dirty="0" smtClean="0">
                <a:solidFill>
                  <a:srgbClr val="007E39"/>
                </a:solidFill>
              </a:rPr>
              <a:t>Мне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нужно выяснить </a:t>
            </a:r>
            <a:r>
              <a:rPr lang="ru-RU" sz="1200" dirty="0" smtClean="0">
                <a:solidFill>
                  <a:srgbClr val="FF0000"/>
                </a:solidFill>
              </a:rPr>
              <a:t>кое-какие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подробности.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4) </a:t>
            </a:r>
            <a:r>
              <a:rPr lang="ru-RU" sz="1200" dirty="0" smtClean="0">
                <a:solidFill>
                  <a:srgbClr val="007E39"/>
                </a:solidFill>
              </a:rPr>
              <a:t>Этот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цветок </a:t>
            </a:r>
            <a:r>
              <a:rPr lang="ru-RU" sz="1200" dirty="0" smtClean="0">
                <a:solidFill>
                  <a:srgbClr val="007E39"/>
                </a:solidFill>
              </a:rPr>
              <a:t>ничто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иное, как нарцисс.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5) </a:t>
            </a:r>
            <a:r>
              <a:rPr lang="ru-RU" sz="1200" dirty="0" smtClean="0">
                <a:solidFill>
                  <a:srgbClr val="007E39"/>
                </a:solidFill>
              </a:rPr>
              <a:t>Ему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н</a:t>
            </a:r>
            <a:r>
              <a:rPr lang="ru-RU" sz="1200" i="0" dirty="0" smtClean="0">
                <a:solidFill>
                  <a:srgbClr val="FF0000"/>
                </a:solidFill>
              </a:rPr>
              <a:t>е с кем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было посоветоваться.</a:t>
            </a:r>
          </a:p>
          <a:p>
            <a:pPr fontAlgn="base"/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6) </a:t>
            </a:r>
            <a:r>
              <a:rPr lang="ru-RU" sz="1200" dirty="0" smtClean="0">
                <a:solidFill>
                  <a:srgbClr val="007E39"/>
                </a:solidFill>
              </a:rPr>
              <a:t>Ничего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не трогало </a:t>
            </a:r>
            <a:r>
              <a:rPr lang="ru-RU" sz="1200" dirty="0" smtClean="0">
                <a:solidFill>
                  <a:srgbClr val="007E39"/>
                </a:solidFill>
              </a:rPr>
              <a:t>его.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7) </a:t>
            </a:r>
            <a:r>
              <a:rPr lang="ru-RU" sz="1200" dirty="0" smtClean="0">
                <a:solidFill>
                  <a:srgbClr val="007E39"/>
                </a:solidFill>
              </a:rPr>
              <a:t>Им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E39"/>
                </a:solidFill>
              </a:rPr>
              <a:t>ни в чём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нельзя доверять.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8) </a:t>
            </a:r>
            <a:r>
              <a:rPr lang="ru-RU" sz="1200" dirty="0" smtClean="0">
                <a:solidFill>
                  <a:srgbClr val="007E39"/>
                </a:solidFill>
              </a:rPr>
              <a:t>Нам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так и хотелось уехать </a:t>
            </a:r>
            <a:r>
              <a:rPr lang="ru-RU" sz="1200" dirty="0" smtClean="0">
                <a:solidFill>
                  <a:srgbClr val="FF0000"/>
                </a:solidFill>
              </a:rPr>
              <a:t>куда-нибудь.</a:t>
            </a:r>
          </a:p>
          <a:p>
            <a:pPr fontAlgn="base"/>
            <a:endParaRPr lang="ru-RU" sz="1200" dirty="0" smtClean="0">
              <a:solidFill>
                <a:srgbClr val="FF0000"/>
              </a:solidFill>
            </a:endParaRPr>
          </a:p>
          <a:p>
            <a:pPr fontAlgn="base"/>
            <a:endParaRPr lang="ru-RU" sz="120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     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Правильный ответ: </a:t>
            </a:r>
            <a:r>
              <a:rPr lang="ru-RU" sz="1200" dirty="0" smtClean="0">
                <a:solidFill>
                  <a:srgbClr val="FF0000"/>
                </a:solidFill>
              </a:rPr>
              <a:t>3, 5, 8.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klub-drug.ru/wp-content/uploads/2011/04/41.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42" y="908045"/>
            <a:ext cx="2143140" cy="112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6796" y="542305"/>
            <a:ext cx="3936500" cy="3804085"/>
          </a:xfrm>
        </p:spPr>
        <p:txBody>
          <a:bodyPr/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кто-то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kimdir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kishi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кто-нибудь, кто-либо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кое-кто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ba’zilar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>некто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birov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какой-то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qandaydir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какой-нибудь, какой-либо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чей-то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kimnikidir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чей-нибудь, чей-либо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kimsaniki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некоторый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qandaydir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сколько-нибудь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ozgina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сколько-то –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qanchadir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несколько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1122359"/>
            <a:ext cx="154938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-69427" y="693732"/>
            <a:ext cx="5472608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             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7. Как сказать о неопределённом лице, предмете.                                                                                  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Упражнение 84, 85 (стр. 28). </a:t>
            </a:r>
            <a:endParaRPr lang="ru-RU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00" y="1694433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           Местоимение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668322" y="622293"/>
            <a:ext cx="450059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6622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latin typeface="Arial"/>
                <a:cs typeface="Arial"/>
              </a:rPr>
              <a:t>          </a:t>
            </a:r>
            <a:r>
              <a:rPr lang="ru-RU" sz="1600" b="1" spc="-10" dirty="0" smtClean="0">
                <a:latin typeface="Arial"/>
                <a:cs typeface="Arial"/>
              </a:rPr>
              <a:t>Самостоятельная часть речи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82570" y="1232026"/>
            <a:ext cx="5143536" cy="1247655"/>
            <a:chOff x="382570" y="1232026"/>
            <a:chExt cx="5143536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596884" y="1232026"/>
              <a:ext cx="4500594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2570" y="1908177"/>
              <a:ext cx="5143536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06636" y="1264629"/>
            <a:ext cx="466228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600" b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Указывает на предмет, признаки и количества, но не называет их</a:t>
            </a:r>
            <a:endParaRPr sz="16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628" y="2622557"/>
            <a:ext cx="5040560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7E39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600" dirty="0">
              <a:solidFill>
                <a:srgbClr val="FF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818" y="1836739"/>
            <a:ext cx="5500726" cy="5616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11433" y="1050921"/>
            <a:ext cx="283823" cy="928088"/>
            <a:chOff x="2821791" y="1074657"/>
            <a:chExt cx="86408" cy="824327"/>
          </a:xfrm>
        </p:grpSpPr>
        <p:sp>
          <p:nvSpPr>
            <p:cNvPr id="14" name="object 14"/>
            <p:cNvSpPr/>
            <p:nvPr/>
          </p:nvSpPr>
          <p:spPr>
            <a:xfrm>
              <a:off x="2821796" y="1074657"/>
              <a:ext cx="86403" cy="1903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09168"/>
              <a:ext cx="86403" cy="1898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346861" cy="207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434628" y="1966501"/>
            <a:ext cx="5040560" cy="7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spc="-1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кто? что? какой? чей? как? где? когда?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794668" y="2683591"/>
            <a:ext cx="4374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>
                <a:solidFill>
                  <a:schemeClr val="bg1"/>
                </a:solidFill>
                <a:latin typeface="Arial"/>
                <a:cs typeface="Arial"/>
              </a:rPr>
              <a:t>я, он, этот, наш, </a:t>
            </a:r>
            <a:r>
              <a:rPr lang="ru-RU" b="1" spc="-10" dirty="0" smtClean="0">
                <a:solidFill>
                  <a:schemeClr val="bg1"/>
                </a:solidFill>
                <a:latin typeface="Arial"/>
                <a:cs typeface="Arial"/>
              </a:rPr>
              <a:t>ваш, так</a:t>
            </a:r>
            <a:r>
              <a:rPr lang="ru-RU" b="1" spc="-10" dirty="0">
                <a:solidFill>
                  <a:schemeClr val="bg1"/>
                </a:solidFill>
                <a:latin typeface="Arial"/>
                <a:cs typeface="Arial"/>
              </a:rPr>
              <a:t>, там, тогда.  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 Запомните!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56434"/>
            <a:ext cx="3744416" cy="249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168256" y="765169"/>
            <a:ext cx="2214578" cy="2000264"/>
            <a:chOff x="1131135" y="1795923"/>
            <a:chExt cx="4428064" cy="2529656"/>
          </a:xfrm>
          <a:solidFill>
            <a:schemeClr val="accent2">
              <a:lumMod val="75000"/>
            </a:schemeClr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1131135" y="1795923"/>
              <a:ext cx="4428064" cy="2529656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1131135" y="1795923"/>
              <a:ext cx="3513997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1131135" y="3331786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68256" y="1193797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82834" y="479417"/>
            <a:ext cx="328614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Местоимения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употребляются </a:t>
            </a:r>
            <a:r>
              <a:rPr lang="ru-RU" sz="1600" b="1" dirty="0" smtClean="0">
                <a:solidFill>
                  <a:srgbClr val="007E39"/>
                </a:solidFill>
              </a:rPr>
              <a:t>вместо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имён существительных, прилагательных, числительных или наречий. </a:t>
            </a:r>
            <a:r>
              <a:rPr lang="ru-RU" sz="1600" b="1" dirty="0" smtClean="0">
                <a:solidFill>
                  <a:srgbClr val="FF0000"/>
                </a:solidFill>
              </a:rPr>
              <a:t>Большинство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местоимений в русском языке изменяется </a:t>
            </a:r>
            <a:r>
              <a:rPr lang="ru-RU" sz="1600" b="1" dirty="0" smtClean="0">
                <a:solidFill>
                  <a:srgbClr val="007E39"/>
                </a:solidFill>
              </a:rPr>
              <a:t>по падежам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многие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местоимения изменяются по </a:t>
            </a:r>
            <a:r>
              <a:rPr lang="ru-RU" sz="1600" b="1" dirty="0" smtClean="0">
                <a:solidFill>
                  <a:srgbClr val="007E39"/>
                </a:solidFill>
              </a:rPr>
              <a:t>родам и числам.</a:t>
            </a:r>
            <a:endParaRPr lang="ru-RU" sz="1600" b="1" dirty="0">
              <a:solidFill>
                <a:srgbClr val="007E3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                 Разряды местоимений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своему значению и грамматическим признакам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местоимения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делятся на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93731"/>
            <a:ext cx="321471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личные: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я, ты, он, она, мы, вы, они;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1408111"/>
            <a:ext cx="3214710" cy="71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вопросительные: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кто? что? какой? каков? чей? который? сколько?;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265367"/>
            <a:ext cx="3214710" cy="71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 относительные: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кто, что, какой, каков, чей, который, сколько;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979483"/>
            <a:ext cx="500066" cy="8215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 flipV="1">
            <a:off x="1882768" y="1765300"/>
            <a:ext cx="500066" cy="3571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704175" y="1979614"/>
            <a:ext cx="857261" cy="50007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                 Разряды местоимений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своему значению и грамматическим признакам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местоимения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делятся на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107157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неопределённые: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некто, нечто, некоторый, несколько, кое-кто, кое-что, кто-либо, что-либо,</a:t>
            </a:r>
            <a:r>
              <a:rPr lang="ru-RU" sz="1200" b="1" dirty="0" smtClean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какой-то, какой-либо, кое-какой, чей-то, чей-нибудь; 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765301"/>
            <a:ext cx="3214710" cy="71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5. отрицательные: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никто, ничто, некого, нечего, никакой,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ничей, нисколько;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2551119"/>
            <a:ext cx="321471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 притяжательные: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мой, твой, наш, ваш, свой, его, её, их;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1158078"/>
            <a:ext cx="500066" cy="64294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882768" y="1801021"/>
            <a:ext cx="500066" cy="3214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7" y="2068911"/>
            <a:ext cx="1035856" cy="50007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                 Разряды местоимений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своему значению и грамматическим признакам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местоимения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делятся на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265367"/>
            <a:ext cx="3214710" cy="78581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9. определительные: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сам, самый, каждый, любой, всякий, целый,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иной, весь, другой 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</p:cNvCxnSpPr>
          <p:nvPr/>
        </p:nvCxnSpPr>
        <p:spPr>
          <a:xfrm flipV="1">
            <a:off x="1882768" y="836607"/>
            <a:ext cx="500066" cy="96441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3"/>
          </p:cNvCxnSpPr>
          <p:nvPr/>
        </p:nvCxnSpPr>
        <p:spPr>
          <a:xfrm rot="10800000">
            <a:off x="1882768" y="1801021"/>
            <a:ext cx="500070" cy="3576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7" y="2068911"/>
            <a:ext cx="1035856" cy="50007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2382834" y="1336673"/>
            <a:ext cx="3214710" cy="85725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 указательные: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этот, тот, такой,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таков, тот-то, такой-то,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столько, столько-то;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82834" y="693731"/>
            <a:ext cx="321471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7. возвратное: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себя;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Неопределённые местоимения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714776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6622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latin typeface="Arial"/>
                <a:cs typeface="Arial"/>
              </a:rPr>
              <a:t>       </a:t>
            </a:r>
            <a:r>
              <a:rPr lang="ru-RU" sz="1600" b="1" spc="-10" dirty="0" smtClean="0">
                <a:latin typeface="Arial"/>
                <a:cs typeface="Arial"/>
              </a:rPr>
              <a:t>Один из разрядов местоимений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596884" y="1232026"/>
            <a:ext cx="4714908" cy="1247655"/>
            <a:chOff x="596884" y="1232026"/>
            <a:chExt cx="4714908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596884" y="1232026"/>
              <a:ext cx="4500594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6884" y="1908177"/>
              <a:ext cx="4714908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22660" y="1264629"/>
            <a:ext cx="4446256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Указывают на неопределённые, неизвестные предметы, признаки, количество.</a:t>
            </a:r>
            <a:endParaRPr sz="14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8644" y="2622557"/>
            <a:ext cx="4968552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</a:t>
            </a:r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некто, нечто, некий, какой-то, чей-нибудь, где-то,</a:t>
            </a:r>
          </a:p>
          <a:p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   сколько-либо, когда-либо, кое-куда, откуда-то;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8256" y="1836739"/>
            <a:ext cx="5500726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11433" y="1050921"/>
            <a:ext cx="283823" cy="928088"/>
            <a:chOff x="2821791" y="1074657"/>
            <a:chExt cx="86408" cy="824327"/>
          </a:xfrm>
        </p:grpSpPr>
        <p:sp>
          <p:nvSpPr>
            <p:cNvPr id="14" name="object 14"/>
            <p:cNvSpPr/>
            <p:nvPr/>
          </p:nvSpPr>
          <p:spPr>
            <a:xfrm>
              <a:off x="2821796" y="1074657"/>
              <a:ext cx="86403" cy="1903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09168"/>
              <a:ext cx="86403" cy="1898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346861" cy="207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650652" y="1933899"/>
            <a:ext cx="4608512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spc="-1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кто? что? какой? чей? как? где? когда?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22491"/>
            <a:ext cx="5597544" cy="738664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кто →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некто, кое-кто, кто-то, кто-нибудь, кто-либо,   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кто-то;</a:t>
            </a:r>
            <a:r>
              <a:rPr lang="ru-RU" sz="1600" i="0" dirty="0" smtClean="0"/>
              <a:t> сколько →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несколько, сколько-то, сколько-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нибудь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r>
              <a:rPr lang="ru-RU" sz="1600" i="0" dirty="0" smtClean="0"/>
              <a:t> где →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кое-где, где-то, где-либо, где-нибудь.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 образуются от вопросительных местоимений с помощью приставок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не-, кое-</a:t>
                      </a:r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 постфиксов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-то, -либо, 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нибудь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93863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 Запомните!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56434"/>
            <a:ext cx="3744416" cy="249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168256" y="765169"/>
            <a:ext cx="2214578" cy="2000264"/>
            <a:chOff x="1131135" y="1795923"/>
            <a:chExt cx="4428064" cy="2529656"/>
          </a:xfrm>
          <a:solidFill>
            <a:schemeClr val="accent4">
              <a:lumMod val="75000"/>
            </a:schemeClr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1131135" y="1795923"/>
              <a:ext cx="4428064" cy="2529656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1131135" y="1795923"/>
              <a:ext cx="3513997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1131135" y="3331786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68256" y="1193797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82834" y="479417"/>
            <a:ext cx="328614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Морфологические и синтаксические характеристики неопределённых местоимений те же, что и у вопросительных местоимений, от которых неопределённые местоимения образованы.</a:t>
            </a:r>
          </a:p>
          <a:p>
            <a:endParaRPr lang="ru-RU" sz="1600" b="1" dirty="0">
              <a:solidFill>
                <a:srgbClr val="007E3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4199</TotalTime>
  <Words>821</Words>
  <Application>Microsoft Office PowerPoint</Application>
  <PresentationFormat>Произвольный</PresentationFormat>
  <Paragraphs>131</Paragraphs>
  <Slides>19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맑은 고딕</vt:lpstr>
      <vt:lpstr>Arial</vt:lpstr>
      <vt:lpstr>Calibri</vt:lpstr>
      <vt:lpstr>Office Theme</vt:lpstr>
      <vt:lpstr>Русский язык</vt:lpstr>
      <vt:lpstr>                       Местоимение</vt:lpstr>
      <vt:lpstr>                          Запомните! </vt:lpstr>
      <vt:lpstr>                     Разряды местоимений</vt:lpstr>
      <vt:lpstr>                     Разряды местоимений</vt:lpstr>
      <vt:lpstr>                     Разряды местоимений</vt:lpstr>
      <vt:lpstr>       Неопределённые местоимения</vt:lpstr>
      <vt:lpstr>               Внимание! Запомните!</vt:lpstr>
      <vt:lpstr>                          Запомните! </vt:lpstr>
      <vt:lpstr>              Внимание! Запомните!</vt:lpstr>
      <vt:lpstr>              Внимание! Запомните!</vt:lpstr>
      <vt:lpstr>               Внимание! Запомните!</vt:lpstr>
      <vt:lpstr>               Внимание! Запомните!</vt:lpstr>
      <vt:lpstr>               Внимание! Запомните!</vt:lpstr>
      <vt:lpstr>                  Цифровой диктант</vt:lpstr>
      <vt:lpstr>                  Цифровой диктант</vt:lpstr>
      <vt:lpstr>    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353</cp:revision>
  <dcterms:created xsi:type="dcterms:W3CDTF">2020-04-13T08:05:42Z</dcterms:created>
  <dcterms:modified xsi:type="dcterms:W3CDTF">2020-11-28T12:06:13Z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