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306" r:id="rId3"/>
    <p:sldId id="289" r:id="rId4"/>
    <p:sldId id="293" r:id="rId5"/>
    <p:sldId id="292" r:id="rId6"/>
    <p:sldId id="308" r:id="rId7"/>
    <p:sldId id="307" r:id="rId8"/>
    <p:sldId id="294" r:id="rId9"/>
    <p:sldId id="295" r:id="rId10"/>
    <p:sldId id="296" r:id="rId11"/>
    <p:sldId id="311" r:id="rId12"/>
    <p:sldId id="272" r:id="rId13"/>
    <p:sldId id="302" r:id="rId14"/>
    <p:sldId id="281" r:id="rId15"/>
    <p:sldId id="309" r:id="rId16"/>
    <p:sldId id="285" r:id="rId17"/>
    <p:sldId id="283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220" d="100"/>
          <a:sy n="220" d="100"/>
        </p:scale>
        <p:origin x="744" y="1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95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apatity.fio.ru/projects/pr521/images/book.gi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64660" y="1118369"/>
            <a:ext cx="3974423" cy="12452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сказать о количестве предметов?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(урок 3) </a:t>
            </a:r>
            <a:endParaRPr sz="2000" dirty="0" smtClean="0"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3811" y="1118369"/>
            <a:ext cx="240817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11" y="2050527"/>
            <a:ext cx="237668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9154" name="Picture 2" descr="Количественные числительные в Иврите. От 1 До 10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7715" y="2073491"/>
            <a:ext cx="2808312" cy="10983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Неопределенно-количественные числительные 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немного</a:t>
                      </a:r>
                      <a:r>
                        <a:rPr lang="ru-RU" sz="1800" b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 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много</a:t>
                      </a:r>
                      <a:r>
                        <a:rPr lang="ru-RU" sz="1800" b="1" u="non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склоняются так же, как и слова 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немногие</a:t>
                      </a:r>
                      <a:r>
                        <a:rPr lang="ru-RU" sz="1800" b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 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многие:</a:t>
                      </a:r>
                      <a:endParaRPr lang="ru-RU" sz="16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84915" y="1831894"/>
            <a:ext cx="642942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9760" y="2336805"/>
            <a:ext cx="47149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Р.п.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немног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их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мног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их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Т.п.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немног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ими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мног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ими;</a:t>
            </a:r>
          </a:p>
          <a:p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>
            <a:spLocks noGrp="1"/>
          </p:cNvSpPr>
          <p:nvPr>
            <p:ph type="title"/>
          </p:nvPr>
        </p:nvSpPr>
        <p:spPr>
          <a:xfrm>
            <a:off x="0" y="-1"/>
            <a:ext cx="5765800" cy="430887"/>
          </a:xfrm>
          <a:solidFill>
            <a:srgbClr val="0070C0"/>
          </a:solidFill>
        </p:spPr>
        <p:txBody>
          <a:bodyPr/>
          <a:lstStyle/>
          <a:p>
            <a:r>
              <a:rPr lang="en-US" sz="1400" cap="all" dirty="0" smtClean="0"/>
              <a:t/>
            </a:r>
            <a:br>
              <a:rPr lang="en-US" sz="1400" cap="all" dirty="0" smtClean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6596" y="38249"/>
            <a:ext cx="56192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СКЛОНЕНИЕ </a:t>
            </a:r>
            <a:r>
              <a:rPr lang="ru-RU" sz="1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НЕОПРЕДЕЛёННО</a:t>
            </a:r>
            <a:r>
              <a:rPr lang="ru-RU" sz="1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КОЛИЧЕСТВЕННЫХ СЛОВ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626305"/>
              </p:ext>
            </p:extLst>
          </p:nvPr>
        </p:nvGraphicFramePr>
        <p:xfrm>
          <a:off x="506636" y="614313"/>
          <a:ext cx="4968552" cy="1951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1791">
                  <a:extLst>
                    <a:ext uri="{9D8B030D-6E8A-4147-A177-3AD203B41FA5}">
                      <a16:colId xmlns:a16="http://schemas.microsoft.com/office/drawing/2014/main" val="3301411896"/>
                    </a:ext>
                  </a:extLst>
                </a:gridCol>
                <a:gridCol w="1847282">
                  <a:extLst>
                    <a:ext uri="{9D8B030D-6E8A-4147-A177-3AD203B41FA5}">
                      <a16:colId xmlns:a16="http://schemas.microsoft.com/office/drawing/2014/main" val="3744080864"/>
                    </a:ext>
                  </a:extLst>
                </a:gridCol>
                <a:gridCol w="2229479">
                  <a:extLst>
                    <a:ext uri="{9D8B030D-6E8A-4147-A177-3AD203B41FA5}">
                      <a16:colId xmlns:a16="http://schemas.microsoft.com/office/drawing/2014/main" val="4087675796"/>
                    </a:ext>
                  </a:extLst>
                </a:gridCol>
              </a:tblGrid>
              <a:tr h="32531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скольк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немног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0141272"/>
                  </a:ext>
                </a:extLst>
              </a:tr>
              <a:tr h="32531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кольк</a:t>
                      </a:r>
                      <a:r>
                        <a:rPr lang="ru-RU" sz="140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немног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4967220"/>
                  </a:ext>
                </a:extLst>
              </a:tr>
              <a:tr h="32531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кольк</a:t>
                      </a:r>
                      <a:r>
                        <a:rPr lang="ru-RU" sz="140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немног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0294909"/>
                  </a:ext>
                </a:extLst>
              </a:tr>
              <a:tr h="325311">
                <a:tc>
                  <a:txBody>
                    <a:bodyPr/>
                    <a:lstStyle/>
                    <a:p>
                      <a:pPr algn="ctr"/>
                      <a:r>
                        <a:rPr lang="uz-Cyrl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z-Cyrl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скольк</a:t>
                      </a:r>
                      <a:r>
                        <a:rPr lang="uz-Cyrl-UZ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r>
                        <a:rPr lang="uz-Cyrl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(скольк</a:t>
                      </a:r>
                      <a:r>
                        <a:rPr lang="uz-Cyrl-UZ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их</a:t>
                      </a:r>
                      <a:r>
                        <a:rPr lang="uz-Cyrl-U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немног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endParaRPr lang="ru-RU" sz="1400" b="1" i="0" dirty="0" smtClean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123706"/>
                  </a:ext>
                </a:extLst>
              </a:tr>
              <a:tr h="32531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скольк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немног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ими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71469498"/>
                  </a:ext>
                </a:extLst>
              </a:tr>
              <a:tr h="32531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</a:t>
                      </a:r>
                      <a:endParaRPr lang="ru-RU" sz="14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(о) скольк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(о) немног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их</a:t>
                      </a:r>
                      <a:endParaRPr lang="ru-RU" sz="1400" b="1" i="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32019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19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Выполнение упражнения по учебнику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429288" cy="1846659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   </a:t>
            </a:r>
            <a:r>
              <a:rPr lang="ru-RU" sz="1800" i="0" dirty="0" smtClean="0">
                <a:solidFill>
                  <a:srgbClr val="92D050"/>
                </a:solidFill>
              </a:rPr>
              <a:t> </a:t>
            </a:r>
            <a:r>
              <a:rPr lang="ru-RU" sz="1800" i="0" dirty="0" smtClean="0">
                <a:solidFill>
                  <a:srgbClr val="0070C0"/>
                </a:solidFill>
              </a:rPr>
              <a:t>Упражнение 58 (стр. 19)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rgbClr val="92D050"/>
                </a:solidFill>
              </a:rPr>
              <a:t>   </a:t>
            </a:r>
            <a:r>
              <a:rPr lang="ru-RU" sz="1600" i="0" dirty="0" smtClean="0">
                <a:solidFill>
                  <a:schemeClr val="tx1"/>
                </a:solidFill>
              </a:rPr>
              <a:t>от 345 отнять 245 получится 100.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от 547 отнять 348 получится 199.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от 962 отнять 874 получится 88.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752 прибавить 223 получится 975.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481 прибавить 318 получится 799.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к 204 прибавить 131 получится 335.</a:t>
            </a:r>
            <a:endParaRPr lang="ru-RU" sz="1600" i="0" dirty="0">
              <a:solidFill>
                <a:schemeClr val="tx1"/>
              </a:solidFill>
            </a:endParaRPr>
          </a:p>
        </p:txBody>
      </p:sp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001929" y="625991"/>
            <a:ext cx="1576903" cy="18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600" dirty="0" smtClean="0"/>
              <a:t>Выполнение упражнения по учебнику</a:t>
            </a:r>
            <a:r>
              <a:rPr lang="en-US" sz="1600" dirty="0" smtClean="0"/>
              <a:t>.</a:t>
            </a:r>
            <a:r>
              <a:rPr lang="ru-RU" sz="1600" dirty="0" smtClean="0"/>
              <a:t> Проверьте!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470297"/>
            <a:ext cx="5668982" cy="2785378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  </a:t>
            </a:r>
            <a:r>
              <a:rPr lang="en-US" sz="1300" i="0" dirty="0">
                <a:solidFill>
                  <a:schemeClr val="tx1"/>
                </a:solidFill>
              </a:rPr>
              <a:t>O</a:t>
            </a:r>
            <a:r>
              <a:rPr lang="ru-RU" sz="1300" i="0" dirty="0" smtClean="0">
                <a:solidFill>
                  <a:schemeClr val="tx1"/>
                </a:solidFill>
              </a:rPr>
              <a:t>т </a:t>
            </a:r>
            <a:r>
              <a:rPr lang="ru-RU" sz="1300" i="0" dirty="0" smtClean="0">
                <a:solidFill>
                  <a:srgbClr val="007E39"/>
                </a:solidFill>
              </a:rPr>
              <a:t>четырёхсот</a:t>
            </a:r>
            <a:r>
              <a:rPr lang="ru-RU" sz="1300" i="0" dirty="0" smtClean="0">
                <a:solidFill>
                  <a:schemeClr val="tx1"/>
                </a:solidFill>
              </a:rPr>
              <a:t> </a:t>
            </a:r>
            <a:r>
              <a:rPr lang="ru-RU" sz="1300" i="0" dirty="0" smtClean="0">
                <a:solidFill>
                  <a:srgbClr val="00B050"/>
                </a:solidFill>
              </a:rPr>
              <a:t>сорока пяти </a:t>
            </a:r>
            <a:r>
              <a:rPr lang="ru-RU" sz="1300" i="0" dirty="0" smtClean="0">
                <a:solidFill>
                  <a:schemeClr val="tx1"/>
                </a:solidFill>
              </a:rPr>
              <a:t>отнять</a:t>
            </a:r>
            <a:r>
              <a:rPr lang="ru-RU" sz="1300" i="0" dirty="0" smtClean="0">
                <a:solidFill>
                  <a:srgbClr val="0070C0"/>
                </a:solidFill>
              </a:rPr>
              <a:t> </a:t>
            </a:r>
            <a:r>
              <a:rPr lang="ru-RU" sz="1300" i="0" dirty="0" smtClean="0">
                <a:solidFill>
                  <a:srgbClr val="007E39"/>
                </a:solidFill>
              </a:rPr>
              <a:t>двести сорок </a:t>
            </a:r>
          </a:p>
          <a:p>
            <a:r>
              <a:rPr lang="ru-RU" sz="1300" i="0" dirty="0" smtClean="0">
                <a:solidFill>
                  <a:srgbClr val="007E39"/>
                </a:solidFill>
              </a:rPr>
              <a:t>   пять</a:t>
            </a:r>
            <a:r>
              <a:rPr lang="ru-RU" sz="1300" i="0" dirty="0" smtClean="0">
                <a:solidFill>
                  <a:schemeClr val="tx1"/>
                </a:solidFill>
              </a:rPr>
              <a:t> - получится </a:t>
            </a:r>
            <a:r>
              <a:rPr lang="ru-RU" sz="1300" i="0" dirty="0" smtClean="0">
                <a:solidFill>
                  <a:srgbClr val="007E39"/>
                </a:solidFill>
              </a:rPr>
              <a:t>сто</a:t>
            </a:r>
            <a:r>
              <a:rPr lang="en-US" sz="1300" i="0" dirty="0" smtClean="0">
                <a:solidFill>
                  <a:srgbClr val="007E39"/>
                </a:solidFill>
              </a:rPr>
              <a:t>;</a:t>
            </a:r>
            <a:endParaRPr lang="ru-RU" sz="1300" i="0" dirty="0" smtClean="0">
              <a:solidFill>
                <a:srgbClr val="007E39"/>
              </a:solidFill>
            </a:endParaRPr>
          </a:p>
          <a:p>
            <a:r>
              <a:rPr lang="ru-RU" sz="1300" i="0" dirty="0" smtClean="0">
                <a:solidFill>
                  <a:schemeClr val="tx1"/>
                </a:solidFill>
              </a:rPr>
              <a:t>   от </a:t>
            </a:r>
            <a:r>
              <a:rPr lang="ru-RU" sz="1300" i="0" dirty="0" smtClean="0">
                <a:solidFill>
                  <a:srgbClr val="007E39"/>
                </a:solidFill>
              </a:rPr>
              <a:t>пятисот сорока семи</a:t>
            </a:r>
            <a:r>
              <a:rPr lang="ru-RU" sz="1300" i="0" dirty="0" smtClean="0">
                <a:solidFill>
                  <a:schemeClr val="tx1"/>
                </a:solidFill>
              </a:rPr>
              <a:t> отнять </a:t>
            </a:r>
            <a:r>
              <a:rPr lang="ru-RU" sz="1300" i="0" dirty="0" smtClean="0">
                <a:solidFill>
                  <a:srgbClr val="007E39"/>
                </a:solidFill>
              </a:rPr>
              <a:t>триста сорок</a:t>
            </a:r>
          </a:p>
          <a:p>
            <a:r>
              <a:rPr lang="ru-RU" sz="1300" i="0" dirty="0" smtClean="0">
                <a:solidFill>
                  <a:srgbClr val="007E39"/>
                </a:solidFill>
              </a:rPr>
              <a:t>   восемь - </a:t>
            </a:r>
            <a:r>
              <a:rPr lang="ru-RU" sz="1300" i="0" dirty="0" smtClean="0">
                <a:solidFill>
                  <a:schemeClr val="tx1"/>
                </a:solidFill>
              </a:rPr>
              <a:t>получится </a:t>
            </a:r>
            <a:r>
              <a:rPr lang="ru-RU" sz="1300" i="0" dirty="0" smtClean="0">
                <a:solidFill>
                  <a:srgbClr val="007E39"/>
                </a:solidFill>
              </a:rPr>
              <a:t>сто девяносто девять</a:t>
            </a:r>
            <a:r>
              <a:rPr lang="en-US" sz="1300" i="0" dirty="0" smtClean="0">
                <a:solidFill>
                  <a:srgbClr val="007E39"/>
                </a:solidFill>
              </a:rPr>
              <a:t>;</a:t>
            </a:r>
            <a:r>
              <a:rPr lang="ru-RU" sz="1300" i="0" dirty="0" smtClean="0">
                <a:solidFill>
                  <a:srgbClr val="007E39"/>
                </a:solidFill>
              </a:rPr>
              <a:t> </a:t>
            </a:r>
          </a:p>
          <a:p>
            <a:r>
              <a:rPr lang="ru-RU" sz="1300" i="0" dirty="0" smtClean="0">
                <a:solidFill>
                  <a:schemeClr val="tx1"/>
                </a:solidFill>
              </a:rPr>
              <a:t>   от </a:t>
            </a:r>
            <a:r>
              <a:rPr lang="ru-RU" sz="1300" i="0" dirty="0" smtClean="0">
                <a:solidFill>
                  <a:srgbClr val="007E39"/>
                </a:solidFill>
              </a:rPr>
              <a:t>девятисот шестидесяти двух </a:t>
            </a:r>
            <a:r>
              <a:rPr lang="ru-RU" sz="1300" i="0" dirty="0" smtClean="0">
                <a:solidFill>
                  <a:schemeClr val="tx1"/>
                </a:solidFill>
              </a:rPr>
              <a:t>отнять </a:t>
            </a:r>
            <a:r>
              <a:rPr lang="ru-RU" sz="1300" i="0" dirty="0" smtClean="0">
                <a:solidFill>
                  <a:srgbClr val="007E39"/>
                </a:solidFill>
              </a:rPr>
              <a:t>восемьсот </a:t>
            </a:r>
          </a:p>
          <a:p>
            <a:r>
              <a:rPr lang="ru-RU" sz="1300" i="0" dirty="0" smtClean="0">
                <a:solidFill>
                  <a:srgbClr val="007E39"/>
                </a:solidFill>
              </a:rPr>
              <a:t>   семьдесят четыре</a:t>
            </a:r>
            <a:r>
              <a:rPr lang="ru-RU" sz="1300" i="0" dirty="0" smtClean="0">
                <a:solidFill>
                  <a:schemeClr val="tx1"/>
                </a:solidFill>
              </a:rPr>
              <a:t> - получится </a:t>
            </a:r>
            <a:r>
              <a:rPr lang="ru-RU" sz="1300" i="0" dirty="0" smtClean="0">
                <a:solidFill>
                  <a:srgbClr val="00B050"/>
                </a:solidFill>
              </a:rPr>
              <a:t>восемьдесят восемь</a:t>
            </a:r>
            <a:r>
              <a:rPr lang="en-US" sz="1300" i="0" dirty="0" smtClean="0">
                <a:solidFill>
                  <a:srgbClr val="00B050"/>
                </a:solidFill>
              </a:rPr>
              <a:t>;</a:t>
            </a:r>
            <a:endParaRPr lang="ru-RU" sz="1300" i="0" dirty="0" smtClean="0">
              <a:solidFill>
                <a:srgbClr val="00B050"/>
              </a:solidFill>
            </a:endParaRPr>
          </a:p>
          <a:p>
            <a:r>
              <a:rPr lang="ru-RU" sz="1300" i="0" dirty="0" smtClean="0">
                <a:solidFill>
                  <a:schemeClr val="tx1"/>
                </a:solidFill>
              </a:rPr>
              <a:t>   к </a:t>
            </a:r>
            <a:r>
              <a:rPr lang="ru-RU" sz="1300" i="0" dirty="0" smtClean="0">
                <a:solidFill>
                  <a:srgbClr val="007E39"/>
                </a:solidFill>
              </a:rPr>
              <a:t>семистам</a:t>
            </a:r>
            <a:r>
              <a:rPr lang="ru-RU" sz="1300" i="0" dirty="0" smtClean="0">
                <a:solidFill>
                  <a:schemeClr val="tx1"/>
                </a:solidFill>
              </a:rPr>
              <a:t> </a:t>
            </a:r>
            <a:r>
              <a:rPr lang="ru-RU" sz="1300" i="0" dirty="0" smtClean="0">
                <a:solidFill>
                  <a:srgbClr val="00B050"/>
                </a:solidFill>
              </a:rPr>
              <a:t>пятидесяти двум </a:t>
            </a:r>
            <a:r>
              <a:rPr lang="ru-RU" sz="1300" i="0" dirty="0" smtClean="0">
                <a:solidFill>
                  <a:schemeClr val="tx1"/>
                </a:solidFill>
              </a:rPr>
              <a:t>прибавить </a:t>
            </a:r>
            <a:r>
              <a:rPr lang="ru-RU" sz="1300" i="0" dirty="0" smtClean="0">
                <a:solidFill>
                  <a:srgbClr val="007E39"/>
                </a:solidFill>
              </a:rPr>
              <a:t>двести</a:t>
            </a:r>
            <a:r>
              <a:rPr lang="ru-RU" sz="1300" i="0" dirty="0" smtClean="0">
                <a:solidFill>
                  <a:schemeClr val="tx1"/>
                </a:solidFill>
              </a:rPr>
              <a:t> </a:t>
            </a:r>
            <a:r>
              <a:rPr lang="ru-RU" sz="1300" i="0" dirty="0" smtClean="0">
                <a:solidFill>
                  <a:srgbClr val="00B050"/>
                </a:solidFill>
              </a:rPr>
              <a:t>двадцать три  </a:t>
            </a:r>
          </a:p>
          <a:p>
            <a:r>
              <a:rPr lang="ru-RU" sz="1300" i="0" dirty="0" smtClean="0">
                <a:solidFill>
                  <a:srgbClr val="00B050"/>
                </a:solidFill>
              </a:rPr>
              <a:t>   - </a:t>
            </a:r>
            <a:r>
              <a:rPr lang="ru-RU" sz="1300" i="0" dirty="0" smtClean="0">
                <a:solidFill>
                  <a:schemeClr val="tx1"/>
                </a:solidFill>
              </a:rPr>
              <a:t>получится </a:t>
            </a:r>
            <a:r>
              <a:rPr lang="ru-RU" sz="1300" i="0" dirty="0" smtClean="0">
                <a:solidFill>
                  <a:srgbClr val="007E39"/>
                </a:solidFill>
              </a:rPr>
              <a:t>девятьсот семьдесят пять</a:t>
            </a:r>
            <a:r>
              <a:rPr lang="en-US" sz="1300" i="0" dirty="0" smtClean="0">
                <a:solidFill>
                  <a:srgbClr val="007E39"/>
                </a:solidFill>
              </a:rPr>
              <a:t>;</a:t>
            </a:r>
            <a:endParaRPr lang="ru-RU" sz="1300" i="0" dirty="0" smtClean="0">
              <a:solidFill>
                <a:srgbClr val="007E39"/>
              </a:solidFill>
            </a:endParaRPr>
          </a:p>
          <a:p>
            <a:r>
              <a:rPr lang="ru-RU" sz="1300" i="0" dirty="0" smtClean="0">
                <a:solidFill>
                  <a:schemeClr val="tx1"/>
                </a:solidFill>
              </a:rPr>
              <a:t>   к </a:t>
            </a:r>
            <a:r>
              <a:rPr lang="ru-RU" sz="1300" i="0" dirty="0" smtClean="0">
                <a:solidFill>
                  <a:srgbClr val="007E39"/>
                </a:solidFill>
              </a:rPr>
              <a:t>четырёмстам восьмидесяти одному </a:t>
            </a:r>
            <a:r>
              <a:rPr lang="ru-RU" sz="1300" i="0" dirty="0" smtClean="0">
                <a:solidFill>
                  <a:schemeClr val="tx1"/>
                </a:solidFill>
              </a:rPr>
              <a:t>прибавить </a:t>
            </a:r>
            <a:r>
              <a:rPr lang="ru-RU" sz="1300" i="0" dirty="0" smtClean="0">
                <a:solidFill>
                  <a:srgbClr val="007E39"/>
                </a:solidFill>
              </a:rPr>
              <a:t>триста </a:t>
            </a:r>
          </a:p>
          <a:p>
            <a:r>
              <a:rPr lang="ru-RU" sz="1300" i="0" dirty="0" smtClean="0">
                <a:solidFill>
                  <a:srgbClr val="007E39"/>
                </a:solidFill>
              </a:rPr>
              <a:t>   восемнадцать - </a:t>
            </a:r>
            <a:r>
              <a:rPr lang="ru-RU" sz="1300" i="0" dirty="0" smtClean="0">
                <a:solidFill>
                  <a:schemeClr val="tx1"/>
                </a:solidFill>
              </a:rPr>
              <a:t>получится </a:t>
            </a:r>
            <a:r>
              <a:rPr lang="ru-RU" sz="1300" i="0" dirty="0" smtClean="0">
                <a:solidFill>
                  <a:srgbClr val="007E39"/>
                </a:solidFill>
              </a:rPr>
              <a:t>семьсот девяносто девять</a:t>
            </a:r>
            <a:r>
              <a:rPr lang="en-US" sz="1300" i="0" dirty="0" smtClean="0">
                <a:solidFill>
                  <a:srgbClr val="007E39"/>
                </a:solidFill>
              </a:rPr>
              <a:t>;</a:t>
            </a:r>
            <a:endParaRPr lang="ru-RU" sz="1300" i="0" dirty="0" smtClean="0">
              <a:solidFill>
                <a:srgbClr val="007E39"/>
              </a:solidFill>
            </a:endParaRPr>
          </a:p>
          <a:p>
            <a:r>
              <a:rPr lang="ru-RU" sz="1300" i="0" dirty="0" smtClean="0">
                <a:solidFill>
                  <a:schemeClr val="tx1"/>
                </a:solidFill>
              </a:rPr>
              <a:t>   к </a:t>
            </a:r>
            <a:r>
              <a:rPr lang="ru-RU" sz="1300" i="0" dirty="0" smtClean="0">
                <a:solidFill>
                  <a:srgbClr val="007E39"/>
                </a:solidFill>
              </a:rPr>
              <a:t>двумстам четырём</a:t>
            </a:r>
            <a:r>
              <a:rPr lang="ru-RU" sz="1300" i="0" dirty="0" smtClean="0">
                <a:solidFill>
                  <a:schemeClr val="tx1"/>
                </a:solidFill>
              </a:rPr>
              <a:t> прибавить </a:t>
            </a:r>
            <a:r>
              <a:rPr lang="ru-RU" sz="1300" i="0" dirty="0" smtClean="0">
                <a:solidFill>
                  <a:srgbClr val="00B050"/>
                </a:solidFill>
              </a:rPr>
              <a:t>сто </a:t>
            </a:r>
            <a:r>
              <a:rPr lang="ru-RU" sz="1300" i="0" dirty="0" smtClean="0">
                <a:solidFill>
                  <a:srgbClr val="007E39"/>
                </a:solidFill>
              </a:rPr>
              <a:t>тридцать один  </a:t>
            </a:r>
            <a:r>
              <a:rPr lang="ru-RU" sz="1300" i="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ru-RU" sz="1300" i="0" dirty="0" smtClean="0">
                <a:solidFill>
                  <a:schemeClr val="tx1"/>
                </a:solidFill>
              </a:rPr>
              <a:t>   </a:t>
            </a:r>
            <a:r>
              <a:rPr lang="ru-RU" sz="1300" i="0" dirty="0">
                <a:solidFill>
                  <a:schemeClr val="tx1"/>
                </a:solidFill>
              </a:rPr>
              <a:t>-</a:t>
            </a:r>
            <a:r>
              <a:rPr lang="ru-RU" sz="1300" i="0" dirty="0" smtClean="0">
                <a:solidFill>
                  <a:schemeClr val="tx1"/>
                </a:solidFill>
              </a:rPr>
              <a:t>получится</a:t>
            </a:r>
            <a:r>
              <a:rPr lang="ru-RU" sz="1300" i="0" dirty="0" smtClean="0">
                <a:solidFill>
                  <a:srgbClr val="0070C0"/>
                </a:solidFill>
              </a:rPr>
              <a:t> </a:t>
            </a:r>
            <a:r>
              <a:rPr lang="ru-RU" sz="1300" i="0" dirty="0" smtClean="0">
                <a:solidFill>
                  <a:srgbClr val="007E39"/>
                </a:solidFill>
              </a:rPr>
              <a:t>триста тридцать пять.   </a:t>
            </a:r>
          </a:p>
          <a:p>
            <a:r>
              <a:rPr lang="ru-RU" sz="1400" i="0" dirty="0" smtClean="0">
                <a:solidFill>
                  <a:schemeClr val="tx1"/>
                </a:solidFill>
              </a:rPr>
              <a:t>  </a:t>
            </a:r>
            <a:endParaRPr lang="ru-RU" sz="1400" i="0" dirty="0">
              <a:solidFill>
                <a:schemeClr val="tx1"/>
              </a:solidFill>
            </a:endParaRPr>
          </a:p>
        </p:txBody>
      </p:sp>
      <p:pic>
        <p:nvPicPr>
          <p:cNvPr id="7" name="Picture 109" descr="http://www.apatity.fio.ru/projects/pr521/images/book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4525974" y="622293"/>
            <a:ext cx="114300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Цифровой диктант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6796" y="765169"/>
            <a:ext cx="3609888" cy="984885"/>
          </a:xfrm>
        </p:spPr>
        <p:txBody>
          <a:bodyPr/>
          <a:lstStyle/>
          <a:p>
            <a:endParaRPr lang="ru-RU" sz="1600" dirty="0" smtClean="0"/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Запишите числительные   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               цифрами. 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04" y="974353"/>
            <a:ext cx="1635094" cy="1865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Цифровой диктант. Проверьте!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3592990" cy="2120626"/>
          </a:xfrm>
        </p:spPr>
        <p:txBody>
          <a:bodyPr/>
          <a:lstStyle/>
          <a:p>
            <a:endParaRPr lang="ru-RU" sz="1600" dirty="0" smtClean="0">
              <a:solidFill>
                <a:schemeClr val="tx1"/>
              </a:solidFill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От 2 752 отнять 52 – получится 2 700.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К 825 прибавить 140 – получится 965.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Сумма 473 и 107 равна 580.</a:t>
            </a:r>
          </a:p>
          <a:p>
            <a:pPr algn="l"/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Picture 9" descr="bd0501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686321"/>
            <a:ext cx="1640794" cy="1762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3664998" cy="3773307"/>
          </a:xfrm>
        </p:spPr>
        <p:txBody>
          <a:bodyPr/>
          <a:lstStyle/>
          <a:p>
            <a:r>
              <a:rPr lang="ru-RU" sz="1600" i="0" dirty="0" smtClean="0"/>
              <a:t>сумма</a:t>
            </a:r>
            <a:r>
              <a:rPr lang="ru-RU" sz="1600" dirty="0" smtClean="0"/>
              <a:t> – </a:t>
            </a:r>
            <a:r>
              <a:rPr lang="en-US" sz="1600" i="0" dirty="0" err="1" smtClean="0">
                <a:solidFill>
                  <a:schemeClr val="tx1"/>
                </a:solidFill>
              </a:rPr>
              <a:t>yig‘indi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склонение – </a:t>
            </a:r>
            <a:r>
              <a:rPr lang="en-US" sz="1600" i="0" dirty="0" err="1" smtClean="0">
                <a:solidFill>
                  <a:schemeClr val="tx1"/>
                </a:solidFill>
              </a:rPr>
              <a:t>turlanish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каждое слово – </a:t>
            </a:r>
            <a:r>
              <a:rPr lang="en-US" sz="1600" i="0" dirty="0" err="1" smtClean="0">
                <a:solidFill>
                  <a:schemeClr val="tx1"/>
                </a:solidFill>
              </a:rPr>
              <a:t>har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bir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so‘z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немногие – </a:t>
            </a:r>
            <a:r>
              <a:rPr lang="en-US" sz="1600" i="0" dirty="0" err="1" smtClean="0">
                <a:solidFill>
                  <a:schemeClr val="tx1"/>
                </a:solidFill>
              </a:rPr>
              <a:t>ba’zilar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немного – </a:t>
            </a:r>
            <a:r>
              <a:rPr lang="en-US" sz="1600" i="0" dirty="0" err="1" smtClean="0">
                <a:solidFill>
                  <a:schemeClr val="tx1"/>
                </a:solidFill>
              </a:rPr>
              <a:t>ozgina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сколько – </a:t>
            </a:r>
            <a:r>
              <a:rPr lang="en-US" sz="1600" i="0" dirty="0" err="1" smtClean="0">
                <a:solidFill>
                  <a:schemeClr val="tx1"/>
                </a:solidFill>
              </a:rPr>
              <a:t>qancha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r>
              <a:rPr lang="ru-RU" sz="1600" i="0" dirty="0" smtClean="0"/>
              <a:t> </a:t>
            </a:r>
          </a:p>
          <a:p>
            <a:r>
              <a:rPr lang="ru-RU" sz="1600" i="0" dirty="0" smtClean="0"/>
              <a:t>числитель –</a:t>
            </a:r>
            <a:r>
              <a:rPr lang="en-US" sz="1600" i="0" dirty="0" smtClean="0"/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surat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знаменатель – </a:t>
            </a:r>
            <a:r>
              <a:rPr lang="en-US" sz="1600" i="0" dirty="0" err="1" smtClean="0">
                <a:solidFill>
                  <a:schemeClr val="tx1"/>
                </a:solidFill>
              </a:rPr>
              <a:t>maxraj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равна –  </a:t>
            </a:r>
            <a:r>
              <a:rPr lang="en-US" sz="1600" i="0" dirty="0" err="1" smtClean="0">
                <a:solidFill>
                  <a:schemeClr val="tx1"/>
                </a:solidFill>
              </a:rPr>
              <a:t>teng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>
                <a:solidFill>
                  <a:srgbClr val="0070C0"/>
                </a:solidFill>
              </a:rPr>
              <a:t>дробь –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kasr</a:t>
            </a:r>
            <a:r>
              <a:rPr lang="en-US" sz="1600" i="0" dirty="0" smtClean="0">
                <a:solidFill>
                  <a:schemeClr val="tx1"/>
                </a:solidFill>
              </a:rPr>
              <a:t>.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</a:p>
          <a:p>
            <a:endParaRPr lang="en-US" sz="1600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endParaRPr lang="ru-RU" sz="1600" i="0" dirty="0" smtClean="0"/>
          </a:p>
          <a:p>
            <a:r>
              <a:rPr lang="ru-RU" sz="1600" i="0" dirty="0" smtClean="0"/>
              <a:t> 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4948" y="974353"/>
            <a:ext cx="176369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-213443" y="693732"/>
            <a:ext cx="5616624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Как сказать о количестве предметов.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60, 61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(стр. 1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16" y="1478409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79615"/>
            <a:ext cx="5286412" cy="1107996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i="0" dirty="0" smtClean="0"/>
              <a:t>Д.п.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восьм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rgbClr val="7030A0"/>
                </a:solidFill>
              </a:rPr>
              <a:t> тысяч</a:t>
            </a:r>
            <a:r>
              <a:rPr lang="ru-RU" sz="1600" i="0" dirty="0" smtClean="0">
                <a:solidFill>
                  <a:srgbClr val="FF0000"/>
                </a:solidFill>
              </a:rPr>
              <a:t>ам</a:t>
            </a:r>
            <a:r>
              <a:rPr lang="ru-RU" sz="1600" i="0" dirty="0" smtClean="0">
                <a:solidFill>
                  <a:srgbClr val="7030A0"/>
                </a:solidFill>
              </a:rPr>
              <a:t> сем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rgbClr val="7030A0"/>
                </a:solidFill>
              </a:rPr>
              <a:t>ст</a:t>
            </a:r>
            <a:r>
              <a:rPr lang="ru-RU" sz="1600" i="0" dirty="0" smtClean="0">
                <a:solidFill>
                  <a:srgbClr val="FF0000"/>
                </a:solidFill>
              </a:rPr>
              <a:t>ам</a:t>
            </a:r>
            <a:r>
              <a:rPr lang="ru-RU" sz="1600" i="0" dirty="0" smtClean="0">
                <a:solidFill>
                  <a:srgbClr val="7030A0"/>
                </a:solidFill>
              </a:rPr>
              <a:t> шест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rgbClr val="7030A0"/>
                </a:solidFill>
              </a:rPr>
              <a:t>десят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rgbClr val="7030A0"/>
                </a:solidFill>
              </a:rPr>
              <a:t> пят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rgbClr val="7030A0"/>
                </a:solidFill>
              </a:rPr>
              <a:t>    </a:t>
            </a:r>
          </a:p>
          <a:p>
            <a:r>
              <a:rPr lang="ru-RU" sz="1600" i="0" dirty="0" smtClean="0">
                <a:solidFill>
                  <a:srgbClr val="7030A0"/>
                </a:solidFill>
              </a:rPr>
              <a:t>          тетрад</a:t>
            </a:r>
            <a:r>
              <a:rPr lang="ru-RU" sz="1600" i="0" dirty="0" smtClean="0">
                <a:solidFill>
                  <a:srgbClr val="FF0000"/>
                </a:solidFill>
              </a:rPr>
              <a:t>ям</a:t>
            </a:r>
            <a:r>
              <a:rPr lang="ru-RU" sz="1600" dirty="0" smtClean="0">
                <a:solidFill>
                  <a:srgbClr val="7030A0"/>
                </a:solidFill>
              </a:rPr>
              <a:t>. </a:t>
            </a:r>
            <a:endParaRPr lang="ru-RU" sz="1600" i="0" dirty="0" smtClean="0">
              <a:solidFill>
                <a:srgbClr val="0070C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</a:t>
            </a:r>
            <a:r>
              <a:rPr lang="ru-RU" sz="1600" i="0" dirty="0" smtClean="0">
                <a:solidFill>
                  <a:srgbClr val="0070C0"/>
                </a:solidFill>
              </a:rPr>
              <a:t>Т.п.</a:t>
            </a:r>
            <a:r>
              <a:rPr lang="ru-RU" sz="1600" i="0" dirty="0" smtClean="0">
                <a:solidFill>
                  <a:srgbClr val="7030A0"/>
                </a:solidFill>
              </a:rPr>
              <a:t> восем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>
                <a:solidFill>
                  <a:srgbClr val="7030A0"/>
                </a:solidFill>
              </a:rPr>
              <a:t> тысяч</a:t>
            </a:r>
            <a:r>
              <a:rPr lang="ru-RU" sz="1600" i="0" dirty="0" smtClean="0">
                <a:solidFill>
                  <a:srgbClr val="FF0000"/>
                </a:solidFill>
              </a:rPr>
              <a:t>ами</a:t>
            </a:r>
            <a:r>
              <a:rPr lang="ru-RU" sz="1600" i="0" dirty="0" smtClean="0">
                <a:solidFill>
                  <a:srgbClr val="7030A0"/>
                </a:solidFill>
              </a:rPr>
              <a:t> сем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>
                <a:solidFill>
                  <a:srgbClr val="7030A0"/>
                </a:solidFill>
              </a:rPr>
              <a:t>ст</a:t>
            </a:r>
            <a:r>
              <a:rPr lang="ru-RU" sz="1600" i="0" dirty="0" smtClean="0">
                <a:solidFill>
                  <a:srgbClr val="FF0000"/>
                </a:solidFill>
              </a:rPr>
              <a:t>ами</a:t>
            </a:r>
            <a:r>
              <a:rPr lang="ru-RU" sz="1600" i="0" dirty="0" smtClean="0">
                <a:solidFill>
                  <a:srgbClr val="7030A0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rgbClr val="7030A0"/>
                </a:solidFill>
              </a:rPr>
              <a:t>          шест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>
                <a:solidFill>
                  <a:srgbClr val="7030A0"/>
                </a:solidFill>
              </a:rPr>
              <a:t>десят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>
                <a:solidFill>
                  <a:srgbClr val="7030A0"/>
                </a:solidFill>
              </a:rPr>
              <a:t> пят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>
                <a:solidFill>
                  <a:srgbClr val="7030A0"/>
                </a:solidFill>
              </a:rPr>
              <a:t> </a:t>
            </a:r>
            <a:r>
              <a:rPr lang="ru-RU" sz="1600" dirty="0" smtClean="0">
                <a:solidFill>
                  <a:srgbClr val="7030A0"/>
                </a:solidFill>
              </a:rPr>
              <a:t>тетрад</a:t>
            </a:r>
            <a:r>
              <a:rPr lang="ru-RU" sz="1600" dirty="0" smtClean="0">
                <a:solidFill>
                  <a:srgbClr val="FF0000"/>
                </a:solidFill>
              </a:rPr>
              <a:t>ями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  <a:endParaRPr lang="ru-RU" sz="16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склонении составных количественных числительных  изменяется каждое слово и каждый корень</a:t>
                      </a:r>
                      <a:endParaRPr lang="ru-RU" sz="1600" u="none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7" y="1622425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0184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Склонение составных числительных </a:t>
            </a:r>
            <a:endParaRPr spc="-5" dirty="0"/>
          </a:p>
        </p:txBody>
      </p:sp>
      <p:sp>
        <p:nvSpPr>
          <p:cNvPr id="41986" name="AutoShape 2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Конспект &quot;Склонение имён числительных&quot; - Учитель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7658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084342"/>
              </p:ext>
            </p:extLst>
          </p:nvPr>
        </p:nvGraphicFramePr>
        <p:xfrm>
          <a:off x="155575" y="622293"/>
          <a:ext cx="5513407" cy="2456688"/>
        </p:xfrm>
        <a:graphic>
          <a:graphicData uri="http://schemas.openxmlformats.org/drawingml/2006/table">
            <a:tbl>
              <a:tblPr/>
              <a:tblGrid>
                <a:gridCol w="33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4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Arial Black" pitchFamily="34" charset="0"/>
                          <a:ea typeface="Times New Roman"/>
                        </a:rPr>
                        <a:t>И.</a:t>
                      </a:r>
                      <a:endParaRPr lang="ru-RU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тысяч четырест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тонн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Р.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тысяч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ёх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сот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 </a:t>
                      </a:r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 Black" pitchFamily="34" charset="0"/>
                          <a:ea typeface="Times New Roman"/>
                        </a:rPr>
                        <a:t>тонн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Д.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тысяч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ём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ст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 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тонн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5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В.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тысяч четыр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е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 </a:t>
                      </a:r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 Black" pitchFamily="34" charset="0"/>
                          <a:ea typeface="Times New Roman"/>
                        </a:rPr>
                        <a:t>тонн</a:t>
                      </a:r>
                      <a:endParaRPr lang="ru-RU" sz="1400" i="0" dirty="0">
                        <a:solidFill>
                          <a:schemeClr val="tx1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4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Т.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ью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тысяч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четыр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ьмя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ью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ью </a:t>
                      </a:r>
                      <a:r>
                        <a:rPr lang="en-US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   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е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ью </a:t>
                      </a:r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 Black" pitchFamily="34" charset="0"/>
                          <a:ea typeface="Times New Roman"/>
                        </a:rPr>
                        <a:t>тонн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ами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 Black" pitchFamily="34" charset="0"/>
                          <a:ea typeface="Times New Roman"/>
                        </a:rPr>
                        <a:t>П.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(</a:t>
                      </a:r>
                      <a:r>
                        <a:rPr lang="ru-RU" sz="1400" b="1" i="0" dirty="0">
                          <a:solidFill>
                            <a:srgbClr val="6B7770"/>
                          </a:solidFill>
                          <a:latin typeface="Arial Black" pitchFamily="34" charset="0"/>
                          <a:ea typeface="Times New Roman"/>
                        </a:rPr>
                        <a:t>о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) 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тысяч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ах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четыр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ё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хст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ах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сем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десят</a:t>
                      </a:r>
                      <a:r>
                        <a:rPr lang="ru-RU" sz="1400" i="0" dirty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</a:t>
                      </a:r>
                      <a:r>
                        <a:rPr lang="ru-RU" sz="1400" i="0" dirty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endParaRPr lang="en-US" sz="1400" i="0" dirty="0" smtClean="0">
                        <a:latin typeface="Arial Black" pitchFamily="34" charset="0"/>
                        <a:ea typeface="Times New Roman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smtClean="0">
                          <a:latin typeface="Arial Black" pitchFamily="34" charset="0"/>
                          <a:ea typeface="Times New Roman"/>
                        </a:rPr>
                        <a:t> 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вос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ь</a:t>
                      </a:r>
                      <a:r>
                        <a:rPr lang="ru-RU" sz="1400" i="0" dirty="0" smtClean="0">
                          <a:latin typeface="Arial Black" pitchFamily="34" charset="0"/>
                          <a:ea typeface="Times New Roman"/>
                        </a:rPr>
                        <a:t>м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и </a:t>
                      </a:r>
                      <a:r>
                        <a:rPr lang="ru-RU" sz="1400" i="0" dirty="0" smtClean="0">
                          <a:solidFill>
                            <a:schemeClr val="tx1"/>
                          </a:solidFill>
                          <a:latin typeface="Arial Black" pitchFamily="34" charset="0"/>
                          <a:ea typeface="Times New Roman"/>
                        </a:rPr>
                        <a:t>тонн</a:t>
                      </a:r>
                      <a:r>
                        <a:rPr lang="ru-RU" sz="1400" i="0" dirty="0" smtClean="0">
                          <a:solidFill>
                            <a:srgbClr val="FF0000"/>
                          </a:solidFill>
                          <a:latin typeface="Arial Black" pitchFamily="34" charset="0"/>
                          <a:ea typeface="Times New Roman"/>
                        </a:rPr>
                        <a:t>ах</a:t>
                      </a:r>
                      <a:endParaRPr lang="ru-RU" sz="1400" i="0" dirty="0">
                        <a:solidFill>
                          <a:srgbClr val="FF0000"/>
                        </a:solidFill>
                        <a:latin typeface="Arial Black" pitchFamily="34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1965321"/>
            <a:ext cx="5691212" cy="64961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</a:t>
            </a:r>
            <a:r>
              <a:rPr lang="ru-RU" sz="1600" i="0" dirty="0" smtClean="0">
                <a:solidFill>
                  <a:schemeClr val="tx1"/>
                </a:solidFill>
              </a:rPr>
              <a:t>Т.п. одн</a:t>
            </a:r>
            <a:r>
              <a:rPr lang="ru-RU" sz="1600" i="0" dirty="0" smtClean="0">
                <a:solidFill>
                  <a:srgbClr val="FF0000"/>
                </a:solidFill>
              </a:rPr>
              <a:t>ой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тысяч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трем</a:t>
            </a:r>
            <a:r>
              <a:rPr lang="ru-RU" sz="1600" i="0" dirty="0" smtClean="0">
                <a:solidFill>
                  <a:srgbClr val="FF0000"/>
                </a:solidFill>
              </a:rPr>
              <a:t>я</a:t>
            </a:r>
            <a:r>
              <a:rPr lang="ru-RU" sz="1600" i="0" dirty="0" smtClean="0">
                <a:solidFill>
                  <a:schemeClr val="tx1"/>
                </a:solidFill>
              </a:rPr>
              <a:t>ст</a:t>
            </a:r>
            <a:r>
              <a:rPr lang="ru-RU" sz="1600" i="0" dirty="0" smtClean="0">
                <a:solidFill>
                  <a:srgbClr val="FF0000"/>
                </a:solidFill>
              </a:rPr>
              <a:t>ами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двадцат</a:t>
            </a:r>
            <a:r>
              <a:rPr lang="ru-RU" sz="1600" i="0" dirty="0" smtClean="0">
                <a:solidFill>
                  <a:srgbClr val="FF0000"/>
                </a:solidFill>
              </a:rPr>
              <a:t>ью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дв</a:t>
            </a:r>
            <a:r>
              <a:rPr lang="ru-RU" sz="1600" i="0" dirty="0" smtClean="0">
                <a:solidFill>
                  <a:srgbClr val="FF0000"/>
                </a:solidFill>
              </a:rPr>
              <a:t>умя.</a:t>
            </a:r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Числительное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1" u="none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i="0" u="none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тысяча</a:t>
                      </a:r>
                      <a:r>
                        <a:rPr lang="ru-RU" sz="1800" b="1" i="0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 в сочетании со словами </a:t>
                      </a:r>
                      <a:r>
                        <a:rPr lang="ru-RU" sz="1800" b="1" i="0" u="none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одна</a:t>
                      </a:r>
                      <a:r>
                        <a:rPr lang="ru-RU" sz="1800" b="1" i="0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 имеет в Т.п. форму </a:t>
                      </a:r>
                      <a:r>
                        <a:rPr lang="ru-RU" sz="1800" b="1" i="0" u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lang="ru-RU" sz="1800" b="1" i="0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i="0" u="none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тысяч</a:t>
                      </a:r>
                      <a:r>
                        <a:rPr lang="ru-RU" sz="1800" b="1" i="0" u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ей</a:t>
                      </a:r>
                      <a:r>
                        <a:rPr lang="ru-RU" sz="1800" b="1" i="0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, а </a:t>
                      </a:r>
                      <a:r>
                        <a:rPr lang="ru-RU" sz="1800" b="1" i="0" u="none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тысяч</a:t>
                      </a:r>
                      <a:r>
                        <a:rPr lang="ru-RU" sz="1800" b="1" i="0" u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ью</a:t>
                      </a:r>
                      <a:r>
                        <a:rPr lang="ru-RU" sz="1800" b="1" i="0" u="none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61428" y="153669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551119"/>
            <a:ext cx="5286412" cy="357190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76590"/>
              </p:ext>
            </p:extLst>
          </p:nvPr>
        </p:nvGraphicFramePr>
        <p:xfrm>
          <a:off x="146596" y="614313"/>
          <a:ext cx="552238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2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устной речи склонение составных числительных часто упрощается:  а) склоняются только их </a:t>
                      </a:r>
                      <a:r>
                        <a:rPr lang="ru-RU" sz="14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начальные и конечные компоненты</a:t>
                      </a:r>
                      <a:r>
                        <a:rPr lang="ru-RU" sz="1400" b="1" i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 </a:t>
                      </a:r>
                      <a:r>
                        <a:rPr lang="ru-RU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б) склоняется только их </a:t>
                      </a:r>
                      <a:r>
                        <a:rPr lang="ru-RU" sz="1400" b="1" u="none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последний компонент</a:t>
                      </a:r>
                      <a:r>
                        <a:rPr lang="ru-RU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</a:p>
                    <a:p>
                      <a:pPr algn="ctr" fontAlgn="base"/>
                      <a:r>
                        <a:rPr lang="ru-RU" sz="1400" b="1" u="none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Такое употребление не соответствует литературным нормам.</a:t>
                      </a:r>
                      <a:endParaRPr lang="ru-RU" sz="14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2860" y="1955331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1132" y="2693995"/>
            <a:ext cx="5214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</a:t>
            </a:r>
            <a:endParaRPr lang="ru-RU" b="1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46596" y="2339370"/>
            <a:ext cx="67906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словарь с 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умя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тысяч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ами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триста восемьдесят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шест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ью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иллюстраци</a:t>
            </a:r>
            <a:r>
              <a:rPr kumimoji="0" lang="ru-RU" sz="14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ями;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1400" b="1" i="0" u="none" dirty="0" smtClean="0"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в двадцать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тр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ёх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кабинет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ах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работали десятки сотрудников.</a:t>
            </a:r>
            <a:endParaRPr kumimoji="0" lang="ru-RU" sz="1400" b="1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93731"/>
          <a:ext cx="514353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склонении дробных числительных изменяются обе части.</a:t>
                      </a:r>
                      <a:endParaRPr lang="ru-RU" sz="1600" u="none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479549"/>
            <a:ext cx="642942" cy="50975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1132" y="2193929"/>
            <a:ext cx="5143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Р.п.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цел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 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шест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ой;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В.п. </a:t>
            </a:r>
            <a:r>
              <a:rPr lang="ru-RU" b="1" dirty="0" smtClean="0">
                <a:latin typeface="Arial" pitchFamily="34" charset="0"/>
                <a:ea typeface="Times New Roman"/>
                <a:cs typeface="Arial" pitchFamily="34" charset="0"/>
              </a:rPr>
              <a:t>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у</a:t>
            </a:r>
            <a:r>
              <a:rPr lang="ru-RU" b="1" dirty="0" smtClean="0">
                <a:latin typeface="Arial" pitchFamily="34" charset="0"/>
                <a:ea typeface="Times New Roman"/>
                <a:cs typeface="Arial" pitchFamily="34" charset="0"/>
              </a:rPr>
              <a:t> цел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ую</a:t>
            </a:r>
            <a:r>
              <a:rPr lang="ru-RU" b="1" dirty="0" smtClean="0">
                <a:latin typeface="Arial" pitchFamily="34" charset="0"/>
                <a:ea typeface="Times New Roman"/>
                <a:cs typeface="Arial" pitchFamily="34" charset="0"/>
              </a:rPr>
              <a:t> и 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у </a:t>
            </a:r>
            <a:r>
              <a:rPr lang="ru-RU" b="1" dirty="0" smtClean="0">
                <a:latin typeface="Arial" pitchFamily="34" charset="0"/>
                <a:ea typeface="Times New Roman"/>
                <a:cs typeface="Arial" pitchFamily="34" charset="0"/>
              </a:rPr>
              <a:t>шест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ую;</a:t>
            </a:r>
          </a:p>
          <a:p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765800" cy="5423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-1403380" y="110526"/>
            <a:ext cx="8786873" cy="63991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pc="-5" dirty="0" smtClean="0"/>
              <a:t>                  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sz="2000" spc="-5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285171"/>
              </p:ext>
            </p:extLst>
          </p:nvPr>
        </p:nvGraphicFramePr>
        <p:xfrm>
          <a:off x="74588" y="614313"/>
          <a:ext cx="5572161" cy="2525050"/>
        </p:xfrm>
        <a:graphic>
          <a:graphicData uri="http://schemas.openxmlformats.org/drawingml/2006/table">
            <a:tbl>
              <a:tblPr/>
              <a:tblGrid>
                <a:gridCol w="35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45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ая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7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ум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45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ую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ую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 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7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умя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ыми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ью 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ыми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7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(об) 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одн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ой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(о) 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дв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цел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пят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r>
                        <a:rPr lang="ru-RU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шест</a:t>
                      </a: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ых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34628" y="110526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СКЛОНЕНИЕ ДРОБНЫХ ЧИСЛИТЕЛЬНЫХ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551119"/>
            <a:ext cx="5286412" cy="428628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73476"/>
              </p:ext>
            </p:extLst>
          </p:nvPr>
        </p:nvGraphicFramePr>
        <p:xfrm>
          <a:off x="525446" y="693731"/>
          <a:ext cx="450059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числителе стоит цифра 1, то для его обозначения употребляется форма ж.р. 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одна</a:t>
                      </a:r>
                      <a:r>
                        <a:rPr lang="ru-RU" sz="1800" b="1" i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r>
                        <a:rPr lang="ru-RU" sz="18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в знаменателе стоит порядковое числительное в </a:t>
                      </a:r>
                      <a:r>
                        <a:rPr lang="ru-RU" sz="1800" b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И.п. ж.р.</a:t>
                      </a:r>
                      <a:r>
                        <a:rPr lang="ru-RU" sz="18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8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2860" y="2182574"/>
            <a:ext cx="642942" cy="50006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132" y="2693995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1/2 — 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втор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1/7 — одн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седьм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93731"/>
          <a:ext cx="5072098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1800" b="1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числителе стоит цифра 2, то для его обозначения употребляется форма ж.р. </a:t>
                      </a:r>
                      <a:r>
                        <a:rPr lang="ru-RU" sz="1800" b="1" i="1" u="none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две</a:t>
                      </a:r>
                      <a:r>
                        <a:rPr lang="ru-RU" sz="1800" b="1" i="1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i="0" u="none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09" y="1622425"/>
            <a:ext cx="71438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5446" y="2265367"/>
            <a:ext cx="4929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2/5 — дв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пят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ых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2/7 — дв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седьм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ых.</a:t>
            </a:r>
            <a:r>
              <a:rPr lang="ru-RU" b="1" dirty="0" smtClean="0"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</TotalTime>
  <Words>682</Words>
  <Application>Microsoft Office PowerPoint</Application>
  <PresentationFormat>Произвольный</PresentationFormat>
  <Paragraphs>157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Times New Roman</vt:lpstr>
      <vt:lpstr>Office Theme</vt:lpstr>
      <vt:lpstr>Русский язык</vt:lpstr>
      <vt:lpstr>               Внимание! Запомните!</vt:lpstr>
      <vt:lpstr>  Склонение составных числительных 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         </vt:lpstr>
      <vt:lpstr>              Внимание! Запомните!</vt:lpstr>
      <vt:lpstr>              Внимание! Запомните!</vt:lpstr>
      <vt:lpstr>              Внимание! Запомните!</vt:lpstr>
      <vt:lpstr> </vt:lpstr>
      <vt:lpstr> Выполнение упражнения по учебнику </vt:lpstr>
      <vt:lpstr>    Выполнение упражнения по учебнику. Проверьте!</vt:lpstr>
      <vt:lpstr>             Цифровой диктант  </vt:lpstr>
      <vt:lpstr>        Цифровой диктант. Проверьте!  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210</cp:revision>
  <dcterms:created xsi:type="dcterms:W3CDTF">2020-04-13T08:05:42Z</dcterms:created>
  <dcterms:modified xsi:type="dcterms:W3CDTF">2020-11-06T07:24:42Z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