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358" r:id="rId3"/>
    <p:sldId id="343" r:id="rId4"/>
    <p:sldId id="318" r:id="rId5"/>
    <p:sldId id="362" r:id="rId6"/>
    <p:sldId id="371" r:id="rId7"/>
    <p:sldId id="360" r:id="rId8"/>
    <p:sldId id="361" r:id="rId9"/>
    <p:sldId id="344" r:id="rId10"/>
    <p:sldId id="354" r:id="rId11"/>
    <p:sldId id="332" r:id="rId12"/>
    <p:sldId id="367" r:id="rId13"/>
    <p:sldId id="368" r:id="rId14"/>
    <p:sldId id="369" r:id="rId15"/>
    <p:sldId id="370" r:id="rId16"/>
    <p:sldId id="372" r:id="rId17"/>
    <p:sldId id="373" r:id="rId18"/>
    <p:sldId id="342" r:id="rId19"/>
    <p:sldId id="341" r:id="rId20"/>
    <p:sldId id="356" r:id="rId21"/>
    <p:sldId id="357" r:id="rId22"/>
    <p:sldId id="283" r:id="rId2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79" autoAdjust="0"/>
  </p:normalViewPr>
  <p:slideViewPr>
    <p:cSldViewPr>
      <p:cViewPr varScale="1">
        <p:scale>
          <a:sx n="228" d="100"/>
          <a:sy n="228" d="100"/>
        </p:scale>
        <p:origin x="612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50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97281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2700" y="222930"/>
            <a:ext cx="3380904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799599" y="1143291"/>
            <a:ext cx="4438117" cy="98873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2000" b="1" spc="-2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000" b="1" spc="-2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 указать на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лицо, предмет, признак?</a:t>
            </a:r>
            <a:endParaRPr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3655" marR="616585">
              <a:lnSpc>
                <a:spcPts val="1960"/>
              </a:lnSpc>
              <a:spcBef>
                <a:spcPts val="1480"/>
              </a:spcBef>
            </a:pPr>
            <a:endParaRPr lang="ru-RU" sz="1750" spc="-1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4222" y="1143291"/>
            <a:ext cx="282969" cy="76947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3881" y="2054473"/>
            <a:ext cx="293380" cy="77297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07588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1746" name="Picture 2" descr="Этот пальчик дедушка. Мульт-песенка, пальчиковая игра, видео для детей.  Наше всё! - YouTub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9826" y="1765301"/>
            <a:ext cx="3571900" cy="12652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551120"/>
            <a:ext cx="5500726" cy="615553"/>
          </a:xfrm>
        </p:spPr>
        <p:txBody>
          <a:bodyPr/>
          <a:lstStyle/>
          <a:p>
            <a:r>
              <a:rPr lang="ru-RU" dirty="0" smtClean="0"/>
              <a:t>        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66198"/>
              </p:ext>
            </p:extLst>
          </p:nvPr>
        </p:nvGraphicFramePr>
        <p:xfrm>
          <a:off x="239694" y="622293"/>
          <a:ext cx="5286412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7256">
                <a:tc>
                  <a:txBody>
                    <a:bodyPr/>
                    <a:lstStyle/>
                    <a:p>
                      <a:pPr fontAlgn="base"/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Местоимение 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такой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указывает на признак, подобный тому, о котором говорилось или будет говориться.</a:t>
                      </a:r>
                      <a:endParaRPr lang="ru-RU" sz="1600" b="1" u="none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2051053"/>
            <a:ext cx="52864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Он 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такой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же, как и все.</a:t>
            </a:r>
          </a:p>
          <a:p>
            <a:endParaRPr lang="ru-RU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369332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   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836028"/>
              </p:ext>
            </p:extLst>
          </p:nvPr>
        </p:nvGraphicFramePr>
        <p:xfrm>
          <a:off x="239694" y="622293"/>
          <a:ext cx="5286412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fontAlgn="base"/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сочетании  с прилагательными местоимение </a:t>
                      </a:r>
                    </a:p>
                    <a:p>
                      <a:pPr fontAlgn="base"/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</a:t>
                      </a:r>
                      <a:r>
                        <a:rPr lang="ru-RU" sz="1600" b="1" i="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такой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указывает на высокую степень качества.</a:t>
                      </a:r>
                      <a:endParaRPr lang="ru-RU" sz="1600" b="1" u="none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265235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6818" y="1836739"/>
            <a:ext cx="564360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Такая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красивая барышня должна всегда улыбаться.</a:t>
            </a:r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                              (Барбара </a:t>
            </a:r>
            <a:r>
              <a:rPr lang="ru-RU" sz="1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Картленд</a:t>
            </a:r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369332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   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765169"/>
          <a:ext cx="5286412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pPr fontAlgn="base"/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Местоимения 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таков </a:t>
                      </a:r>
                      <a:r>
                        <a:rPr lang="ru-RU" sz="16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таковой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обычно несут книжный характер.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6818" y="2051053"/>
            <a:ext cx="564360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Губернский врач, судья, исправник —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Таков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его всегдашний круг;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dirty="0" smtClean="0">
                <a:solidFill>
                  <a:srgbClr val="7030A0"/>
                </a:solidFill>
              </a:rPr>
              <a:t>                                                                        (М. Ю. Лермонтов)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6072230" cy="56169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400" dirty="0" smtClean="0"/>
              <a:t>Синтаксические особенности указательных  местоимений</a:t>
            </a:r>
            <a:br>
              <a:rPr lang="ru-RU" sz="1400" dirty="0" smtClean="0"/>
            </a:br>
            <a:endParaRPr lang="ru-RU" sz="1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137284"/>
              </p:ext>
            </p:extLst>
          </p:nvPr>
        </p:nvGraphicFramePr>
        <p:xfrm>
          <a:off x="239694" y="622293"/>
          <a:ext cx="528641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Местоимение-числительное </a:t>
                      </a:r>
                      <a:r>
                        <a:rPr lang="ru-RU" sz="1400" b="1" i="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столько</a:t>
                      </a: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вместе с   </a:t>
                      </a:r>
                    </a:p>
                    <a:p>
                      <a:pPr fontAlgn="base"/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существительным является одним членом   </a:t>
                      </a:r>
                    </a:p>
                    <a:p>
                      <a:pPr fontAlgn="base"/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предложения.</a:t>
                      </a:r>
                      <a:endParaRPr lang="ru-RU" sz="1400" b="1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336673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11198" y="1979615"/>
            <a:ext cx="48577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Столько лет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прошло с тех пор.</a:t>
            </a:r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6072230" cy="56169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400" dirty="0" smtClean="0"/>
              <a:t>Синтаксические особенности указательных  местоимений</a:t>
            </a:r>
            <a:br>
              <a:rPr lang="ru-RU" sz="1400" dirty="0" smtClean="0"/>
            </a:br>
            <a:endParaRPr lang="ru-RU" sz="1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 fontAlgn="base"/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Выступая без определяемых слов, 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местоимения-прилагательные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могут употребляться как местоимения-существительные. Синтаксическая роль таких местоимений в предложении — 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подлежащее или дополнение.</a:t>
                      </a: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08177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265367"/>
            <a:ext cx="53578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400" b="1" i="1" dirty="0" smtClean="0">
                <a:solidFill>
                  <a:srgbClr val="002060"/>
                </a:solidFill>
              </a:rPr>
              <a:t>    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Он много думал о том, </a:t>
            </a:r>
            <a:r>
              <a:rPr lang="ru-RU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что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произошло.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Я буду писать и про </a:t>
            </a:r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и про </a:t>
            </a:r>
            <a:r>
              <a:rPr lang="ru-RU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это.</a:t>
            </a:r>
            <a:endParaRPr lang="ru-RU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>
              <a:solidFill>
                <a:srgbClr val="0070C0"/>
              </a:solidFill>
            </a:endParaRPr>
          </a:p>
          <a:p>
            <a:pPr fontAlgn="base"/>
            <a:endParaRPr lang="ru-RU" sz="1400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6072230" cy="56169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400" dirty="0" smtClean="0"/>
              <a:t>Синтаксические особенности указательных  местоимений</a:t>
            </a:r>
            <a:br>
              <a:rPr lang="ru-RU" sz="1400" dirty="0" smtClean="0"/>
            </a:br>
            <a:endParaRPr lang="ru-RU" sz="1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Местоимение </a:t>
                      </a:r>
                      <a:r>
                        <a:rPr lang="ru-RU" sz="14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это </a:t>
                      </a: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может выступать в роли частицы.</a:t>
                      </a:r>
                    </a:p>
                    <a:p>
                      <a:pPr fontAlgn="base"/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Местоимение </a:t>
                      </a:r>
                      <a:r>
                        <a:rPr lang="ru-RU" sz="14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это</a:t>
                      </a: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может быть связкой.</a:t>
                      </a:r>
                    </a:p>
                    <a:p>
                      <a:pPr fontAlgn="base"/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Местоимение </a:t>
                      </a:r>
                      <a:r>
                        <a:rPr lang="ru-RU" sz="14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экий</a:t>
                      </a: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также может выступать в роли частицы.</a:t>
                      </a:r>
                      <a:r>
                        <a:rPr lang="ru-RU" sz="14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400" b="0" i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550987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193929"/>
            <a:ext cx="53578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400" b="1" i="1" dirty="0" smtClean="0">
                <a:solidFill>
                  <a:srgbClr val="002060"/>
                </a:solidFill>
              </a:rPr>
              <a:t>                           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Это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что ты делаешь?</a:t>
            </a:r>
          </a:p>
          <a:p>
            <a:pPr fontAlgn="base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И откуда 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это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он только взялся. </a:t>
            </a:r>
          </a:p>
          <a:p>
            <a:pPr fontAlgn="base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Жизнь — 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это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прекрасно!</a:t>
            </a:r>
          </a:p>
          <a:p>
            <a:pPr fontAlgn="base"/>
            <a:endParaRPr lang="ru-RU" sz="14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fontAlgn="base"/>
            <a:endParaRPr lang="ru-RU" sz="1400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en-US" dirty="0" smtClean="0"/>
              <a:t>C</a:t>
            </a:r>
            <a:r>
              <a:rPr lang="ru-RU" dirty="0" err="1" smtClean="0"/>
              <a:t>клонение</a:t>
            </a:r>
            <a:r>
              <a:rPr lang="ru-RU" dirty="0" smtClean="0"/>
              <a:t> указательных местоимений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716662"/>
              </p:ext>
            </p:extLst>
          </p:nvPr>
        </p:nvGraphicFramePr>
        <p:xfrm>
          <a:off x="96818" y="550854"/>
          <a:ext cx="5572166" cy="2643208"/>
        </p:xfrm>
        <a:graphic>
          <a:graphicData uri="http://schemas.openxmlformats.org/drawingml/2006/table">
            <a:tbl>
              <a:tblPr/>
              <a:tblGrid>
                <a:gridCol w="65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0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2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2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5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257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Падеж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этот 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эта 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это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эти 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57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И.п.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этот ученик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а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школ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а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мест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люд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115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Р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ого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ученик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а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школ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ы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ого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мест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а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их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люд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ей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257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ому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ученик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у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школ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ому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мест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у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им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люд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ям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257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В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ого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ученик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а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у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школ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у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мест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их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люд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ей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910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им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ученик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школ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им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мест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ими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люд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ьми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155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П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об 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ученик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  об 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</a:t>
                      </a:r>
                    </a:p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   школ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об 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мест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об эт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их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</a:p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люд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ях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en-US" dirty="0" smtClean="0"/>
              <a:t>C</a:t>
            </a:r>
            <a:r>
              <a:rPr lang="ru-RU" dirty="0" err="1" smtClean="0"/>
              <a:t>клонение</a:t>
            </a:r>
            <a:r>
              <a:rPr lang="ru-RU" dirty="0" smtClean="0"/>
              <a:t> указательных местоимений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780447"/>
              </p:ext>
            </p:extLst>
          </p:nvPr>
        </p:nvGraphicFramePr>
        <p:xfrm>
          <a:off x="96818" y="550855"/>
          <a:ext cx="5572166" cy="2577668"/>
        </p:xfrm>
        <a:graphic>
          <a:graphicData uri="http://schemas.openxmlformats.org/drawingml/2006/table">
            <a:tbl>
              <a:tblPr/>
              <a:tblGrid>
                <a:gridCol w="65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0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2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2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5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537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Падеж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тот 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та 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то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те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 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379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И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тот человек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а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книг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а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задани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сосед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379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Р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ого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человек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а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книг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ого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задани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я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ех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сосед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ей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10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ому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человек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у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книг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ому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задани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ю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ем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сосед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ям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379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В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ого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человек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а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у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книг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у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задани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ех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сосед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ей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826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те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м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человек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книг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ем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задани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ем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еми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сосед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ями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5414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</a:rPr>
                        <a:t>П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. п.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о 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</a:t>
                      </a:r>
                    </a:p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человек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  о 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ой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</a:t>
                      </a:r>
                    </a:p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        книг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о 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ом</a:t>
                      </a:r>
                    </a:p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задани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и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о т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ех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</a:p>
                    <a:p>
                      <a:pPr marL="0" marR="0" indent="0" algn="ctr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</a:rPr>
                        <a:t>сосед</a:t>
                      </a:r>
                      <a:r>
                        <a:rPr lang="ru-RU" sz="14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</a:rPr>
                        <a:t>ях</a:t>
                      </a:r>
                      <a:endParaRPr lang="ru-RU" sz="14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550856"/>
            <a:ext cx="3168652" cy="1969770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sz="2000" i="0" dirty="0" smtClean="0">
                <a:solidFill>
                  <a:srgbClr val="7030A0"/>
                </a:solidFill>
              </a:rPr>
              <a:t>Укажите </a:t>
            </a:r>
            <a:r>
              <a:rPr lang="ru-RU" sz="2000" i="0" dirty="0" smtClean="0">
                <a:solidFill>
                  <a:srgbClr val="FF0000"/>
                </a:solidFill>
              </a:rPr>
              <a:t>номера</a:t>
            </a:r>
            <a:r>
              <a:rPr lang="ru-RU" sz="2000" i="0" dirty="0" smtClean="0">
                <a:solidFill>
                  <a:srgbClr val="7030A0"/>
                </a:solidFill>
              </a:rPr>
              <a:t> предложений с </a:t>
            </a:r>
            <a:r>
              <a:rPr lang="ru-RU" sz="2000" i="0" dirty="0" smtClean="0">
                <a:solidFill>
                  <a:srgbClr val="FF0000"/>
                </a:solidFill>
              </a:rPr>
              <a:t>указательными</a:t>
            </a:r>
            <a:r>
              <a:rPr lang="ru-RU" sz="2000" i="0" dirty="0" smtClean="0">
                <a:solidFill>
                  <a:srgbClr val="7030A0"/>
                </a:solidFill>
              </a:rPr>
              <a:t> местоимениями.  </a:t>
            </a:r>
            <a:endParaRPr lang="ru-RU" sz="2000" dirty="0"/>
          </a:p>
        </p:txBody>
      </p:sp>
      <p:grpSp>
        <p:nvGrpSpPr>
          <p:cNvPr id="4" name="Group 25">
            <a:extLst>
              <a:ext uri="{FF2B5EF4-FFF2-40B4-BE49-F238E27FC236}">
                <a16:creationId xmlns:a16="http://schemas.microsoft.com/office/drawing/2014/main" id="{29D107AC-1A6C-40E7-A65B-8E197F1689B8}"/>
              </a:ext>
            </a:extLst>
          </p:cNvPr>
          <p:cNvGrpSpPr/>
          <p:nvPr/>
        </p:nvGrpSpPr>
        <p:grpSpPr>
          <a:xfrm>
            <a:off x="525446" y="693731"/>
            <a:ext cx="2143140" cy="2285927"/>
            <a:chOff x="1236742" y="366111"/>
            <a:chExt cx="3458000" cy="5234576"/>
          </a:xfrm>
        </p:grpSpPr>
        <p:sp>
          <p:nvSpPr>
            <p:cNvPr id="5" name="Freeform: Shape 24">
              <a:extLst>
                <a:ext uri="{FF2B5EF4-FFF2-40B4-BE49-F238E27FC236}">
                  <a16:creationId xmlns:a16="http://schemas.microsoft.com/office/drawing/2014/main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682153" y="1879995"/>
              <a:ext cx="2854049" cy="3720692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6" name="Freeform: Shape 14">
              <a:extLst>
                <a:ext uri="{FF2B5EF4-FFF2-40B4-BE49-F238E27FC236}">
                  <a16:creationId xmlns:a16="http://schemas.microsoft.com/office/drawing/2014/main" id="{3DB0BB5A-99ED-43D3-9770-70D9CC0E5168}"/>
                </a:ext>
              </a:extLst>
            </p:cNvPr>
            <p:cNvSpPr/>
            <p:nvPr/>
          </p:nvSpPr>
          <p:spPr>
            <a:xfrm flipH="1">
              <a:off x="1236742" y="366111"/>
              <a:ext cx="3458000" cy="2409766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429288" cy="1661993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900" indent="-342900" fontAlgn="base"/>
            <a:r>
              <a:rPr lang="ru-RU" sz="1200" dirty="0" smtClean="0">
                <a:solidFill>
                  <a:srgbClr val="7030A0"/>
                </a:solidFill>
              </a:rPr>
              <a:t>1)  Им так и хотелось уехать куда-нибудь.</a:t>
            </a:r>
          </a:p>
          <a:p>
            <a:pPr marL="228600" indent="-228600" fontAlgn="base"/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2) Вникните во всё это хорошенько.</a:t>
            </a:r>
          </a:p>
          <a:p>
            <a:pPr fontAlgn="base"/>
            <a:r>
              <a:rPr lang="ru-RU" sz="1200" dirty="0" smtClean="0">
                <a:solidFill>
                  <a:srgbClr val="00B050"/>
                </a:solidFill>
              </a:rPr>
              <a:t>3) Мне нужно выяснить кое-какие подробности.</a:t>
            </a:r>
          </a:p>
          <a:p>
            <a:pPr fontAlgn="base"/>
            <a:r>
              <a:rPr lang="ru-RU" sz="1200" dirty="0" smtClean="0">
                <a:solidFill>
                  <a:srgbClr val="FF0000"/>
                </a:solidFill>
              </a:rPr>
              <a:t>4) Этот цветок ничто иное, как нарцисс.</a:t>
            </a:r>
          </a:p>
          <a:p>
            <a:pPr fontAlgn="base"/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>5) Ему н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е с кем было посоветоваться.</a:t>
            </a:r>
          </a:p>
          <a:p>
            <a:pPr fontAlgn="base"/>
            <a:r>
              <a:rPr lang="ru-RU" sz="1200" i="0" dirty="0" smtClean="0"/>
              <a:t>6) </a:t>
            </a:r>
            <a:r>
              <a:rPr lang="ru-RU" sz="1200" dirty="0" smtClean="0"/>
              <a:t>Ничего не трогало его. </a:t>
            </a:r>
          </a:p>
          <a:p>
            <a:pPr fontAlgn="base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7) Им ни в чём нельзя доверять.</a:t>
            </a:r>
          </a:p>
          <a:p>
            <a:pPr fontAlgn="base"/>
            <a:r>
              <a:rPr lang="ru-RU" sz="1200" dirty="0" smtClean="0">
                <a:solidFill>
                  <a:srgbClr val="007E39"/>
                </a:solidFill>
              </a:rPr>
              <a:t>8) Андрей сидел рядом с ним.</a:t>
            </a:r>
            <a:endParaRPr lang="ru-RU" sz="1200" dirty="0">
              <a:solidFill>
                <a:srgbClr val="007E39"/>
              </a:solidFill>
            </a:endParaRPr>
          </a:p>
        </p:txBody>
      </p:sp>
      <p:pic>
        <p:nvPicPr>
          <p:cNvPr id="5" name="Picture 2" descr="Рейтинг московских школ по олимпиадникам-универсалам 20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4470" y="622293"/>
            <a:ext cx="1714512" cy="1785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4007" y="110257"/>
            <a:ext cx="5214975" cy="332411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Указательные местоимения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882636" y="550855"/>
            <a:ext cx="4071966" cy="489838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6636" y="622293"/>
            <a:ext cx="480515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Один из разрядов местоимений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311132" y="1122359"/>
            <a:ext cx="5072098" cy="1319093"/>
            <a:chOff x="311132" y="1160588"/>
            <a:chExt cx="5072098" cy="1319093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311132" y="1160588"/>
              <a:ext cx="5072098" cy="581978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54074" y="1908177"/>
              <a:ext cx="3929090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82570" y="1050922"/>
            <a:ext cx="4929222" cy="5642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endParaRPr lang="ru-RU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Указывают на лицо, предмет, его признак и количество</a:t>
            </a:r>
            <a:endParaRPr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22660" y="2645291"/>
            <a:ext cx="4517694" cy="477331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endParaRPr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740024" y="2408243"/>
            <a:ext cx="418299" cy="2857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Прямоугольник 12"/>
          <p:cNvSpPr/>
          <p:nvPr/>
        </p:nvSpPr>
        <p:spPr>
          <a:xfrm>
            <a:off x="506636" y="1908177"/>
            <a:ext cx="5019470" cy="1143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Отвечают </a:t>
            </a:r>
            <a:r>
              <a:rPr lang="ru-RU" sz="16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вопросы</a:t>
            </a:r>
            <a:endParaRPr lang="ru-RU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какой?  каков? сколько? 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object 16"/>
          <p:cNvSpPr/>
          <p:nvPr/>
        </p:nvSpPr>
        <p:spPr>
          <a:xfrm>
            <a:off x="2740024" y="1693863"/>
            <a:ext cx="418299" cy="2857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6"/>
          <p:cNvSpPr/>
          <p:nvPr/>
        </p:nvSpPr>
        <p:spPr>
          <a:xfrm>
            <a:off x="2740024" y="979483"/>
            <a:ext cx="418299" cy="2857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954074" y="2607064"/>
            <a:ext cx="408906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тот, этот,  такой, таков, столько </a:t>
            </a:r>
          </a:p>
          <a:p>
            <a:r>
              <a:rPr lang="ru-RU" sz="16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            </a:t>
            </a:r>
            <a:endParaRPr lang="ru-RU"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Цифровой диктант.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429288" cy="2031325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228600" indent="-228600" fontAlgn="base">
              <a:buAutoNum type="arabicParenR"/>
            </a:pPr>
            <a:r>
              <a:rPr lang="ru-RU" sz="1200" dirty="0" smtClean="0">
                <a:solidFill>
                  <a:srgbClr val="007E39"/>
                </a:solidFill>
              </a:rPr>
              <a:t>Нам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FF0000"/>
                </a:solidFill>
              </a:rPr>
              <a:t>так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и хотелось уехать </a:t>
            </a:r>
            <a:r>
              <a:rPr lang="ru-RU" sz="1200" dirty="0" smtClean="0">
                <a:solidFill>
                  <a:srgbClr val="007E39"/>
                </a:solidFill>
              </a:rPr>
              <a:t>куда-нибудь.</a:t>
            </a:r>
          </a:p>
          <a:p>
            <a:pPr marL="228600" indent="-228600" fontAlgn="base">
              <a:buAutoNum type="arabicParenR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Вникните </a:t>
            </a:r>
            <a:r>
              <a:rPr lang="ru-RU" sz="1200" dirty="0" smtClean="0">
                <a:solidFill>
                  <a:srgbClr val="007E39"/>
                </a:solidFill>
              </a:rPr>
              <a:t>во всё </a:t>
            </a:r>
            <a:r>
              <a:rPr lang="ru-RU" sz="1200" dirty="0" smtClean="0">
                <a:solidFill>
                  <a:srgbClr val="FF0000"/>
                </a:solidFill>
              </a:rPr>
              <a:t>это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хорошенько.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3) </a:t>
            </a:r>
            <a:r>
              <a:rPr lang="ru-RU" sz="1200" dirty="0" smtClean="0">
                <a:solidFill>
                  <a:srgbClr val="007E39"/>
                </a:solidFill>
              </a:rPr>
              <a:t>Мне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нужно выяснить </a:t>
            </a:r>
            <a:r>
              <a:rPr lang="ru-RU" sz="1200" dirty="0" smtClean="0">
                <a:solidFill>
                  <a:srgbClr val="007E39"/>
                </a:solidFill>
              </a:rPr>
              <a:t>кое-какие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подробности.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4) </a:t>
            </a:r>
            <a:r>
              <a:rPr lang="ru-RU" sz="1200" dirty="0" smtClean="0">
                <a:solidFill>
                  <a:srgbClr val="FF0000"/>
                </a:solidFill>
              </a:rPr>
              <a:t>Этот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цветок </a:t>
            </a:r>
            <a:r>
              <a:rPr lang="ru-RU" sz="1200" dirty="0" smtClean="0">
                <a:solidFill>
                  <a:srgbClr val="007E39"/>
                </a:solidFill>
              </a:rPr>
              <a:t>ничто иное,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как нарцисс.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5) </a:t>
            </a:r>
            <a:r>
              <a:rPr lang="ru-RU" sz="1200" dirty="0" smtClean="0">
                <a:solidFill>
                  <a:srgbClr val="007E39"/>
                </a:solidFill>
              </a:rPr>
              <a:t>Ему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007E39"/>
                </a:solidFill>
              </a:rPr>
              <a:t>н</a:t>
            </a:r>
            <a:r>
              <a:rPr lang="ru-RU" sz="1200" i="0" dirty="0" smtClean="0">
                <a:solidFill>
                  <a:srgbClr val="007E39"/>
                </a:solidFill>
              </a:rPr>
              <a:t>е с кем 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было посоветоваться.</a:t>
            </a:r>
          </a:p>
          <a:p>
            <a:pPr fontAlgn="base"/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6) </a:t>
            </a:r>
            <a:r>
              <a:rPr lang="ru-RU" sz="1200" dirty="0" smtClean="0">
                <a:solidFill>
                  <a:srgbClr val="007E39"/>
                </a:solidFill>
              </a:rPr>
              <a:t>Ничего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не трогало </a:t>
            </a:r>
            <a:r>
              <a:rPr lang="ru-RU" sz="1200" dirty="0" smtClean="0">
                <a:solidFill>
                  <a:srgbClr val="007E39"/>
                </a:solidFill>
              </a:rPr>
              <a:t>его.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7) </a:t>
            </a:r>
            <a:r>
              <a:rPr lang="ru-RU" sz="1200" dirty="0" smtClean="0">
                <a:solidFill>
                  <a:srgbClr val="007E39"/>
                </a:solidFill>
              </a:rPr>
              <a:t>Им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007E39"/>
                </a:solidFill>
              </a:rPr>
              <a:t>ни в чём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нельзя доверять.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8) Андрей сидел рядом </a:t>
            </a:r>
            <a:r>
              <a:rPr lang="ru-RU" sz="1200" dirty="0" smtClean="0">
                <a:solidFill>
                  <a:srgbClr val="007E39"/>
                </a:solidFill>
              </a:rPr>
              <a:t>с ним.</a:t>
            </a:r>
            <a:endParaRPr lang="ru-RU" sz="1200" i="0" dirty="0" smtClean="0">
              <a:solidFill>
                <a:srgbClr val="007E39"/>
              </a:solidFill>
            </a:endParaRPr>
          </a:p>
          <a:p>
            <a:pPr fontAlgn="base"/>
            <a:endParaRPr lang="ru-RU" sz="1200" dirty="0" smtClean="0">
              <a:solidFill>
                <a:srgbClr val="FF0000"/>
              </a:solidFill>
            </a:endParaRPr>
          </a:p>
          <a:p>
            <a:pPr fontAlgn="base"/>
            <a:r>
              <a:rPr lang="ru-RU" sz="1200" dirty="0" smtClean="0">
                <a:solidFill>
                  <a:srgbClr val="FF0000"/>
                </a:solidFill>
              </a:rPr>
              <a:t>         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Правильный ответ: </a:t>
            </a:r>
            <a:r>
              <a:rPr lang="ru-RU" sz="1200" dirty="0" smtClean="0">
                <a:solidFill>
                  <a:srgbClr val="FF0000"/>
                </a:solidFill>
              </a:rPr>
              <a:t>1, 2, 4.</a:t>
            </a:r>
            <a:endParaRPr lang="ru-RU" sz="1200" dirty="0">
              <a:solidFill>
                <a:srgbClr val="FF0000"/>
              </a:solidFill>
            </a:endParaRPr>
          </a:p>
        </p:txBody>
      </p:sp>
      <p:pic>
        <p:nvPicPr>
          <p:cNvPr id="7" name="Picture 6" descr="C:\Users\HOME\Desktop\unnamed 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1594" y="622294"/>
            <a:ext cx="178595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22294"/>
            <a:ext cx="5500726" cy="3508653"/>
          </a:xfrm>
        </p:spPr>
        <p:txBody>
          <a:bodyPr/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тот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o‘sha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anavi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этот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ushbu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таков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shunaqa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такой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>сколько –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qancha</a:t>
            </a:r>
            <a:endParaRPr lang="en-US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/>
              <a:t>столько –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shuncha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тут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yerda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там –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yerda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1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юда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yerga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отсюда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yerdan</a:t>
            </a:r>
            <a:r>
              <a:rPr lang="en-US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7" descr="C:\Users\HOME\Desktop\im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5776" y="693731"/>
            <a:ext cx="2571768" cy="1839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46597" y="693732"/>
            <a:ext cx="5256584" cy="80919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Как указать на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лицо, предмет, признак?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101, 102 (стр. </a:t>
            </a:r>
            <a:r>
              <a:rPr lang="ru-RU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37). </a:t>
            </a:r>
            <a:endParaRPr lang="ru-RU" spc="-2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12" y="1693863"/>
            <a:ext cx="3600400" cy="1140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408243"/>
            <a:ext cx="5597544" cy="984885"/>
          </a:xfrm>
        </p:spPr>
        <p:txBody>
          <a:bodyPr/>
          <a:lstStyle/>
          <a:p>
            <a:pPr fontAlgn="base"/>
            <a:r>
              <a:rPr lang="ru-RU" sz="1600" b="0" i="0" dirty="0" smtClean="0">
                <a:solidFill>
                  <a:schemeClr val="tx2">
                    <a:lumMod val="75000"/>
                  </a:schemeClr>
                </a:solidFill>
              </a:rPr>
              <a:t>                  </a:t>
            </a:r>
            <a:r>
              <a:rPr lang="ru-RU" sz="1600" i="0" dirty="0" smtClean="0"/>
              <a:t>В </a:t>
            </a:r>
            <a:r>
              <a:rPr lang="ru-RU" sz="1600" i="0" dirty="0" smtClean="0">
                <a:solidFill>
                  <a:srgbClr val="FF0000"/>
                </a:solidFill>
              </a:rPr>
              <a:t>тот</a:t>
            </a:r>
            <a:r>
              <a:rPr lang="ru-RU" sz="1600" i="0" dirty="0" smtClean="0"/>
              <a:t> город мы уже не вернёмся.</a:t>
            </a:r>
          </a:p>
          <a:p>
            <a:pPr fontAlgn="base"/>
            <a:r>
              <a:rPr lang="ru-RU" sz="1600" i="0" dirty="0" smtClean="0"/>
              <a:t>                </a:t>
            </a:r>
            <a:r>
              <a:rPr lang="ru-RU" sz="1600" i="0" dirty="0" smtClean="0">
                <a:solidFill>
                  <a:srgbClr val="FF0000"/>
                </a:solidFill>
              </a:rPr>
              <a:t>Такой</a:t>
            </a:r>
            <a:r>
              <a:rPr lang="ru-RU" sz="1600" i="0" dirty="0" smtClean="0"/>
              <a:t> беспорядок царит в комнате!</a:t>
            </a:r>
          </a:p>
          <a:p>
            <a:pPr fontAlgn="base"/>
            <a:r>
              <a:rPr lang="ru-RU" sz="1600" i="0" dirty="0" smtClean="0"/>
              <a:t>                        </a:t>
            </a:r>
            <a:r>
              <a:rPr lang="ru-RU" sz="1600" i="0" dirty="0" smtClean="0">
                <a:solidFill>
                  <a:srgbClr val="FF0000"/>
                </a:solidFill>
              </a:rPr>
              <a:t>Столько</a:t>
            </a:r>
            <a:r>
              <a:rPr lang="ru-RU" sz="1600" i="0" dirty="0" smtClean="0"/>
              <a:t> солнца вокруг!</a:t>
            </a:r>
          </a:p>
          <a:p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382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8207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Указательные местоимения выделяют среди однотипных вариантов предметов, признаков и количеств такой предмет, признак или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количество, который представляет интерес для говорящего в этой речевой ситуации.</a:t>
                      </a:r>
                      <a:endParaRPr lang="ru-RU" sz="16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79615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693863"/>
            <a:ext cx="5454668" cy="1015663"/>
          </a:xfrm>
        </p:spPr>
        <p:txBody>
          <a:bodyPr/>
          <a:lstStyle/>
          <a:p>
            <a:pPr fontAlgn="base"/>
            <a:r>
              <a:rPr lang="ru-RU" sz="1600" i="0" dirty="0" smtClean="0">
                <a:solidFill>
                  <a:srgbClr val="7030A0"/>
                </a:solidFill>
              </a:rPr>
              <a:t>               </a:t>
            </a:r>
          </a:p>
          <a:p>
            <a:pPr fontAlgn="base"/>
            <a:r>
              <a:rPr lang="ru-RU" sz="1600" i="0" dirty="0" smtClean="0">
                <a:solidFill>
                  <a:srgbClr val="7030A0"/>
                </a:solidFill>
              </a:rPr>
              <a:t>  </a:t>
            </a:r>
          </a:p>
          <a:p>
            <a:pPr fontAlgn="base"/>
            <a:r>
              <a:rPr lang="ru-RU" sz="1600" i="0" dirty="0" smtClean="0">
                <a:solidFill>
                  <a:srgbClr val="7030A0"/>
                </a:solidFill>
              </a:rPr>
              <a:t>                    </a:t>
            </a:r>
            <a:r>
              <a:rPr lang="ru-RU" sz="1800" i="0" dirty="0" smtClean="0">
                <a:solidFill>
                  <a:srgbClr val="7030A0"/>
                </a:solidFill>
              </a:rPr>
              <a:t>экий, этакий, сей, оный;</a:t>
            </a:r>
          </a:p>
          <a:p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812611"/>
              </p:ext>
            </p:extLst>
          </p:nvPr>
        </p:nvGraphicFramePr>
        <p:xfrm>
          <a:off x="239694" y="693731"/>
          <a:ext cx="5286412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fontAlgn="base"/>
                      <a:r>
                        <a:rPr lang="ru-RU" sz="1600" b="1" i="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К</a:t>
                      </a: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указательным местоимениям относятся </a:t>
                      </a:r>
                    </a:p>
                    <a:p>
                      <a:pPr fontAlgn="base"/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и устарелые синонимы, встречающиеся в     </a:t>
                      </a:r>
                    </a:p>
                    <a:p>
                      <a:pPr fontAlgn="base"/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              литературе:</a:t>
                      </a:r>
                      <a:endParaRPr lang="ru-RU" sz="1600" b="1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2242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B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93929"/>
            <a:ext cx="5668982" cy="246221"/>
          </a:xfrm>
        </p:spPr>
        <p:txBody>
          <a:bodyPr/>
          <a:lstStyle/>
          <a:p>
            <a:pPr fontAlgn="base"/>
            <a:r>
              <a:rPr lang="ru-RU" sz="1600" dirty="0" smtClean="0"/>
              <a:t>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так</a:t>
            </a:r>
            <a:r>
              <a:rPr lang="ru-RU" sz="1600" dirty="0" smtClean="0">
                <a:solidFill>
                  <a:srgbClr val="FF0000"/>
                </a:solidFill>
              </a:rPr>
              <a:t>ой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дом; так</a:t>
            </a:r>
            <a:r>
              <a:rPr lang="ru-RU" sz="1600" dirty="0" smtClean="0">
                <a:solidFill>
                  <a:srgbClr val="FF0000"/>
                </a:solidFill>
              </a:rPr>
              <a:t>ая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улица; так</a:t>
            </a:r>
            <a:r>
              <a:rPr lang="ru-RU" sz="1600" dirty="0" smtClean="0">
                <a:solidFill>
                  <a:srgbClr val="FF0000"/>
                </a:solidFill>
              </a:rPr>
              <a:t>ое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озеро; так</a:t>
            </a:r>
            <a:r>
              <a:rPr lang="ru-RU" sz="1600" dirty="0" smtClean="0">
                <a:solidFill>
                  <a:srgbClr val="FF0000"/>
                </a:solidFill>
              </a:rPr>
              <a:t>ие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цветы.</a:t>
            </a:r>
            <a:endParaRPr lang="ru-RU" sz="1600" i="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779483"/>
              </p:ext>
            </p:extLst>
          </p:nvPr>
        </p:nvGraphicFramePr>
        <p:xfrm>
          <a:off x="239694" y="622293"/>
          <a:ext cx="5214974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Среди указательных местоимений можно выделить местоимения-прилагательные, указывающие на признак предмета: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6072230" cy="56169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400" dirty="0" smtClean="0"/>
              <a:t>Синтаксические особенности указательных  местоимений</a:t>
            </a:r>
            <a:br>
              <a:rPr lang="ru-RU" sz="1400" dirty="0" smtClean="0"/>
            </a:br>
            <a:endParaRPr lang="ru-RU" sz="1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pPr fontAlgn="base"/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Указательные 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местоимения-прилагательные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предложении чаще всего являются согласованным определением или именной частью составного именного сказуемого.</a:t>
                      </a:r>
                      <a:endParaRPr lang="ru-RU" sz="1600" b="1" i="0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693863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11198" y="2051053"/>
            <a:ext cx="48577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Тот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час был нестерпимо ярок</a:t>
            </a:r>
            <a:endParaRPr lang="ru-RU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И, кажется, звенел до слёз. 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(А. А. Ахматова)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Каков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привет —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таков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и ответ.</a:t>
            </a:r>
            <a:endParaRPr lang="ru-RU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Особенность здешнего климата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такова</a:t>
            </a:r>
            <a:r>
              <a:rPr lang="ru-RU" sz="1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 что зима как бы сразу переходит в лето.</a:t>
            </a:r>
            <a:endParaRPr lang="ru-RU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122491"/>
            <a:ext cx="5597544" cy="1354217"/>
          </a:xfrm>
        </p:spPr>
        <p:txBody>
          <a:bodyPr/>
          <a:lstStyle/>
          <a:p>
            <a:pPr fontAlgn="base"/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А за Уралом — Зауралье,         Я счастлив тем, что я </a:t>
            </a:r>
            <a:r>
              <a:rPr lang="ru-RU" sz="1400" dirty="0" smtClean="0">
                <a:solidFill>
                  <a:srgbClr val="FF0000"/>
                </a:solidFill>
              </a:rPr>
              <a:t>оттуда</a:t>
            </a:r>
            <a:r>
              <a:rPr lang="ru-RU" sz="1400" i="0" dirty="0" smtClean="0">
                <a:solidFill>
                  <a:srgbClr val="FF0000"/>
                </a:solidFill>
              </a:rPr>
              <a:t>,</a:t>
            </a:r>
            <a:endParaRPr lang="ru-RU" sz="1400" b="0" i="0" dirty="0" smtClean="0">
              <a:solidFill>
                <a:srgbClr val="FF0000"/>
              </a:solidFill>
            </a:endParaRPr>
          </a:p>
          <a:p>
            <a:pPr fontAlgn="base"/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А </a:t>
            </a:r>
            <a:r>
              <a:rPr lang="ru-RU" sz="1400" dirty="0" smtClean="0">
                <a:solidFill>
                  <a:srgbClr val="FF0000"/>
                </a:solidFill>
              </a:rPr>
              <a:t>там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 своя, иная даль.            Из той зимы, из той избы. </a:t>
            </a:r>
          </a:p>
          <a:p>
            <a:pPr fontAlgn="base"/>
            <a:r>
              <a:rPr lang="ru-RU" sz="1400" i="0" dirty="0" smtClean="0">
                <a:solidFill>
                  <a:schemeClr val="accent4">
                    <a:lumMod val="75000"/>
                  </a:schemeClr>
                </a:solidFill>
              </a:rPr>
              <a:t>                                                                          (А. Т. Твардовский)</a:t>
            </a:r>
          </a:p>
          <a:p>
            <a:pPr fontAlgn="base"/>
            <a:endParaRPr lang="ru-RU" sz="1400" i="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fontAlgn="base"/>
            <a:endParaRPr lang="ru-RU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904046"/>
              </p:ext>
            </p:extLst>
          </p:nvPr>
        </p:nvGraphicFramePr>
        <p:xfrm>
          <a:off x="239694" y="622293"/>
          <a:ext cx="5214974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Некоторые учёные-лингвисты к  указательным местоимениям также относят местоименные   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наречия 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тут, там, так, сюда, отсюда, теперь, здесь, тогда, поэтому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и др.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9386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074" y="2051053"/>
            <a:ext cx="3571900" cy="738664"/>
          </a:xfrm>
        </p:spPr>
        <p:txBody>
          <a:bodyPr/>
          <a:lstStyle/>
          <a:p>
            <a:pPr fontAlgn="base"/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Вот </a:t>
            </a:r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эта</a:t>
            </a:r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улица. Вот </a:t>
            </a:r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этот</a:t>
            </a:r>
            <a:r>
              <a:rPr lang="ru-RU" sz="1600" i="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дом.</a:t>
            </a:r>
          </a:p>
          <a:p>
            <a:pPr fontAlgn="base"/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Вот </a:t>
            </a:r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это</a:t>
            </a:r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место. Вот </a:t>
            </a:r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эти</a:t>
            </a:r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люди.</a:t>
            </a:r>
          </a:p>
          <a:p>
            <a:pPr fontAlgn="base"/>
            <a:endParaRPr lang="ru-RU" sz="1600" i="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984655"/>
              </p:ext>
            </p:extLst>
          </p:nvPr>
        </p:nvGraphicFramePr>
        <p:xfrm>
          <a:off x="239694" y="622293"/>
          <a:ext cx="5214974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fontAlgn="base"/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Местоимение 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этот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указывает на предмет, находящийся в непосредственной близости или только что упомянутый: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8322" y="1836740"/>
            <a:ext cx="4929222" cy="1477328"/>
          </a:xfrm>
        </p:spPr>
        <p:txBody>
          <a:bodyPr/>
          <a:lstStyle/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Спрячься вон за </a:t>
            </a:r>
            <a:r>
              <a:rPr lang="ru-RU" sz="1600" dirty="0" smtClean="0">
                <a:solidFill>
                  <a:srgbClr val="FF0000"/>
                </a:solidFill>
              </a:rPr>
              <a:t>тот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 куст смородины и    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притаись тихонько.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Не ошибается </a:t>
            </a:r>
            <a:r>
              <a:rPr lang="ru-RU" sz="1600" dirty="0" smtClean="0">
                <a:solidFill>
                  <a:srgbClr val="FF0000"/>
                </a:solidFill>
              </a:rPr>
              <a:t>тот,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кто ничего не делает.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Не </a:t>
            </a:r>
            <a:r>
              <a:rPr lang="ru-RU" sz="1600" dirty="0" smtClean="0">
                <a:solidFill>
                  <a:srgbClr val="FF0000"/>
                </a:solidFill>
              </a:rPr>
              <a:t>тот 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мой отец, что за столом сидит, а </a:t>
            </a:r>
            <a:r>
              <a:rPr lang="ru-RU" sz="1600" dirty="0" smtClean="0">
                <a:solidFill>
                  <a:srgbClr val="FF0000"/>
                </a:solidFill>
              </a:rPr>
              <a:t>вот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он - сейчас пришёл!</a:t>
            </a:r>
          </a:p>
          <a:p>
            <a:r>
              <a:rPr lang="ru-RU" sz="1600" i="0" dirty="0" smtClean="0">
                <a:solidFill>
                  <a:schemeClr val="accent5">
                    <a:lumMod val="50000"/>
                  </a:schemeClr>
                </a:solidFill>
              </a:rPr>
              <a:t>         </a:t>
            </a:r>
            <a:endParaRPr lang="ru-RU" sz="1600" i="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Местоимение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тот 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указывает на отдалённый предмет или упоминавшийся ранее.</a:t>
                      </a:r>
                      <a:endParaRPr lang="ru-RU" sz="16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33667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5427</TotalTime>
  <Words>680</Words>
  <Application>Microsoft Office PowerPoint</Application>
  <PresentationFormat>Произвольный</PresentationFormat>
  <Paragraphs>229</Paragraphs>
  <Slides>22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맑은 고딕</vt:lpstr>
      <vt:lpstr>Arial</vt:lpstr>
      <vt:lpstr>Calibri</vt:lpstr>
      <vt:lpstr>Times New Roman</vt:lpstr>
      <vt:lpstr>Office Theme</vt:lpstr>
      <vt:lpstr>Русский язык</vt:lpstr>
      <vt:lpstr>         Указательные местоимения</vt:lpstr>
      <vt:lpstr>               Внимание! Запомните!</vt:lpstr>
      <vt:lpstr>              Внимание! Запомните!</vt:lpstr>
      <vt:lpstr>              Внимание! Запомните!</vt:lpstr>
      <vt:lpstr>    Синтаксические особенности указательных  местоимений 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Внимание! Запомните!</vt:lpstr>
      <vt:lpstr>               Внимание! Запомните!</vt:lpstr>
      <vt:lpstr>               Внимание! Запомните!</vt:lpstr>
      <vt:lpstr>    Синтаксические особенности указательных  местоимений </vt:lpstr>
      <vt:lpstr>    Синтаксические особенности указательных  местоимений </vt:lpstr>
      <vt:lpstr>    Синтаксические особенности указательных  местоимений </vt:lpstr>
      <vt:lpstr>Cклонение указательных местоимений</vt:lpstr>
      <vt:lpstr>Cклонение указательных местоимений</vt:lpstr>
      <vt:lpstr>                  Цифровой диктант</vt:lpstr>
      <vt:lpstr>                  Цифровой диктант</vt:lpstr>
      <vt:lpstr>         Цифровой диктант.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User</cp:lastModifiedBy>
  <cp:revision>461</cp:revision>
  <dcterms:created xsi:type="dcterms:W3CDTF">2020-04-13T08:05:42Z</dcterms:created>
  <dcterms:modified xsi:type="dcterms:W3CDTF">2020-12-16T11:42:43Z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