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0"/>
  </p:notesMasterIdLst>
  <p:sldIdLst>
    <p:sldId id="256" r:id="rId2"/>
    <p:sldId id="317" r:id="rId3"/>
    <p:sldId id="348" r:id="rId4"/>
    <p:sldId id="349" r:id="rId5"/>
    <p:sldId id="350" r:id="rId6"/>
    <p:sldId id="351" r:id="rId7"/>
    <p:sldId id="353" r:id="rId8"/>
    <p:sldId id="343" r:id="rId9"/>
    <p:sldId id="318" r:id="rId10"/>
    <p:sldId id="344" r:id="rId11"/>
    <p:sldId id="354" r:id="rId12"/>
    <p:sldId id="332" r:id="rId13"/>
    <p:sldId id="335" r:id="rId14"/>
    <p:sldId id="358" r:id="rId15"/>
    <p:sldId id="359" r:id="rId16"/>
    <p:sldId id="360" r:id="rId17"/>
    <p:sldId id="361" r:id="rId18"/>
    <p:sldId id="362" r:id="rId19"/>
    <p:sldId id="365" r:id="rId20"/>
    <p:sldId id="364" r:id="rId21"/>
    <p:sldId id="366" r:id="rId22"/>
    <p:sldId id="367" r:id="rId23"/>
    <p:sldId id="368" r:id="rId24"/>
    <p:sldId id="369" r:id="rId25"/>
    <p:sldId id="370" r:id="rId26"/>
    <p:sldId id="371" r:id="rId27"/>
    <p:sldId id="372" r:id="rId28"/>
    <p:sldId id="283" r:id="rId29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B20ED"/>
    <a:srgbClr val="007E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6279" autoAdjust="0"/>
  </p:normalViewPr>
  <p:slideViewPr>
    <p:cSldViewPr>
      <p:cViewPr>
        <p:scale>
          <a:sx n="136" d="100"/>
          <a:sy n="136" d="100"/>
        </p:scale>
        <p:origin x="648" y="7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A63356-C3A8-41DB-8228-7676779345FA}" type="datetimeFigureOut">
              <a:rPr lang="ru-RU" smtClean="0"/>
              <a:pPr/>
              <a:t>23.12.2020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EF85ED-2145-4889-BD43-F469B7B539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52324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EF85ED-2145-4889-BD43-F469B7B5391A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EF85ED-2145-4889-BD43-F469B7B5391A}" type="slidenum">
              <a:rPr lang="ru-RU" smtClean="0"/>
              <a:pPr/>
              <a:t>20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EF85ED-2145-4889-BD43-F469B7B5391A}" type="slidenum">
              <a:rPr lang="ru-RU" smtClean="0"/>
              <a:pPr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000306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EF85ED-2145-4889-BD43-F469B7B5391A}" type="slidenum">
              <a:rPr lang="ru-RU" smtClean="0"/>
              <a:pPr/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000306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EF85ED-2145-4889-BD43-F469B7B5391A}" type="slidenum">
              <a:rPr lang="ru-RU" smtClean="0"/>
              <a:pPr/>
              <a:t>27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00030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EF85ED-2145-4889-BD43-F469B7B5391A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EF85ED-2145-4889-BD43-F469B7B5391A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00030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EF85ED-2145-4889-BD43-F469B7B5391A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00030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EF85ED-2145-4889-BD43-F469B7B5391A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00030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EF85ED-2145-4889-BD43-F469B7B5391A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00030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EF85ED-2145-4889-BD43-F469B7B5391A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EF85ED-2145-4889-BD43-F469B7B5391A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00030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EF85ED-2145-4889-BD43-F469B7B5391A}" type="slidenum">
              <a:rPr lang="ru-RU" smtClean="0"/>
              <a:pPr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0003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12/23/2020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12/23/2020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12/23/2020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435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17313" y="781128"/>
            <a:ext cx="4531172" cy="2094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35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82700" y="222930"/>
            <a:ext cx="3380904" cy="537967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3400" spc="-5" dirty="0"/>
              <a:t>Русский</a:t>
            </a:r>
            <a:r>
              <a:rPr sz="3400" spc="-55" dirty="0"/>
              <a:t> </a:t>
            </a:r>
            <a:r>
              <a:rPr sz="3400" spc="10" dirty="0"/>
              <a:t>язык</a:t>
            </a:r>
            <a:endParaRPr sz="3400" dirty="0"/>
          </a:p>
        </p:txBody>
      </p:sp>
      <p:sp>
        <p:nvSpPr>
          <p:cNvPr id="4" name="object 4"/>
          <p:cNvSpPr txBox="1"/>
          <p:nvPr/>
        </p:nvSpPr>
        <p:spPr>
          <a:xfrm>
            <a:off x="558892" y="1145838"/>
            <a:ext cx="4752528" cy="1232389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8415" algn="ctr">
              <a:lnSpc>
                <a:spcPts val="1950"/>
              </a:lnSpc>
              <a:spcBef>
                <a:spcPts val="110"/>
              </a:spcBef>
            </a:pPr>
            <a:r>
              <a:rPr sz="2000" b="1" spc="-2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Тема</a:t>
            </a:r>
            <a:r>
              <a:rPr sz="2000" b="1" spc="-2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ru-RU" sz="2000" b="1" spc="-25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Повторение неопределённых, отрицательных, указательных местоимений</a:t>
            </a:r>
            <a:endParaRPr sz="20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marL="33655" marR="616585">
              <a:lnSpc>
                <a:spcPts val="1960"/>
              </a:lnSpc>
              <a:spcBef>
                <a:spcPts val="1480"/>
              </a:spcBef>
            </a:pPr>
            <a:endParaRPr lang="ru-RU" sz="1750" spc="-10" dirty="0" smtClean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08522" y="1198239"/>
            <a:ext cx="245908" cy="769472"/>
          </a:xfrm>
          <a:custGeom>
            <a:avLst/>
            <a:gdLst/>
            <a:ahLst/>
            <a:cxnLst/>
            <a:rect l="l" t="t" r="r" b="b"/>
            <a:pathLst>
              <a:path w="344170" h="676275">
                <a:moveTo>
                  <a:pt x="343828" y="0"/>
                </a:moveTo>
                <a:lnTo>
                  <a:pt x="0" y="0"/>
                </a:lnTo>
                <a:lnTo>
                  <a:pt x="0" y="675751"/>
                </a:lnTo>
                <a:lnTo>
                  <a:pt x="343828" y="675751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18862" y="2118588"/>
            <a:ext cx="240817" cy="77297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" name="object 10"/>
          <p:cNvGrpSpPr/>
          <p:nvPr/>
        </p:nvGrpSpPr>
        <p:grpSpPr>
          <a:xfrm>
            <a:off x="4686759" y="212868"/>
            <a:ext cx="634365" cy="634365"/>
            <a:chOff x="4686759" y="212868"/>
            <a:chExt cx="634365" cy="634365"/>
          </a:xfrm>
        </p:grpSpPr>
        <p:sp>
          <p:nvSpPr>
            <p:cNvPr id="11" name="object 11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4924206" y="249024"/>
            <a:ext cx="173355" cy="3727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lang="ru-RU" sz="2250" dirty="0" smtClean="0">
                <a:solidFill>
                  <a:schemeClr val="bg1"/>
                </a:solidFill>
                <a:latin typeface="Arial"/>
                <a:cs typeface="Arial"/>
              </a:rPr>
              <a:t>7</a:t>
            </a:r>
            <a:endParaRPr sz="225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798296" y="541953"/>
            <a:ext cx="43942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300" spc="5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1300" spc="-5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1300" dirty="0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346532" y="289010"/>
            <a:ext cx="467359" cy="466725"/>
            <a:chOff x="346532" y="289010"/>
            <a:chExt cx="467359" cy="466725"/>
          </a:xfrm>
        </p:grpSpPr>
        <p:sp>
          <p:nvSpPr>
            <p:cNvPr id="16" name="object 16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301975" y="0"/>
                  </a:move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23187" y="463777"/>
                  </a:move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5074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6919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255074"/>
                  </a:lnTo>
                  <a:lnTo>
                    <a:pt x="309190" y="440585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301457" y="448318"/>
                  </a:lnTo>
                  <a:lnTo>
                    <a:pt x="2318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440585"/>
                  </a:lnTo>
                  <a:lnTo>
                    <a:pt x="15458" y="23183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23187" y="15454"/>
                  </a:lnTo>
                  <a:lnTo>
                    <a:pt x="301457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23183"/>
                  </a:lnTo>
                  <a:lnTo>
                    <a:pt x="309190" y="69562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1691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6956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406805" y="11192"/>
                  </a:moveTo>
                  <a:lnTo>
                    <a:pt x="352473" y="11192"/>
                  </a:lnTo>
                  <a:lnTo>
                    <a:pt x="35384" y="328280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761" y="330761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9195" y="417920"/>
                  </a:lnTo>
                  <a:lnTo>
                    <a:pt x="10213" y="417711"/>
                  </a:lnTo>
                  <a:lnTo>
                    <a:pt x="61990" y="395507"/>
                  </a:lnTo>
                  <a:lnTo>
                    <a:pt x="22816" y="395507"/>
                  </a:lnTo>
                  <a:lnTo>
                    <a:pt x="43498" y="347241"/>
                  </a:lnTo>
                  <a:lnTo>
                    <a:pt x="65430" y="347241"/>
                  </a:lnTo>
                  <a:lnTo>
                    <a:pt x="51854" y="333665"/>
                  </a:lnTo>
                  <a:lnTo>
                    <a:pt x="307051" y="78479"/>
                  </a:lnTo>
                  <a:lnTo>
                    <a:pt x="328910" y="78479"/>
                  </a:lnTo>
                  <a:lnTo>
                    <a:pt x="317981" y="67549"/>
                  </a:lnTo>
                  <a:lnTo>
                    <a:pt x="330602" y="54918"/>
                  </a:lnTo>
                  <a:lnTo>
                    <a:pt x="352438" y="54918"/>
                  </a:lnTo>
                  <a:lnTo>
                    <a:pt x="341532" y="43988"/>
                  </a:lnTo>
                  <a:lnTo>
                    <a:pt x="369260" y="16300"/>
                  </a:lnTo>
                  <a:lnTo>
                    <a:pt x="377798" y="14014"/>
                  </a:lnTo>
                  <a:lnTo>
                    <a:pt x="408786" y="14014"/>
                  </a:lnTo>
                  <a:lnTo>
                    <a:pt x="406994" y="11318"/>
                  </a:lnTo>
                  <a:lnTo>
                    <a:pt x="406805" y="11192"/>
                  </a:lnTo>
                  <a:close/>
                </a:path>
                <a:path w="418465" h="418465">
                  <a:moveTo>
                    <a:pt x="65430" y="347241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lnTo>
                    <a:pt x="61990" y="39550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932" y="382960"/>
                  </a:lnTo>
                  <a:lnTo>
                    <a:pt x="106502" y="366465"/>
                  </a:lnTo>
                  <a:lnTo>
                    <a:pt x="84654" y="366465"/>
                  </a:lnTo>
                  <a:lnTo>
                    <a:pt x="65430" y="347241"/>
                  </a:lnTo>
                  <a:close/>
                </a:path>
                <a:path w="418465" h="418465">
                  <a:moveTo>
                    <a:pt x="328910" y="78479"/>
                  </a:moveTo>
                  <a:lnTo>
                    <a:pt x="307051" y="78479"/>
                  </a:lnTo>
                  <a:lnTo>
                    <a:pt x="339840" y="111268"/>
                  </a:lnTo>
                  <a:lnTo>
                    <a:pt x="84654" y="366465"/>
                  </a:lnTo>
                  <a:lnTo>
                    <a:pt x="106502" y="366465"/>
                  </a:lnTo>
                  <a:lnTo>
                    <a:pt x="372632" y="100338"/>
                  </a:lnTo>
                  <a:lnTo>
                    <a:pt x="350770" y="100338"/>
                  </a:lnTo>
                  <a:lnTo>
                    <a:pt x="328910" y="78479"/>
                  </a:lnTo>
                  <a:close/>
                </a:path>
                <a:path w="418465" h="418465">
                  <a:moveTo>
                    <a:pt x="352438" y="54918"/>
                  </a:move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lnTo>
                    <a:pt x="372632" y="100338"/>
                  </a:lnTo>
                  <a:lnTo>
                    <a:pt x="396154" y="76817"/>
                  </a:lnTo>
                  <a:lnTo>
                    <a:pt x="374291" y="76817"/>
                  </a:lnTo>
                  <a:lnTo>
                    <a:pt x="352438" y="54918"/>
                  </a:lnTo>
                  <a:close/>
                </a:path>
                <a:path w="418465" h="418465">
                  <a:moveTo>
                    <a:pt x="408786" y="14014"/>
                  </a:moveTo>
                  <a:lnTo>
                    <a:pt x="377798" y="14014"/>
                  </a:lnTo>
                  <a:lnTo>
                    <a:pt x="393804" y="18301"/>
                  </a:lnTo>
                  <a:lnTo>
                    <a:pt x="400057" y="24551"/>
                  </a:lnTo>
                  <a:lnTo>
                    <a:pt x="404345" y="40561"/>
                  </a:lnTo>
                  <a:lnTo>
                    <a:pt x="402059" y="49100"/>
                  </a:lnTo>
                  <a:lnTo>
                    <a:pt x="396198" y="54957"/>
                  </a:lnTo>
                  <a:lnTo>
                    <a:pt x="374291" y="76817"/>
                  </a:lnTo>
                  <a:lnTo>
                    <a:pt x="396154" y="76817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8786" y="14014"/>
                  </a:lnTo>
                  <a:close/>
                </a:path>
                <a:path w="418465" h="418465">
                  <a:moveTo>
                    <a:pt x="396158" y="54950"/>
                  </a:moveTo>
                  <a:close/>
                </a:path>
                <a:path w="418465" h="418465">
                  <a:moveTo>
                    <a:pt x="379748" y="0"/>
                  </a:moveTo>
                  <a:lnTo>
                    <a:pt x="365235" y="2783"/>
                  </a:lnTo>
                  <a:lnTo>
                    <a:pt x="352454" y="11199"/>
                  </a:lnTo>
                  <a:lnTo>
                    <a:pt x="406805" y="11192"/>
                  </a:lnTo>
                  <a:lnTo>
                    <a:pt x="394249" y="2846"/>
                  </a:lnTo>
                  <a:lnTo>
                    <a:pt x="379748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34043" y="317960"/>
              <a:ext cx="65556" cy="65545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22816" y="395507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close/>
                </a:path>
                <a:path w="418465" h="418465">
                  <a:moveTo>
                    <a:pt x="307051" y="78479"/>
                  </a:moveTo>
                  <a:lnTo>
                    <a:pt x="339840" y="111268"/>
                  </a:lnTo>
                  <a:lnTo>
                    <a:pt x="84654" y="366465"/>
                  </a:lnTo>
                  <a:lnTo>
                    <a:pt x="51854" y="333665"/>
                  </a:lnTo>
                  <a:lnTo>
                    <a:pt x="307051" y="78479"/>
                  </a:lnTo>
                  <a:close/>
                </a:path>
                <a:path w="418465" h="418465">
                  <a:moveTo>
                    <a:pt x="350770" y="100338"/>
                  </a:moveTo>
                  <a:lnTo>
                    <a:pt x="317981" y="67549"/>
                  </a:ln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close/>
                </a:path>
                <a:path w="418465" h="418465">
                  <a:moveTo>
                    <a:pt x="352473" y="11192"/>
                  </a:moveTo>
                  <a:lnTo>
                    <a:pt x="301579" y="62078"/>
                  </a:lnTo>
                  <a:lnTo>
                    <a:pt x="35460" y="328208"/>
                  </a:lnTo>
                  <a:lnTo>
                    <a:pt x="35359" y="328381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822" y="330631"/>
                  </a:lnTo>
                  <a:lnTo>
                    <a:pt x="33761" y="330761"/>
                  </a:lnTo>
                  <a:lnTo>
                    <a:pt x="1026" y="407145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1677" y="414446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8129" y="417920"/>
                  </a:lnTo>
                  <a:lnTo>
                    <a:pt x="9177" y="417923"/>
                  </a:lnTo>
                  <a:lnTo>
                    <a:pt x="10213" y="417711"/>
                  </a:lnTo>
                  <a:lnTo>
                    <a:pt x="11174" y="417293"/>
                  </a:lnTo>
                  <a:lnTo>
                    <a:pt x="87552" y="384559"/>
                  </a:lnTo>
                  <a:lnTo>
                    <a:pt x="87682" y="38449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863" y="383029"/>
                  </a:lnTo>
                  <a:lnTo>
                    <a:pt x="90032" y="382935"/>
                  </a:lnTo>
                  <a:lnTo>
                    <a:pt x="356227" y="116748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6994" y="11318"/>
                  </a:lnTo>
                  <a:lnTo>
                    <a:pt x="394249" y="2846"/>
                  </a:lnTo>
                  <a:lnTo>
                    <a:pt x="379748" y="0"/>
                  </a:lnTo>
                  <a:lnTo>
                    <a:pt x="365235" y="2783"/>
                  </a:lnTo>
                  <a:lnTo>
                    <a:pt x="352454" y="11199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3235" y="0"/>
                  </a:move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200964" y="7728"/>
                  </a:move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151124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3463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7728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7732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7728" y="15461"/>
                  </a:lnTo>
                  <a:lnTo>
                    <a:pt x="146858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7732"/>
                  </a:lnTo>
                  <a:lnTo>
                    <a:pt x="154587" y="3463"/>
                  </a:lnTo>
                  <a:lnTo>
                    <a:pt x="151124" y="0"/>
                  </a:lnTo>
                  <a:lnTo>
                    <a:pt x="146858" y="0"/>
                  </a:lnTo>
                  <a:lnTo>
                    <a:pt x="7728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26626" name="Picture 2" descr="Скачать прикольные и красивые картинки: Прикольная картинка &quot;Что-то тут не  так..&quot; на fun.tochka.ne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5446" y="1693863"/>
            <a:ext cx="1571636" cy="1143008"/>
          </a:xfrm>
          <a:prstGeom prst="rect">
            <a:avLst/>
          </a:prstGeom>
          <a:noFill/>
        </p:spPr>
      </p:pic>
      <p:pic>
        <p:nvPicPr>
          <p:cNvPr id="25608" name="Picture 8" descr="Урок 8. Отрицательные местоимения – MTVrus.ru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097346" y="1622425"/>
            <a:ext cx="1538282" cy="1336673"/>
          </a:xfrm>
          <a:prstGeom prst="rect">
            <a:avLst/>
          </a:prstGeom>
          <a:noFill/>
        </p:spPr>
      </p:pic>
      <p:pic>
        <p:nvPicPr>
          <p:cNvPr id="29" name="Picture 2" descr="Этот пальчик дедушка. Мульт-песенка, пальчиковая игра, видео для детей.  Наше всё! - YouTube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39958" y="1979615"/>
            <a:ext cx="1643074" cy="1050921"/>
          </a:xfrm>
          <a:prstGeom prst="rect">
            <a:avLst/>
          </a:prstGeom>
          <a:solidFill>
            <a:srgbClr val="7030A0"/>
          </a:solidFill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588" y="2193929"/>
            <a:ext cx="5691212" cy="276999"/>
          </a:xfrm>
        </p:spPr>
        <p:txBody>
          <a:bodyPr/>
          <a:lstStyle/>
          <a:p>
            <a:r>
              <a:rPr lang="ru-RU" sz="1600" dirty="0" smtClean="0">
                <a:solidFill>
                  <a:schemeClr val="tx1"/>
                </a:solidFill>
              </a:rPr>
              <a:t>          </a:t>
            </a:r>
            <a:r>
              <a:rPr lang="ru-RU" sz="1800" i="0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не </a:t>
            </a:r>
            <a:r>
              <a:rPr lang="ru-RU" sz="1800" i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у</a:t>
            </a:r>
            <a:r>
              <a:rPr lang="ru-RU" sz="1800" i="0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кого, не </a:t>
            </a:r>
            <a:r>
              <a:rPr lang="ru-RU" sz="1800" i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ru-RU" sz="1800" i="0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кем, кое </a:t>
            </a:r>
            <a:r>
              <a:rPr lang="ru-RU" sz="1800" i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</a:t>
            </a:r>
            <a:r>
              <a:rPr lang="ru-RU" sz="1800" i="0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чём, кое </a:t>
            </a:r>
            <a:r>
              <a:rPr lang="ru-RU" sz="1800" i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у</a:t>
            </a:r>
            <a:r>
              <a:rPr lang="ru-RU" sz="1800" i="0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кого.</a:t>
            </a:r>
            <a:r>
              <a:rPr lang="ru-RU" sz="1600" i="0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1600" i="0" dirty="0">
              <a:solidFill>
                <a:srgbClr val="FF00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9637687"/>
              </p:ext>
            </p:extLst>
          </p:nvPr>
        </p:nvGraphicFramePr>
        <p:xfrm>
          <a:off x="311132" y="622293"/>
          <a:ext cx="5143536" cy="8561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35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56116">
                <a:tc>
                  <a:txBody>
                    <a:bodyPr/>
                    <a:lstStyle/>
                    <a:p>
                      <a:r>
                        <a:rPr lang="ru-RU" sz="1600" b="1" i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Неопределённые местоимения с приставками 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не-</a:t>
                      </a:r>
                      <a:r>
                        <a:rPr lang="ru-RU" sz="1600" b="1" i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и 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ни- </a:t>
                      </a:r>
                      <a:r>
                        <a:rPr lang="ru-RU" sz="1600" b="1" i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при их употреблении с предлогами «пропускают» предлог внутрь себя: </a:t>
                      </a:r>
                      <a:endParaRPr lang="ru-RU" sz="1600" b="1" dirty="0" smtClean="0">
                        <a:solidFill>
                          <a:schemeClr val="accent5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454272" y="1479549"/>
            <a:ext cx="642942" cy="428628"/>
          </a:xfrm>
          <a:prstGeom prst="downArrow">
            <a:avLst>
              <a:gd name="adj1" fmla="val 50000"/>
              <a:gd name="adj2" fmla="val 51422"/>
            </a:avLst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818" y="2122491"/>
            <a:ext cx="5500726" cy="369332"/>
          </a:xfrm>
        </p:spPr>
        <p:txBody>
          <a:bodyPr/>
          <a:lstStyle/>
          <a:p>
            <a:r>
              <a:rPr lang="ru-RU" dirty="0" smtClean="0"/>
              <a:t>        </a:t>
            </a:r>
            <a:r>
              <a:rPr lang="ru-RU" sz="1600" i="0" dirty="0" smtClean="0">
                <a:solidFill>
                  <a:srgbClr val="FF0000"/>
                </a:solidFill>
              </a:rPr>
              <a:t>некоторый, некий, какой-то, кое-какой</a:t>
            </a:r>
            <a:r>
              <a:rPr lang="ru-RU" sz="1600" i="0" dirty="0" smtClean="0"/>
              <a:t> </a:t>
            </a:r>
            <a:r>
              <a:rPr lang="ru-RU" sz="1600" i="0" dirty="0" smtClean="0">
                <a:solidFill>
                  <a:srgbClr val="FF0000"/>
                </a:solidFill>
              </a:rPr>
              <a:t>и др.</a:t>
            </a:r>
            <a:endParaRPr lang="ru-RU" sz="1600" i="0" dirty="0">
              <a:solidFill>
                <a:srgbClr val="FF00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39694" y="765169"/>
          <a:ext cx="5286412" cy="10001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864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00132">
                <a:tc>
                  <a:txBody>
                    <a:bodyPr/>
                    <a:lstStyle/>
                    <a:p>
                      <a:pPr algn="ctr"/>
                      <a:r>
                        <a:rPr lang="ru-RU" sz="1600" b="1" i="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Неопределённые местоимения, отвечающие на вопросы 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какой? который?, </a:t>
                      </a:r>
                      <a:r>
                        <a:rPr lang="ru-RU" sz="1600" b="1" i="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относятся</a:t>
                      </a:r>
                      <a:r>
                        <a:rPr lang="ru-RU" sz="1600" b="0" i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1" i="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 местоимениям-прилагательным:</a:t>
                      </a:r>
                      <a:endParaRPr lang="ru-RU" sz="1600" b="1" u="none" dirty="0" smtClean="0">
                        <a:solidFill>
                          <a:schemeClr val="accent3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97148" y="1765301"/>
            <a:ext cx="571504" cy="428628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818" y="2122491"/>
            <a:ext cx="5500726" cy="369332"/>
          </a:xfrm>
        </p:spPr>
        <p:txBody>
          <a:bodyPr/>
          <a:lstStyle/>
          <a:p>
            <a:r>
              <a:rPr lang="ru-RU" dirty="0" smtClean="0"/>
              <a:t> </a:t>
            </a:r>
            <a:r>
              <a:rPr lang="ru-RU" sz="1600" i="0" dirty="0" smtClean="0">
                <a:solidFill>
                  <a:srgbClr val="7030A0"/>
                </a:solidFill>
              </a:rPr>
              <a:t>   </a:t>
            </a:r>
            <a:endParaRPr lang="ru-RU" sz="1400" i="0" dirty="0">
              <a:solidFill>
                <a:srgbClr val="FF00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39694" y="622293"/>
          <a:ext cx="5286412" cy="10001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864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00132">
                <a:tc>
                  <a:txBody>
                    <a:bodyPr/>
                    <a:lstStyle/>
                    <a:p>
                      <a:pPr algn="ctr"/>
                      <a:r>
                        <a:rPr lang="ru-RU" sz="1600" b="1" i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Неопределённые местоимения, образованные от слова 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сколько,</a:t>
                      </a:r>
                      <a:r>
                        <a:rPr lang="ru-RU" sz="1600" b="1" i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относятся к местоимениям-числительным: </a:t>
                      </a:r>
                      <a:endParaRPr lang="ru-RU" sz="1600" b="1" u="none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97148" y="1622425"/>
            <a:ext cx="571504" cy="428628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11132" y="2122491"/>
            <a:ext cx="52149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1B20ED"/>
                </a:solidFill>
                <a:latin typeface="Arial" pitchFamily="34" charset="0"/>
                <a:cs typeface="Arial" pitchFamily="34" charset="0"/>
              </a:rPr>
              <a:t>несколько, сколько-то, сколько-нибудь.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Внимание! Запомните!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4921668"/>
              </p:ext>
            </p:extLst>
          </p:nvPr>
        </p:nvGraphicFramePr>
        <p:xfrm>
          <a:off x="239694" y="622293"/>
          <a:ext cx="5286412" cy="115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864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00132">
                <a:tc>
                  <a:txBody>
                    <a:bodyPr/>
                    <a:lstStyle/>
                    <a:p>
                      <a:r>
                        <a:rPr lang="ru-RU" sz="1400" b="1" i="1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Частицы  </a:t>
                      </a:r>
                      <a:r>
                        <a:rPr lang="ru-RU" sz="1400" b="1" i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кое- (кой- - разг.), -то, -либо, -</a:t>
                      </a:r>
                      <a:r>
                        <a:rPr lang="ru-RU" sz="1400" b="1" i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нибудь</a:t>
                      </a:r>
                      <a:r>
                        <a:rPr lang="ru-RU" sz="1400" b="1" i="1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</a:p>
                    <a:p>
                      <a:r>
                        <a:rPr lang="ru-RU" sz="1400" b="1" i="1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у неопределенных местоимений пишутся через дефис.</a:t>
                      </a:r>
                      <a:r>
                        <a:rPr lang="ru-RU" sz="1400" b="0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 </a:t>
                      </a:r>
                      <a:r>
                        <a:rPr lang="ru-RU" sz="14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Если между частицей кое- (кой-) и местоимением стоит предлог, всё словосочетание пишется раздельно (в три слова): </a:t>
                      </a:r>
                      <a:endParaRPr lang="ru-RU" sz="1400" b="1" u="none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382834" y="1765301"/>
            <a:ext cx="571504" cy="428628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1">
              <a:lumMod val="5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39694" y="2193929"/>
            <a:ext cx="52864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rgbClr val="007E39"/>
                </a:solidFill>
                <a:latin typeface="Arial" pitchFamily="34" charset="0"/>
                <a:cs typeface="Arial" pitchFamily="34" charset="0"/>
              </a:rPr>
              <a:t>кое-что, кое-кого, кое-какой, кое-какого, кто-то, что-то, кто-либо, кому-либо, какой-нибудь, какому-нибудь;</a:t>
            </a: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кое с кем, кое у кого, кое с каким. </a:t>
            </a:r>
            <a:endParaRPr lang="ru-RU" sz="16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54007" y="110257"/>
            <a:ext cx="5214975" cy="332411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pc="-5" dirty="0" smtClean="0"/>
              <a:t>       Отрицательные местоимения</a:t>
            </a:r>
            <a:endParaRPr spc="-5" dirty="0"/>
          </a:p>
        </p:txBody>
      </p:sp>
      <p:sp>
        <p:nvSpPr>
          <p:cNvPr id="5" name="object 5"/>
          <p:cNvSpPr/>
          <p:nvPr/>
        </p:nvSpPr>
        <p:spPr>
          <a:xfrm>
            <a:off x="1025512" y="622293"/>
            <a:ext cx="3714776" cy="418400"/>
          </a:xfrm>
          <a:custGeom>
            <a:avLst/>
            <a:gdLst/>
            <a:ahLst/>
            <a:cxnLst/>
            <a:rect l="l" t="t" r="r" b="b"/>
            <a:pathLst>
              <a:path w="2613660" h="274319">
                <a:moveTo>
                  <a:pt x="2476501" y="0"/>
                </a:moveTo>
                <a:lnTo>
                  <a:pt x="137159" y="0"/>
                </a:lnTo>
                <a:lnTo>
                  <a:pt x="93927" y="7022"/>
                </a:lnTo>
                <a:lnTo>
                  <a:pt x="56290" y="26554"/>
                </a:lnTo>
                <a:lnTo>
                  <a:pt x="26554" y="56290"/>
                </a:lnTo>
                <a:lnTo>
                  <a:pt x="7022" y="93927"/>
                </a:lnTo>
                <a:lnTo>
                  <a:pt x="0" y="137159"/>
                </a:lnTo>
                <a:lnTo>
                  <a:pt x="7022" y="180392"/>
                </a:lnTo>
                <a:lnTo>
                  <a:pt x="26554" y="218029"/>
                </a:lnTo>
                <a:lnTo>
                  <a:pt x="56290" y="247765"/>
                </a:lnTo>
                <a:lnTo>
                  <a:pt x="93927" y="267297"/>
                </a:lnTo>
                <a:lnTo>
                  <a:pt x="137159" y="274319"/>
                </a:lnTo>
                <a:lnTo>
                  <a:pt x="2476501" y="274319"/>
                </a:lnTo>
                <a:lnTo>
                  <a:pt x="2519734" y="267297"/>
                </a:lnTo>
                <a:lnTo>
                  <a:pt x="2557370" y="247765"/>
                </a:lnTo>
                <a:lnTo>
                  <a:pt x="2587107" y="218029"/>
                </a:lnTo>
                <a:lnTo>
                  <a:pt x="2606638" y="180392"/>
                </a:lnTo>
                <a:lnTo>
                  <a:pt x="2613661" y="137159"/>
                </a:lnTo>
                <a:lnTo>
                  <a:pt x="2606638" y="93927"/>
                </a:lnTo>
                <a:lnTo>
                  <a:pt x="2587107" y="56290"/>
                </a:lnTo>
                <a:lnTo>
                  <a:pt x="2557370" y="26554"/>
                </a:lnTo>
                <a:lnTo>
                  <a:pt x="2519734" y="7022"/>
                </a:lnTo>
                <a:lnTo>
                  <a:pt x="2476501" y="0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506636" y="622293"/>
            <a:ext cx="4662280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200" b="1" spc="-10" dirty="0" smtClean="0">
                <a:solidFill>
                  <a:srgbClr val="FFFFFF"/>
                </a:solidFill>
                <a:latin typeface="Arial"/>
                <a:cs typeface="Arial"/>
              </a:rPr>
              <a:t>         </a:t>
            </a:r>
            <a:r>
              <a:rPr lang="ru-RU" sz="2000" b="1" spc="-10" dirty="0" smtClean="0">
                <a:solidFill>
                  <a:srgbClr val="FFFFFF"/>
                </a:solidFill>
                <a:latin typeface="Arial"/>
                <a:cs typeface="Arial"/>
              </a:rPr>
              <a:t>       </a:t>
            </a:r>
            <a:r>
              <a:rPr lang="ru-RU" sz="1600" b="1" spc="-10" dirty="0" smtClean="0">
                <a:solidFill>
                  <a:srgbClr val="FFFFFF"/>
                </a:solidFill>
                <a:latin typeface="Arial"/>
                <a:cs typeface="Arial"/>
              </a:rPr>
              <a:t>Один из разрядов местоимений</a:t>
            </a:r>
            <a:endParaRPr sz="1600" dirty="0">
              <a:latin typeface="Arial"/>
              <a:cs typeface="Arial"/>
            </a:endParaRPr>
          </a:p>
        </p:txBody>
      </p:sp>
      <p:grpSp>
        <p:nvGrpSpPr>
          <p:cNvPr id="2" name="object 7"/>
          <p:cNvGrpSpPr/>
          <p:nvPr/>
        </p:nvGrpSpPr>
        <p:grpSpPr>
          <a:xfrm>
            <a:off x="311132" y="1232026"/>
            <a:ext cx="5214974" cy="1247655"/>
            <a:chOff x="311132" y="1232026"/>
            <a:chExt cx="5214974" cy="1247655"/>
          </a:xfrm>
          <a:solidFill>
            <a:schemeClr val="accent3">
              <a:lumMod val="60000"/>
              <a:lumOff val="40000"/>
            </a:schemeClr>
          </a:solidFill>
        </p:grpSpPr>
        <p:sp>
          <p:nvSpPr>
            <p:cNvPr id="8" name="object 8"/>
            <p:cNvSpPr/>
            <p:nvPr/>
          </p:nvSpPr>
          <p:spPr>
            <a:xfrm>
              <a:off x="454008" y="1232026"/>
              <a:ext cx="4786346" cy="510540"/>
            </a:xfrm>
            <a:custGeom>
              <a:avLst/>
              <a:gdLst/>
              <a:ahLst/>
              <a:cxnLst/>
              <a:rect l="l" t="t" r="r" b="b"/>
              <a:pathLst>
                <a:path w="4396740" h="510539">
                  <a:moveTo>
                    <a:pt x="4141472" y="0"/>
                  </a:moveTo>
                  <a:lnTo>
                    <a:pt x="255268" y="0"/>
                  </a:lnTo>
                  <a:lnTo>
                    <a:pt x="209536" y="4131"/>
                  </a:lnTo>
                  <a:lnTo>
                    <a:pt x="166431" y="16037"/>
                  </a:lnTo>
                  <a:lnTo>
                    <a:pt x="126688" y="34980"/>
                  </a:lnTo>
                  <a:lnTo>
                    <a:pt x="91041" y="60227"/>
                  </a:lnTo>
                  <a:lnTo>
                    <a:pt x="60227" y="91041"/>
                  </a:lnTo>
                  <a:lnTo>
                    <a:pt x="34980" y="126688"/>
                  </a:lnTo>
                  <a:lnTo>
                    <a:pt x="16037" y="166431"/>
                  </a:lnTo>
                  <a:lnTo>
                    <a:pt x="4131" y="209536"/>
                  </a:lnTo>
                  <a:lnTo>
                    <a:pt x="0" y="255268"/>
                  </a:lnTo>
                  <a:lnTo>
                    <a:pt x="4131" y="301004"/>
                  </a:lnTo>
                  <a:lnTo>
                    <a:pt x="16037" y="344109"/>
                  </a:lnTo>
                  <a:lnTo>
                    <a:pt x="34980" y="383853"/>
                  </a:lnTo>
                  <a:lnTo>
                    <a:pt x="60227" y="419499"/>
                  </a:lnTo>
                  <a:lnTo>
                    <a:pt x="91041" y="450313"/>
                  </a:lnTo>
                  <a:lnTo>
                    <a:pt x="126688" y="475560"/>
                  </a:lnTo>
                  <a:lnTo>
                    <a:pt x="166431" y="494504"/>
                  </a:lnTo>
                  <a:lnTo>
                    <a:pt x="209536" y="506409"/>
                  </a:lnTo>
                  <a:lnTo>
                    <a:pt x="255268" y="510541"/>
                  </a:lnTo>
                  <a:lnTo>
                    <a:pt x="4141472" y="510541"/>
                  </a:lnTo>
                  <a:lnTo>
                    <a:pt x="4187204" y="506409"/>
                  </a:lnTo>
                  <a:lnTo>
                    <a:pt x="4230309" y="494504"/>
                  </a:lnTo>
                  <a:lnTo>
                    <a:pt x="4270053" y="475560"/>
                  </a:lnTo>
                  <a:lnTo>
                    <a:pt x="4305699" y="450313"/>
                  </a:lnTo>
                  <a:lnTo>
                    <a:pt x="4336513" y="419499"/>
                  </a:lnTo>
                  <a:lnTo>
                    <a:pt x="4361760" y="383853"/>
                  </a:lnTo>
                  <a:lnTo>
                    <a:pt x="4380704" y="344109"/>
                  </a:lnTo>
                  <a:lnTo>
                    <a:pt x="4392609" y="301004"/>
                  </a:lnTo>
                  <a:lnTo>
                    <a:pt x="4396741" y="255272"/>
                  </a:lnTo>
                  <a:lnTo>
                    <a:pt x="4392609" y="209536"/>
                  </a:lnTo>
                  <a:lnTo>
                    <a:pt x="4380704" y="166431"/>
                  </a:lnTo>
                  <a:lnTo>
                    <a:pt x="4361760" y="126688"/>
                  </a:lnTo>
                  <a:lnTo>
                    <a:pt x="4336513" y="91041"/>
                  </a:lnTo>
                  <a:lnTo>
                    <a:pt x="4305699" y="60227"/>
                  </a:lnTo>
                  <a:lnTo>
                    <a:pt x="4270053" y="34980"/>
                  </a:lnTo>
                  <a:lnTo>
                    <a:pt x="4230309" y="16037"/>
                  </a:lnTo>
                  <a:lnTo>
                    <a:pt x="4187204" y="4131"/>
                  </a:lnTo>
                  <a:lnTo>
                    <a:pt x="4141472" y="0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311132" y="1908177"/>
              <a:ext cx="5214974" cy="571504"/>
            </a:xfrm>
            <a:custGeom>
              <a:avLst/>
              <a:gdLst/>
              <a:ahLst/>
              <a:cxnLst/>
              <a:rect l="l" t="t" r="r" b="b"/>
              <a:pathLst>
                <a:path w="3505200" h="495300">
                  <a:moveTo>
                    <a:pt x="3257553" y="0"/>
                  </a:moveTo>
                  <a:lnTo>
                    <a:pt x="247651" y="0"/>
                  </a:lnTo>
                  <a:lnTo>
                    <a:pt x="197902" y="5054"/>
                  </a:lnTo>
                  <a:lnTo>
                    <a:pt x="151492" y="19541"/>
                  </a:lnTo>
                  <a:lnTo>
                    <a:pt x="109434" y="42443"/>
                  </a:lnTo>
                  <a:lnTo>
                    <a:pt x="72746" y="72747"/>
                  </a:lnTo>
                  <a:lnTo>
                    <a:pt x="42443" y="109435"/>
                  </a:lnTo>
                  <a:lnTo>
                    <a:pt x="19540" y="151492"/>
                  </a:lnTo>
                  <a:lnTo>
                    <a:pt x="5054" y="197903"/>
                  </a:lnTo>
                  <a:lnTo>
                    <a:pt x="0" y="247651"/>
                  </a:lnTo>
                  <a:lnTo>
                    <a:pt x="5054" y="297399"/>
                  </a:lnTo>
                  <a:lnTo>
                    <a:pt x="19540" y="343810"/>
                  </a:lnTo>
                  <a:lnTo>
                    <a:pt x="42443" y="385867"/>
                  </a:lnTo>
                  <a:lnTo>
                    <a:pt x="72746" y="422555"/>
                  </a:lnTo>
                  <a:lnTo>
                    <a:pt x="109434" y="452858"/>
                  </a:lnTo>
                  <a:lnTo>
                    <a:pt x="151492" y="475761"/>
                  </a:lnTo>
                  <a:lnTo>
                    <a:pt x="197902" y="490248"/>
                  </a:lnTo>
                  <a:lnTo>
                    <a:pt x="247651" y="495302"/>
                  </a:lnTo>
                  <a:lnTo>
                    <a:pt x="3257553" y="495302"/>
                  </a:lnTo>
                  <a:lnTo>
                    <a:pt x="3307301" y="490248"/>
                  </a:lnTo>
                  <a:lnTo>
                    <a:pt x="3353712" y="475761"/>
                  </a:lnTo>
                  <a:lnTo>
                    <a:pt x="3395769" y="452858"/>
                  </a:lnTo>
                  <a:lnTo>
                    <a:pt x="3432457" y="422555"/>
                  </a:lnTo>
                  <a:lnTo>
                    <a:pt x="3462761" y="385867"/>
                  </a:lnTo>
                  <a:lnTo>
                    <a:pt x="3485663" y="343810"/>
                  </a:lnTo>
                  <a:lnTo>
                    <a:pt x="3500150" y="297399"/>
                  </a:lnTo>
                  <a:lnTo>
                    <a:pt x="3505205" y="247651"/>
                  </a:lnTo>
                  <a:lnTo>
                    <a:pt x="3500150" y="197903"/>
                  </a:lnTo>
                  <a:lnTo>
                    <a:pt x="3485663" y="151492"/>
                  </a:lnTo>
                  <a:lnTo>
                    <a:pt x="3462761" y="109435"/>
                  </a:lnTo>
                  <a:lnTo>
                    <a:pt x="3432457" y="72747"/>
                  </a:lnTo>
                  <a:lnTo>
                    <a:pt x="3395769" y="42443"/>
                  </a:lnTo>
                  <a:lnTo>
                    <a:pt x="3353712" y="19541"/>
                  </a:lnTo>
                  <a:lnTo>
                    <a:pt x="3307301" y="5054"/>
                  </a:lnTo>
                  <a:lnTo>
                    <a:pt x="3257553" y="0"/>
                  </a:ln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454008" y="1265236"/>
            <a:ext cx="4857784" cy="384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1425"/>
              </a:lnSpc>
              <a:spcBef>
                <a:spcPts val="100"/>
              </a:spcBef>
            </a:pP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Указывают на отсутствие предмета, его признака</a:t>
            </a:r>
          </a:p>
          <a:p>
            <a:pPr algn="ctr">
              <a:lnSpc>
                <a:spcPts val="1425"/>
              </a:lnSpc>
              <a:spcBef>
                <a:spcPts val="100"/>
              </a:spcBef>
            </a:pP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и количества.</a:t>
            </a:r>
            <a:endParaRPr sz="1400" b="1" dirty="0">
              <a:solidFill>
                <a:schemeClr val="accent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454008" y="2622557"/>
            <a:ext cx="5000660" cy="500066"/>
          </a:xfrm>
          <a:custGeom>
            <a:avLst/>
            <a:gdLst/>
            <a:ahLst/>
            <a:cxnLst/>
            <a:rect l="l" t="t" r="r" b="b"/>
            <a:pathLst>
              <a:path w="1245870" h="269239">
                <a:moveTo>
                  <a:pt x="1110960" y="0"/>
                </a:moveTo>
                <a:lnTo>
                  <a:pt x="134599" y="0"/>
                </a:lnTo>
                <a:lnTo>
                  <a:pt x="92173" y="6891"/>
                </a:lnTo>
                <a:lnTo>
                  <a:pt x="55239" y="26058"/>
                </a:lnTo>
                <a:lnTo>
                  <a:pt x="26058" y="55240"/>
                </a:lnTo>
                <a:lnTo>
                  <a:pt x="6891" y="92174"/>
                </a:lnTo>
                <a:lnTo>
                  <a:pt x="0" y="134600"/>
                </a:lnTo>
                <a:lnTo>
                  <a:pt x="6891" y="177034"/>
                </a:lnTo>
                <a:lnTo>
                  <a:pt x="26058" y="213968"/>
                </a:lnTo>
                <a:lnTo>
                  <a:pt x="55239" y="243149"/>
                </a:lnTo>
                <a:lnTo>
                  <a:pt x="92173" y="262316"/>
                </a:lnTo>
                <a:lnTo>
                  <a:pt x="134599" y="269208"/>
                </a:lnTo>
                <a:lnTo>
                  <a:pt x="1110960" y="269208"/>
                </a:lnTo>
                <a:lnTo>
                  <a:pt x="1153386" y="262316"/>
                </a:lnTo>
                <a:lnTo>
                  <a:pt x="1190320" y="243149"/>
                </a:lnTo>
                <a:lnTo>
                  <a:pt x="1219501" y="213968"/>
                </a:lnTo>
                <a:lnTo>
                  <a:pt x="1238668" y="177034"/>
                </a:lnTo>
                <a:lnTo>
                  <a:pt x="1245560" y="134608"/>
                </a:lnTo>
                <a:lnTo>
                  <a:pt x="1238668" y="92174"/>
                </a:lnTo>
                <a:lnTo>
                  <a:pt x="1219501" y="55240"/>
                </a:lnTo>
                <a:lnTo>
                  <a:pt x="1190320" y="26058"/>
                </a:lnTo>
                <a:lnTo>
                  <a:pt x="1153386" y="6891"/>
                </a:lnTo>
                <a:lnTo>
                  <a:pt x="1110960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</p:spPr>
        <p:txBody>
          <a:bodyPr wrap="square" lIns="0" tIns="0" rIns="0" bIns="0" rtlCol="0"/>
          <a:lstStyle/>
          <a:p>
            <a:r>
              <a:rPr lang="ru-RU" b="1" spc="-10" dirty="0" smtClean="0">
                <a:solidFill>
                  <a:srgbClr val="FFFFFF"/>
                </a:solidFill>
                <a:latin typeface="Arial"/>
                <a:cs typeface="Arial"/>
              </a:rPr>
              <a:t>           </a:t>
            </a:r>
            <a:r>
              <a:rPr lang="ru-RU" sz="1600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никто, ничто, никакой, ничей, никак, нигде,</a:t>
            </a:r>
          </a:p>
          <a:p>
            <a:r>
              <a:rPr lang="ru-RU" sz="1600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                нисколько, никогда, никуда, ниоткуда;</a:t>
            </a:r>
            <a:endParaRPr sz="1600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grpSp>
        <p:nvGrpSpPr>
          <p:cNvPr id="3" name="object 13"/>
          <p:cNvGrpSpPr/>
          <p:nvPr/>
        </p:nvGrpSpPr>
        <p:grpSpPr>
          <a:xfrm>
            <a:off x="2811433" y="1050921"/>
            <a:ext cx="283823" cy="928088"/>
            <a:chOff x="2821791" y="1074657"/>
            <a:chExt cx="86408" cy="824327"/>
          </a:xfrm>
        </p:grpSpPr>
        <p:sp>
          <p:nvSpPr>
            <p:cNvPr id="14" name="object 14"/>
            <p:cNvSpPr/>
            <p:nvPr/>
          </p:nvSpPr>
          <p:spPr>
            <a:xfrm>
              <a:off x="2821796" y="1074657"/>
              <a:ext cx="86403" cy="190354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2821791" y="1709168"/>
              <a:ext cx="86403" cy="189816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/>
          <p:nvPr/>
        </p:nvSpPr>
        <p:spPr>
          <a:xfrm>
            <a:off x="2821791" y="2486087"/>
            <a:ext cx="346861" cy="20790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Прямоугольник 12"/>
          <p:cNvSpPr/>
          <p:nvPr/>
        </p:nvSpPr>
        <p:spPr>
          <a:xfrm>
            <a:off x="506636" y="1908177"/>
            <a:ext cx="5019470" cy="1102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1370"/>
              </a:lnSpc>
              <a:spcBef>
                <a:spcPts val="100"/>
              </a:spcBef>
            </a:pPr>
            <a:r>
              <a:rPr lang="ru-RU" sz="1400" b="1" spc="-5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Отвечает на вопросы</a:t>
            </a:r>
            <a:endParaRPr lang="ru-RU" sz="1400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400" b="1" spc="-10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кто? что? какой? чей? как? где? когда? куда? откуда?</a:t>
            </a:r>
            <a:endParaRPr lang="ru-RU" sz="1400" b="1" dirty="0">
              <a:solidFill>
                <a:schemeClr val="accent4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00000"/>
              </a:lnSpc>
            </a:pPr>
            <a:endParaRPr lang="ru-RU" sz="2000" b="1" spc="-10" dirty="0">
              <a:solidFill>
                <a:srgbClr val="FFFFFF"/>
              </a:solidFill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endParaRPr lang="ru-RU" sz="2000" b="1" spc="-10" dirty="0">
              <a:solidFill>
                <a:srgbClr val="FFFFFF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2765433"/>
            <a:ext cx="5597544" cy="357190"/>
          </a:xfrm>
        </p:spPr>
        <p:txBody>
          <a:bodyPr/>
          <a:lstStyle/>
          <a:p>
            <a:r>
              <a:rPr lang="ru-RU" sz="1600" b="0" i="0" dirty="0" smtClean="0">
                <a:solidFill>
                  <a:schemeClr val="tx2">
                    <a:lumMod val="75000"/>
                  </a:schemeClr>
                </a:solidFill>
              </a:rPr>
              <a:t>     </a:t>
            </a:r>
            <a:r>
              <a:rPr lang="ru-RU" sz="1600" i="0" dirty="0" err="1" smtClean="0">
                <a:solidFill>
                  <a:schemeClr val="accent2">
                    <a:lumMod val="50000"/>
                  </a:schemeClr>
                </a:solidFill>
              </a:rPr>
              <a:t>нЕкого</a:t>
            </a:r>
            <a:r>
              <a:rPr lang="ru-RU" sz="1600" i="0" dirty="0" smtClean="0">
                <a:solidFill>
                  <a:schemeClr val="accent2">
                    <a:lumMod val="50000"/>
                  </a:schemeClr>
                </a:solidFill>
              </a:rPr>
              <a:t> - </a:t>
            </a:r>
            <a:r>
              <a:rPr lang="ru-RU" sz="1600" i="0" dirty="0" err="1" smtClean="0">
                <a:solidFill>
                  <a:schemeClr val="accent2">
                    <a:lumMod val="50000"/>
                  </a:schemeClr>
                </a:solidFill>
              </a:rPr>
              <a:t>никогО</a:t>
            </a:r>
            <a:r>
              <a:rPr lang="ru-RU" sz="1600" i="0" dirty="0" smtClean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ru-RU" sz="1600" i="0" dirty="0" err="1" smtClean="0">
                <a:solidFill>
                  <a:schemeClr val="accent2">
                    <a:lumMod val="50000"/>
                  </a:schemeClr>
                </a:solidFill>
              </a:rPr>
              <a:t>нЕкому</a:t>
            </a:r>
            <a:r>
              <a:rPr lang="ru-RU" sz="1600" i="0" dirty="0" smtClean="0">
                <a:solidFill>
                  <a:schemeClr val="accent2">
                    <a:lumMod val="50000"/>
                  </a:schemeClr>
                </a:solidFill>
              </a:rPr>
              <a:t> - </a:t>
            </a:r>
            <a:r>
              <a:rPr lang="ru-RU" sz="1600" i="0" dirty="0" err="1" smtClean="0">
                <a:solidFill>
                  <a:schemeClr val="accent2">
                    <a:lumMod val="50000"/>
                  </a:schemeClr>
                </a:solidFill>
              </a:rPr>
              <a:t>никомУ</a:t>
            </a:r>
            <a:r>
              <a:rPr lang="ru-RU" sz="1600" i="0" dirty="0" smtClean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ru-RU" sz="1600" i="0" dirty="0" err="1" smtClean="0">
                <a:solidFill>
                  <a:schemeClr val="accent2">
                    <a:lumMod val="50000"/>
                  </a:schemeClr>
                </a:solidFill>
              </a:rPr>
              <a:t>нЕчем</a:t>
            </a:r>
            <a:r>
              <a:rPr lang="ru-RU" sz="1600" i="0" dirty="0" smtClean="0">
                <a:solidFill>
                  <a:schemeClr val="accent2">
                    <a:lumMod val="50000"/>
                  </a:schemeClr>
                </a:solidFill>
              </a:rPr>
              <a:t> - </a:t>
            </a:r>
            <a:r>
              <a:rPr lang="ru-RU" sz="1600" i="0" dirty="0" err="1" smtClean="0">
                <a:solidFill>
                  <a:schemeClr val="accent2">
                    <a:lumMod val="50000"/>
                  </a:schemeClr>
                </a:solidFill>
              </a:rPr>
              <a:t>ничЕм</a:t>
            </a:r>
            <a:r>
              <a:rPr lang="ru-RU" sz="1600" i="0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  <a:endParaRPr lang="ru-RU" sz="1600" i="0" dirty="0">
              <a:solidFill>
                <a:schemeClr val="accent2">
                  <a:lumMod val="50000"/>
                </a:schemeClr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39694" y="693731"/>
          <a:ext cx="5286412" cy="131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864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42942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Отрицательные местоимения</a:t>
                      </a:r>
                      <a:r>
                        <a:rPr lang="ru-RU" sz="1600" b="1" i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 образуются от однокоренных вопросительных местоимений путём прибавления отрицательных частиц, ставших приставкой:</a:t>
                      </a:r>
                      <a:r>
                        <a:rPr lang="ru-RU" sz="1600" b="1" i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600" b="1" i="1" dirty="0" smtClean="0">
                          <a:solidFill>
                            <a:srgbClr val="1B20ED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под ударением </a:t>
                      </a:r>
                      <a:r>
                        <a:rPr lang="ru-RU" sz="1600" b="1" i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пишется приставка </a:t>
                      </a:r>
                      <a:r>
                        <a:rPr lang="ru-RU" sz="1600" b="1" i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не-</a:t>
                      </a:r>
                      <a:r>
                        <a:rPr lang="ru-RU" sz="1600" b="1" i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</a:t>
                      </a:r>
                      <a:r>
                        <a:rPr lang="ru-RU" sz="1600" b="1" i="1" dirty="0" smtClean="0">
                          <a:solidFill>
                            <a:srgbClr val="1B20ED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без ударения - </a:t>
                      </a:r>
                      <a:r>
                        <a:rPr lang="ru-RU" sz="1600" b="1" i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ни</a:t>
                      </a:r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</a:t>
                      </a:r>
                      <a:r>
                        <a:rPr lang="ru-RU" sz="16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: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25710" y="2193929"/>
            <a:ext cx="642942" cy="428628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97016" y="1908177"/>
            <a:ext cx="4168784" cy="1231106"/>
          </a:xfrm>
        </p:spPr>
        <p:txBody>
          <a:bodyPr/>
          <a:lstStyle/>
          <a:p>
            <a:r>
              <a:rPr lang="ru-RU" sz="1600" i="0" dirty="0" smtClean="0">
                <a:solidFill>
                  <a:schemeClr val="tx1"/>
                </a:solidFill>
              </a:rPr>
              <a:t>Р.п. </a:t>
            </a:r>
            <a:r>
              <a:rPr lang="ru-RU" sz="1600" i="0" dirty="0" err="1" smtClean="0">
                <a:solidFill>
                  <a:schemeClr val="accent4">
                    <a:lumMod val="75000"/>
                  </a:schemeClr>
                </a:solidFill>
              </a:rPr>
              <a:t>нЕкого</a:t>
            </a:r>
            <a:r>
              <a:rPr lang="ru-RU" sz="1600" i="0" dirty="0" smtClean="0">
                <a:solidFill>
                  <a:schemeClr val="accent4">
                    <a:lumMod val="75000"/>
                  </a:schemeClr>
                </a:solidFill>
              </a:rPr>
              <a:t>;    </a:t>
            </a:r>
            <a:r>
              <a:rPr lang="ru-RU" sz="1600" i="0" dirty="0" err="1" smtClean="0">
                <a:solidFill>
                  <a:schemeClr val="accent4">
                    <a:lumMod val="75000"/>
                  </a:schemeClr>
                </a:solidFill>
              </a:rPr>
              <a:t>нЕчего</a:t>
            </a:r>
            <a:r>
              <a:rPr lang="ru-RU" sz="1600" i="0" dirty="0" smtClean="0">
                <a:solidFill>
                  <a:schemeClr val="accent4">
                    <a:lumMod val="75000"/>
                  </a:schemeClr>
                </a:solidFill>
              </a:rPr>
              <a:t>.</a:t>
            </a:r>
          </a:p>
          <a:p>
            <a:r>
              <a:rPr lang="ru-RU" sz="1600" i="0" dirty="0" err="1" smtClean="0">
                <a:solidFill>
                  <a:schemeClr val="tx1"/>
                </a:solidFill>
              </a:rPr>
              <a:t>Д.п</a:t>
            </a:r>
            <a:r>
              <a:rPr lang="ru-RU" sz="1600" i="0" dirty="0" smtClean="0">
                <a:solidFill>
                  <a:schemeClr val="tx1"/>
                </a:solidFill>
              </a:rPr>
              <a:t>. </a:t>
            </a:r>
            <a:r>
              <a:rPr lang="ru-RU" sz="1600" i="0" dirty="0" err="1" smtClean="0">
                <a:solidFill>
                  <a:schemeClr val="accent4">
                    <a:lumMod val="75000"/>
                  </a:schemeClr>
                </a:solidFill>
              </a:rPr>
              <a:t>нЕк</a:t>
            </a:r>
            <a:r>
              <a:rPr lang="en-US" sz="1600" i="0" dirty="0" smtClean="0">
                <a:solidFill>
                  <a:schemeClr val="accent4">
                    <a:lumMod val="75000"/>
                  </a:schemeClr>
                </a:solidFill>
              </a:rPr>
              <a:t>o</a:t>
            </a:r>
            <a:r>
              <a:rPr lang="ru-RU" sz="1600" i="0" dirty="0" err="1" smtClean="0">
                <a:solidFill>
                  <a:schemeClr val="accent4">
                    <a:lumMod val="75000"/>
                  </a:schemeClr>
                </a:solidFill>
              </a:rPr>
              <a:t>му</a:t>
            </a:r>
            <a:r>
              <a:rPr lang="ru-RU" sz="1600" i="0" dirty="0" smtClean="0">
                <a:solidFill>
                  <a:schemeClr val="accent4">
                    <a:lumMod val="75000"/>
                  </a:schemeClr>
                </a:solidFill>
              </a:rPr>
              <a:t>;</a:t>
            </a:r>
            <a:r>
              <a:rPr lang="ru-RU" sz="1600" i="0" dirty="0" smtClean="0">
                <a:solidFill>
                  <a:schemeClr val="tx1"/>
                </a:solidFill>
              </a:rPr>
              <a:t>   </a:t>
            </a:r>
            <a:r>
              <a:rPr lang="ru-RU" sz="1600" i="0" dirty="0" err="1" smtClean="0">
                <a:solidFill>
                  <a:schemeClr val="accent4">
                    <a:lumMod val="75000"/>
                  </a:schemeClr>
                </a:solidFill>
              </a:rPr>
              <a:t>нЕчему</a:t>
            </a:r>
            <a:r>
              <a:rPr lang="ru-RU" sz="1600" i="0" dirty="0" smtClean="0">
                <a:solidFill>
                  <a:schemeClr val="accent4">
                    <a:lumMod val="75000"/>
                  </a:schemeClr>
                </a:solidFill>
              </a:rPr>
              <a:t>.   </a:t>
            </a:r>
          </a:p>
          <a:p>
            <a:r>
              <a:rPr lang="ru-RU" sz="1600" i="0" dirty="0" err="1" smtClean="0">
                <a:solidFill>
                  <a:schemeClr val="tx1"/>
                </a:solidFill>
              </a:rPr>
              <a:t>В.п</a:t>
            </a:r>
            <a:r>
              <a:rPr lang="ru-RU" sz="1600" i="0" dirty="0" smtClean="0">
                <a:solidFill>
                  <a:schemeClr val="tx1"/>
                </a:solidFill>
              </a:rPr>
              <a:t>. </a:t>
            </a:r>
            <a:r>
              <a:rPr lang="ru-RU" sz="1600" i="0" dirty="0" err="1" smtClean="0">
                <a:solidFill>
                  <a:schemeClr val="accent4">
                    <a:lumMod val="75000"/>
                  </a:schemeClr>
                </a:solidFill>
              </a:rPr>
              <a:t>нЕкого</a:t>
            </a:r>
            <a:r>
              <a:rPr lang="ru-RU" sz="1600" i="0" dirty="0" smtClean="0">
                <a:solidFill>
                  <a:schemeClr val="accent4">
                    <a:lumMod val="75000"/>
                  </a:schemeClr>
                </a:solidFill>
              </a:rPr>
              <a:t>;    </a:t>
            </a:r>
            <a:r>
              <a:rPr lang="ru-RU" sz="1600" i="0" dirty="0" smtClean="0">
                <a:solidFill>
                  <a:schemeClr val="accent4">
                    <a:lumMod val="75000"/>
                  </a:schemeClr>
                </a:solidFill>
              </a:rPr>
              <a:t>-</a:t>
            </a:r>
            <a:endParaRPr lang="ru-RU" sz="1600" i="0" dirty="0" smtClean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ru-RU" sz="1600" i="0" dirty="0" smtClean="0">
                <a:solidFill>
                  <a:schemeClr val="tx1"/>
                </a:solidFill>
              </a:rPr>
              <a:t>Т.п. </a:t>
            </a:r>
            <a:r>
              <a:rPr lang="ru-RU" sz="1600" i="0" dirty="0" err="1" smtClean="0">
                <a:solidFill>
                  <a:schemeClr val="accent4">
                    <a:lumMod val="75000"/>
                  </a:schemeClr>
                </a:solidFill>
              </a:rPr>
              <a:t>нЕкем</a:t>
            </a:r>
            <a:r>
              <a:rPr lang="ru-RU" sz="1600" i="0" dirty="0" smtClean="0">
                <a:solidFill>
                  <a:schemeClr val="accent4">
                    <a:lumMod val="75000"/>
                  </a:schemeClr>
                </a:solidFill>
              </a:rPr>
              <a:t>;      </a:t>
            </a:r>
            <a:r>
              <a:rPr lang="ru-RU" sz="1600" i="0" dirty="0" err="1" smtClean="0">
                <a:solidFill>
                  <a:schemeClr val="accent4">
                    <a:lumMod val="75000"/>
                  </a:schemeClr>
                </a:solidFill>
              </a:rPr>
              <a:t>нЕчем</a:t>
            </a:r>
            <a:r>
              <a:rPr lang="ru-RU" sz="1600" i="0" dirty="0" smtClean="0">
                <a:solidFill>
                  <a:schemeClr val="accent4">
                    <a:lumMod val="75000"/>
                  </a:schemeClr>
                </a:solidFill>
              </a:rPr>
              <a:t>.</a:t>
            </a:r>
          </a:p>
          <a:p>
            <a:r>
              <a:rPr lang="ru-RU" sz="1600" i="0" dirty="0" smtClean="0">
                <a:solidFill>
                  <a:schemeClr val="tx1"/>
                </a:solidFill>
              </a:rPr>
              <a:t>П.п. </a:t>
            </a:r>
            <a:r>
              <a:rPr lang="ru-RU" sz="1600" i="0" dirty="0" err="1" smtClean="0">
                <a:solidFill>
                  <a:schemeClr val="accent4">
                    <a:lumMod val="75000"/>
                  </a:schemeClr>
                </a:solidFill>
              </a:rPr>
              <a:t>нЕ</a:t>
            </a:r>
            <a:r>
              <a:rPr lang="ru-RU" sz="1600" i="0" dirty="0" smtClean="0">
                <a:solidFill>
                  <a:schemeClr val="accent4">
                    <a:lumMod val="75000"/>
                  </a:schemeClr>
                </a:solidFill>
              </a:rPr>
              <a:t> о ком; </a:t>
            </a:r>
            <a:r>
              <a:rPr lang="ru-RU" sz="1600" i="0" dirty="0" err="1" smtClean="0">
                <a:solidFill>
                  <a:schemeClr val="accent4">
                    <a:lumMod val="75000"/>
                  </a:schemeClr>
                </a:solidFill>
              </a:rPr>
              <a:t>нЕ</a:t>
            </a:r>
            <a:r>
              <a:rPr lang="ru-RU" sz="1600" i="0" dirty="0" smtClean="0">
                <a:solidFill>
                  <a:schemeClr val="accent4">
                    <a:lumMod val="75000"/>
                  </a:schemeClr>
                </a:solidFill>
              </a:rPr>
              <a:t> о чём. </a:t>
            </a:r>
            <a:endParaRPr lang="ru-RU" sz="1600" i="0" dirty="0">
              <a:solidFill>
                <a:schemeClr val="accent4">
                  <a:lumMod val="75000"/>
                </a:schemeClr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9637687"/>
              </p:ext>
            </p:extLst>
          </p:nvPr>
        </p:nvGraphicFramePr>
        <p:xfrm>
          <a:off x="239694" y="622293"/>
          <a:ext cx="5214974" cy="8561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149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56116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Особенностью отрицательных местоимений </a:t>
                      </a:r>
                      <a:r>
                        <a:rPr lang="ru-RU" sz="1800" b="1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ru-RU" sz="1800" b="1" i="1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нЕкого</a:t>
                      </a:r>
                      <a:r>
                        <a:rPr lang="ru-RU" sz="1800" b="1" i="1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и</a:t>
                      </a:r>
                      <a:r>
                        <a:rPr lang="ru-RU" sz="1800" b="1" i="1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1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нЕчего</a:t>
                      </a:r>
                      <a:r>
                        <a:rPr lang="ru-RU" sz="1800" b="1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ru-RU" sz="1600" b="1" i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является то, что 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они не </a:t>
                      </a:r>
                      <a:r>
                        <a:rPr lang="ru-RU" sz="1600" b="1" i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имеют формы 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Именительного падежа</a:t>
                      </a:r>
                      <a:endParaRPr lang="ru-RU" sz="1600" b="1" dirty="0" smtClean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454272" y="1479549"/>
            <a:ext cx="642942" cy="428628"/>
          </a:xfrm>
          <a:prstGeom prst="downArrow">
            <a:avLst>
              <a:gd name="adj1" fmla="val 50000"/>
              <a:gd name="adj2" fmla="val 51422"/>
            </a:avLst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2193929"/>
            <a:ext cx="5526106" cy="1231106"/>
          </a:xfrm>
        </p:spPr>
        <p:txBody>
          <a:bodyPr/>
          <a:lstStyle/>
          <a:p>
            <a:pPr fontAlgn="base"/>
            <a:r>
              <a:rPr lang="ru-RU" sz="1600" dirty="0" smtClean="0"/>
              <a:t>никак</a:t>
            </a:r>
            <a:r>
              <a:rPr lang="ru-RU" sz="1600" dirty="0" smtClean="0">
                <a:solidFill>
                  <a:srgbClr val="FF0000"/>
                </a:solidFill>
              </a:rPr>
              <a:t>ой</a:t>
            </a:r>
            <a:r>
              <a:rPr lang="ru-RU" sz="1600" dirty="0" smtClean="0"/>
              <a:t> дом, никак</a:t>
            </a:r>
            <a:r>
              <a:rPr lang="ru-RU" sz="1600" dirty="0" smtClean="0">
                <a:solidFill>
                  <a:srgbClr val="FF0000"/>
                </a:solidFill>
              </a:rPr>
              <a:t>ая</a:t>
            </a:r>
            <a:r>
              <a:rPr lang="ru-RU" sz="1600" dirty="0" smtClean="0"/>
              <a:t> ягод</a:t>
            </a:r>
            <a:r>
              <a:rPr lang="ru-RU" sz="1600" dirty="0" smtClean="0">
                <a:solidFill>
                  <a:srgbClr val="FF0000"/>
                </a:solidFill>
              </a:rPr>
              <a:t>а</a:t>
            </a:r>
            <a:r>
              <a:rPr lang="ru-RU" sz="1600" dirty="0" smtClean="0"/>
              <a:t>, никак</a:t>
            </a:r>
            <a:r>
              <a:rPr lang="ru-RU" sz="1600" dirty="0" smtClean="0">
                <a:solidFill>
                  <a:srgbClr val="FF0000"/>
                </a:solidFill>
              </a:rPr>
              <a:t>ое</a:t>
            </a:r>
            <a:r>
              <a:rPr lang="ru-RU" sz="1600" dirty="0" smtClean="0"/>
              <a:t> предложени</a:t>
            </a:r>
            <a:r>
              <a:rPr lang="ru-RU" sz="1600" dirty="0" smtClean="0">
                <a:solidFill>
                  <a:srgbClr val="FF0000"/>
                </a:solidFill>
              </a:rPr>
              <a:t>е</a:t>
            </a:r>
            <a:r>
              <a:rPr lang="ru-RU" sz="1600" dirty="0" smtClean="0"/>
              <a:t>, никак</a:t>
            </a:r>
            <a:r>
              <a:rPr lang="ru-RU" sz="1600" dirty="0" smtClean="0">
                <a:solidFill>
                  <a:srgbClr val="FF0000"/>
                </a:solidFill>
              </a:rPr>
              <a:t>ие</a:t>
            </a:r>
            <a:r>
              <a:rPr lang="ru-RU" sz="1600" dirty="0" smtClean="0"/>
              <a:t> признак</a:t>
            </a:r>
            <a:r>
              <a:rPr lang="ru-RU" sz="1600" dirty="0" smtClean="0">
                <a:solidFill>
                  <a:srgbClr val="FF0000"/>
                </a:solidFill>
              </a:rPr>
              <a:t>и</a:t>
            </a:r>
            <a:r>
              <a:rPr lang="ru-RU" sz="1600" dirty="0" smtClean="0"/>
              <a:t>;</a:t>
            </a:r>
            <a:endParaRPr lang="ru-RU" sz="1600" i="0" dirty="0" smtClean="0"/>
          </a:p>
          <a:p>
            <a:pPr fontAlgn="base"/>
            <a:r>
              <a:rPr lang="ru-RU" sz="1600" dirty="0" smtClean="0"/>
              <a:t>нич</a:t>
            </a:r>
            <a:r>
              <a:rPr lang="ru-RU" sz="1600" dirty="0" smtClean="0">
                <a:solidFill>
                  <a:srgbClr val="FF0000"/>
                </a:solidFill>
              </a:rPr>
              <a:t>ей</a:t>
            </a:r>
            <a:r>
              <a:rPr lang="ru-RU" sz="1600" dirty="0" smtClean="0"/>
              <a:t> ответ, ничь</a:t>
            </a:r>
            <a:r>
              <a:rPr lang="ru-RU" sz="1600" dirty="0" smtClean="0">
                <a:solidFill>
                  <a:srgbClr val="FF0000"/>
                </a:solidFill>
              </a:rPr>
              <a:t>я</a:t>
            </a:r>
            <a:r>
              <a:rPr lang="ru-RU" sz="1600" dirty="0" smtClean="0"/>
              <a:t> просьб</a:t>
            </a:r>
            <a:r>
              <a:rPr lang="ru-RU" sz="1600" dirty="0" smtClean="0">
                <a:solidFill>
                  <a:srgbClr val="FF0000"/>
                </a:solidFill>
              </a:rPr>
              <a:t>а</a:t>
            </a:r>
            <a:r>
              <a:rPr lang="ru-RU" sz="1600" dirty="0" smtClean="0"/>
              <a:t>, ничь</a:t>
            </a:r>
            <a:r>
              <a:rPr lang="ru-RU" sz="1600" dirty="0" smtClean="0">
                <a:solidFill>
                  <a:srgbClr val="FF0000"/>
                </a:solidFill>
              </a:rPr>
              <a:t>ё</a:t>
            </a:r>
            <a:r>
              <a:rPr lang="ru-RU" sz="1600" dirty="0" smtClean="0"/>
              <a:t> слов</a:t>
            </a:r>
            <a:r>
              <a:rPr lang="ru-RU" sz="1600" dirty="0" smtClean="0">
                <a:solidFill>
                  <a:srgbClr val="FF0000"/>
                </a:solidFill>
              </a:rPr>
              <a:t>о</a:t>
            </a:r>
            <a:r>
              <a:rPr lang="ru-RU" sz="1600" dirty="0" smtClean="0"/>
              <a:t>, ничь</a:t>
            </a:r>
            <a:r>
              <a:rPr lang="ru-RU" sz="1600" dirty="0" smtClean="0">
                <a:solidFill>
                  <a:srgbClr val="FF0000"/>
                </a:solidFill>
              </a:rPr>
              <a:t>и </a:t>
            </a:r>
            <a:r>
              <a:rPr lang="ru-RU" sz="1600" dirty="0" smtClean="0"/>
              <a:t>признани</a:t>
            </a:r>
            <a:r>
              <a:rPr lang="ru-RU" sz="1600" dirty="0" smtClean="0">
                <a:solidFill>
                  <a:srgbClr val="FF0000"/>
                </a:solidFill>
              </a:rPr>
              <a:t>я</a:t>
            </a:r>
            <a:r>
              <a:rPr lang="ru-RU" sz="1600" dirty="0" smtClean="0"/>
              <a:t>.</a:t>
            </a:r>
            <a:endParaRPr lang="ru-RU" sz="1600" i="0" dirty="0" smtClean="0"/>
          </a:p>
          <a:p>
            <a:r>
              <a:rPr lang="ru-RU" sz="1600" i="0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endParaRPr lang="ru-RU" sz="1600" i="0" dirty="0">
              <a:solidFill>
                <a:schemeClr val="accent4">
                  <a:lumMod val="75000"/>
                </a:schemeClr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9637687"/>
              </p:ext>
            </p:extLst>
          </p:nvPr>
        </p:nvGraphicFramePr>
        <p:xfrm>
          <a:off x="239694" y="622293"/>
          <a:ext cx="5214974" cy="106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149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56116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Отрицательные местоимения </a:t>
                      </a:r>
                      <a:r>
                        <a:rPr lang="ru-RU" sz="1600" b="1" i="1" dirty="0" smtClean="0">
                          <a:solidFill>
                            <a:srgbClr val="1B20ED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«никакой»</a:t>
                      </a:r>
                      <a:r>
                        <a:rPr lang="ru-RU" sz="1600" b="1" i="0" dirty="0" smtClean="0">
                          <a:solidFill>
                            <a:srgbClr val="1B20ED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 </a:t>
                      </a:r>
                      <a:r>
                        <a:rPr lang="ru-RU" sz="1600" b="1" i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и</a:t>
                      </a:r>
                      <a:r>
                        <a:rPr lang="ru-RU" sz="1600" b="1" i="0" dirty="0" smtClean="0">
                          <a:solidFill>
                            <a:srgbClr val="1B20ED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 </a:t>
                      </a:r>
                      <a:r>
                        <a:rPr lang="ru-RU" sz="1600" b="1" i="1" dirty="0" smtClean="0">
                          <a:solidFill>
                            <a:srgbClr val="1B20ED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«ничей»</a:t>
                      </a:r>
                      <a:r>
                        <a:rPr lang="ru-RU" sz="1600" b="1" i="0" dirty="0" smtClean="0">
                          <a:solidFill>
                            <a:srgbClr val="1B20ED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</a:t>
                      </a:r>
                      <a:r>
                        <a:rPr lang="ru-RU" sz="1600" b="1" i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как и прилагательные, изменяются по 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родам, числам и падежам:</a:t>
                      </a:r>
                      <a:endParaRPr lang="ru-RU" sz="1600" b="1" dirty="0" smtClean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454272" y="1693863"/>
            <a:ext cx="642942" cy="428628"/>
          </a:xfrm>
          <a:prstGeom prst="downArrow">
            <a:avLst>
              <a:gd name="adj1" fmla="val 50000"/>
              <a:gd name="adj2" fmla="val 51422"/>
            </a:avLst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588" y="2551119"/>
            <a:ext cx="5691212" cy="492443"/>
          </a:xfrm>
        </p:spPr>
        <p:txBody>
          <a:bodyPr/>
          <a:lstStyle/>
          <a:p>
            <a:r>
              <a:rPr lang="ru-RU" sz="1600" dirty="0" smtClean="0">
                <a:solidFill>
                  <a:schemeClr val="tx1"/>
                </a:solidFill>
              </a:rPr>
              <a:t>         </a:t>
            </a:r>
            <a:r>
              <a:rPr lang="ru-RU" sz="1600" dirty="0" err="1" smtClean="0">
                <a:solidFill>
                  <a:schemeClr val="accent5">
                    <a:lumMod val="50000"/>
                  </a:schemeClr>
                </a:solidFill>
              </a:rPr>
              <a:t>нЕкем</a:t>
            </a: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</a:rPr>
              <a:t> - не </a:t>
            </a:r>
            <a:r>
              <a:rPr lang="ru-RU" sz="1600" dirty="0" smtClean="0">
                <a:solidFill>
                  <a:srgbClr val="FF0000"/>
                </a:solidFill>
              </a:rPr>
              <a:t>с</a:t>
            </a: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</a:rPr>
              <a:t> кем, </a:t>
            </a:r>
            <a:r>
              <a:rPr lang="ru-RU" sz="1600" dirty="0" err="1" smtClean="0">
                <a:solidFill>
                  <a:schemeClr val="accent5">
                    <a:lumMod val="50000"/>
                  </a:schemeClr>
                </a:solidFill>
              </a:rPr>
              <a:t>никогО</a:t>
            </a: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</a:rPr>
              <a:t> - ни </a:t>
            </a:r>
            <a:r>
              <a:rPr lang="ru-RU" sz="1600" dirty="0" smtClean="0">
                <a:solidFill>
                  <a:srgbClr val="FF0000"/>
                </a:solidFill>
              </a:rPr>
              <a:t>у</a:t>
            </a: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</a:rPr>
              <a:t> кого, </a:t>
            </a:r>
          </a:p>
          <a:p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</a:rPr>
              <a:t>        </a:t>
            </a:r>
            <a:r>
              <a:rPr lang="ru-RU" sz="1600" dirty="0" err="1" smtClean="0">
                <a:solidFill>
                  <a:schemeClr val="accent5">
                    <a:lumMod val="50000"/>
                  </a:schemeClr>
                </a:solidFill>
              </a:rPr>
              <a:t>ничьИх</a:t>
            </a: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</a:rPr>
              <a:t> - ни </a:t>
            </a:r>
            <a:r>
              <a:rPr lang="ru-RU" sz="1600" dirty="0" smtClean="0">
                <a:solidFill>
                  <a:srgbClr val="FF0000"/>
                </a:solidFill>
              </a:rPr>
              <a:t>при</a:t>
            </a: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</a:rPr>
              <a:t> чьих, </a:t>
            </a:r>
            <a:r>
              <a:rPr lang="ru-RU" sz="1600" dirty="0" err="1" smtClean="0">
                <a:solidFill>
                  <a:schemeClr val="accent5">
                    <a:lumMod val="50000"/>
                  </a:schemeClr>
                </a:solidFill>
              </a:rPr>
              <a:t>никакОй</a:t>
            </a: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</a:rPr>
              <a:t> -ни </a:t>
            </a:r>
            <a:r>
              <a:rPr lang="ru-RU" sz="1600" dirty="0" smtClean="0">
                <a:solidFill>
                  <a:srgbClr val="FF0000"/>
                </a:solidFill>
              </a:rPr>
              <a:t>о</a:t>
            </a: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</a:rPr>
              <a:t> какой. </a:t>
            </a:r>
            <a:endParaRPr lang="ru-RU" sz="1600" i="0" dirty="0">
              <a:solidFill>
                <a:schemeClr val="accent5">
                  <a:lumMod val="50000"/>
                </a:schemeClr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9637687"/>
              </p:ext>
            </p:extLst>
          </p:nvPr>
        </p:nvGraphicFramePr>
        <p:xfrm>
          <a:off x="311132" y="622293"/>
          <a:ext cx="5143536" cy="131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35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56116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При отсутствии предлога </a:t>
                      </a:r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не- </a:t>
                      </a:r>
                      <a:r>
                        <a:rPr lang="ru-RU" sz="16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и </a:t>
                      </a:r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ни-</a:t>
                      </a:r>
                      <a:r>
                        <a:rPr lang="ru-RU" sz="16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(как приставки) пишутся с местоимениями слитно, при наличии предлога </a:t>
                      </a:r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 </a:t>
                      </a:r>
                      <a:r>
                        <a:rPr lang="ru-RU" sz="16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и </a:t>
                      </a:r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ни</a:t>
                      </a:r>
                      <a:r>
                        <a:rPr lang="ru-RU" sz="16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являются отрицательными частицами и пишутся с местоимениями раздельно</a:t>
                      </a:r>
                      <a:r>
                        <a:rPr lang="ru-RU" sz="1600" b="1" i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:</a:t>
                      </a:r>
                      <a:endParaRPr lang="ru-RU" sz="1600" b="1" dirty="0" smtClean="0">
                        <a:solidFill>
                          <a:schemeClr val="accent5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454272" y="2051053"/>
            <a:ext cx="642942" cy="428628"/>
          </a:xfrm>
          <a:prstGeom prst="downArrow">
            <a:avLst>
              <a:gd name="adj1" fmla="val 50000"/>
              <a:gd name="adj2" fmla="val 51422"/>
            </a:avLst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46058" y="102424"/>
            <a:ext cx="6072230" cy="561692"/>
          </a:xfrm>
        </p:spPr>
        <p:txBody>
          <a:bodyPr/>
          <a:lstStyle/>
          <a:p>
            <a:r>
              <a:rPr lang="ru-RU" dirty="0" smtClean="0"/>
              <a:t>    </a:t>
            </a:r>
            <a:r>
              <a:rPr lang="ru-RU" sz="1400" dirty="0" smtClean="0"/>
              <a:t>Синтаксические особенности отрицательных  местоимений</a:t>
            </a:r>
            <a:br>
              <a:rPr lang="ru-RU" sz="1400" dirty="0" smtClean="0"/>
            </a:br>
            <a:endParaRPr lang="ru-RU" sz="16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39694" y="622293"/>
          <a:ext cx="5286412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864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71504">
                <a:tc>
                  <a:txBody>
                    <a:bodyPr/>
                    <a:lstStyle/>
                    <a:p>
                      <a:r>
                        <a:rPr lang="ru-RU" sz="16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Отрицательные местоимения в предложениях могут выполнять любую синтаксическую функцию: </a:t>
                      </a:r>
                      <a:endParaRPr lang="ru-RU" sz="1600" b="1" u="none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1B20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97148" y="1408111"/>
            <a:ext cx="571504" cy="428628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1B20ED"/>
          </a:solidFill>
          <a:ln>
            <a:solidFill>
              <a:srgbClr val="1B20E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454008" y="1765301"/>
            <a:ext cx="521497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Никто</a:t>
            </a:r>
            <a:r>
              <a:rPr lang="ru-RU" sz="1400" b="1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ru-RU" sz="1400" b="1" dirty="0" smtClean="0">
                <a:solidFill>
                  <a:srgbClr val="1B20ED"/>
                </a:solidFill>
                <a:latin typeface="Arial" pitchFamily="34" charset="0"/>
                <a:cs typeface="Arial" pitchFamily="34" charset="0"/>
              </a:rPr>
              <a:t>не решил задачу </a:t>
            </a:r>
            <a:r>
              <a:rPr lang="ru-RU" sz="1400" b="1" dirty="0" smtClean="0">
                <a:solidFill>
                  <a:srgbClr val="007E39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ru-RU" sz="1400" b="1" i="1" dirty="0" smtClean="0">
                <a:solidFill>
                  <a:srgbClr val="007E39"/>
                </a:solidFill>
                <a:latin typeface="Arial" pitchFamily="34" charset="0"/>
                <a:cs typeface="Arial" pitchFamily="34" charset="0"/>
              </a:rPr>
              <a:t>подлежащее</a:t>
            </a:r>
            <a:r>
              <a:rPr lang="ru-RU" sz="1400" b="1" dirty="0" smtClean="0">
                <a:solidFill>
                  <a:srgbClr val="007E39"/>
                </a:solidFill>
                <a:latin typeface="Arial" pitchFamily="34" charset="0"/>
                <a:cs typeface="Arial" pitchFamily="34" charset="0"/>
              </a:rPr>
              <a:t>). </a:t>
            </a:r>
          </a:p>
          <a:p>
            <a:r>
              <a:rPr lang="ru-RU" sz="1400" b="1" dirty="0" smtClean="0">
                <a:solidFill>
                  <a:srgbClr val="1B20ED"/>
                </a:solidFill>
                <a:latin typeface="Arial" pitchFamily="34" charset="0"/>
                <a:cs typeface="Arial" pitchFamily="34" charset="0"/>
              </a:rPr>
              <a:t>Этот дом</a:t>
            </a:r>
            <a:r>
              <a:rPr lang="ru-RU" sz="1400" b="1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ru-RU" sz="14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ничей</a:t>
            </a:r>
            <a:r>
              <a:rPr lang="ru-RU" sz="1400" b="1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ru-RU" sz="1400" b="1" dirty="0" smtClean="0">
                <a:solidFill>
                  <a:srgbClr val="007E39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ru-RU" sz="1400" b="1" i="1" dirty="0" smtClean="0">
                <a:solidFill>
                  <a:srgbClr val="007E39"/>
                </a:solidFill>
                <a:latin typeface="Arial" pitchFamily="34" charset="0"/>
                <a:cs typeface="Arial" pitchFamily="34" charset="0"/>
              </a:rPr>
              <a:t>часть составного именного сказуемого</a:t>
            </a:r>
            <a:r>
              <a:rPr lang="ru-RU" sz="1400" b="1" dirty="0" smtClean="0">
                <a:solidFill>
                  <a:srgbClr val="007E39"/>
                </a:solidFill>
                <a:latin typeface="Arial" pitchFamily="34" charset="0"/>
                <a:cs typeface="Arial" pitchFamily="34" charset="0"/>
              </a:rPr>
              <a:t>). </a:t>
            </a:r>
          </a:p>
          <a:p>
            <a:r>
              <a:rPr lang="ru-RU" sz="14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Никакое</a:t>
            </a:r>
            <a:r>
              <a:rPr lang="ru-RU" sz="1400" b="1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ru-RU" sz="1400" b="1" dirty="0" smtClean="0">
                <a:solidFill>
                  <a:srgbClr val="1B20ED"/>
                </a:solidFill>
                <a:latin typeface="Arial" pitchFamily="34" charset="0"/>
                <a:cs typeface="Arial" pitchFamily="34" charset="0"/>
              </a:rPr>
              <a:t>лекарство ему не помогало</a:t>
            </a:r>
            <a:r>
              <a:rPr lang="ru-RU" sz="1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smtClean="0">
                <a:solidFill>
                  <a:srgbClr val="007E39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ru-RU" sz="1400" b="1" i="1" dirty="0" smtClean="0">
                <a:solidFill>
                  <a:srgbClr val="007E39"/>
                </a:solidFill>
                <a:latin typeface="Arial" pitchFamily="34" charset="0"/>
                <a:cs typeface="Arial" pitchFamily="34" charset="0"/>
              </a:rPr>
              <a:t>определение</a:t>
            </a:r>
            <a:r>
              <a:rPr lang="ru-RU" sz="1400" b="1" dirty="0" smtClean="0">
                <a:solidFill>
                  <a:srgbClr val="007E39"/>
                </a:solidFill>
                <a:latin typeface="Arial" pitchFamily="34" charset="0"/>
                <a:cs typeface="Arial" pitchFamily="34" charset="0"/>
              </a:rPr>
              <a:t>). </a:t>
            </a:r>
            <a:r>
              <a:rPr lang="ru-RU" sz="1400" b="1" dirty="0" smtClean="0">
                <a:solidFill>
                  <a:srgbClr val="1B20ED"/>
                </a:solidFill>
                <a:latin typeface="Arial" pitchFamily="34" charset="0"/>
                <a:cs typeface="Arial" pitchFamily="34" charset="0"/>
              </a:rPr>
              <a:t>Нам было </a:t>
            </a:r>
            <a:r>
              <a:rPr lang="ru-RU" sz="14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нечего</a:t>
            </a:r>
            <a:r>
              <a:rPr lang="ru-RU" sz="1400" b="1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ru-RU" sz="1400" b="1" dirty="0" smtClean="0">
                <a:solidFill>
                  <a:srgbClr val="1B20ED"/>
                </a:solidFill>
                <a:latin typeface="Arial" pitchFamily="34" charset="0"/>
                <a:cs typeface="Arial" pitchFamily="34" charset="0"/>
              </a:rPr>
              <a:t>обсудить</a:t>
            </a:r>
            <a:r>
              <a:rPr lang="ru-RU" sz="1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smtClean="0">
                <a:solidFill>
                  <a:srgbClr val="007E39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ru-RU" sz="1400" b="1" i="1" dirty="0" smtClean="0">
                <a:solidFill>
                  <a:srgbClr val="007E39"/>
                </a:solidFill>
                <a:latin typeface="Arial" pitchFamily="34" charset="0"/>
                <a:cs typeface="Arial" pitchFamily="34" charset="0"/>
              </a:rPr>
              <a:t>дополнение</a:t>
            </a:r>
            <a:r>
              <a:rPr lang="ru-RU" sz="1400" b="1" dirty="0" smtClean="0">
                <a:solidFill>
                  <a:srgbClr val="007E39"/>
                </a:solidFill>
                <a:latin typeface="Arial" pitchFamily="34" charset="0"/>
                <a:cs typeface="Arial" pitchFamily="34" charset="0"/>
              </a:rPr>
              <a:t>). </a:t>
            </a:r>
            <a:r>
              <a:rPr lang="ru-RU" sz="1400" b="1" dirty="0" smtClean="0">
                <a:solidFill>
                  <a:srgbClr val="1B20ED"/>
                </a:solidFill>
                <a:latin typeface="Arial" pitchFamily="34" charset="0"/>
                <a:cs typeface="Arial" pitchFamily="34" charset="0"/>
              </a:rPr>
              <a:t>Ему было</a:t>
            </a:r>
            <a:r>
              <a:rPr lang="ru-RU" sz="1400" b="1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ru-RU" sz="14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негде </a:t>
            </a:r>
            <a:r>
              <a:rPr lang="ru-RU" sz="1400" b="1" dirty="0" smtClean="0">
                <a:solidFill>
                  <a:srgbClr val="1B20ED"/>
                </a:solidFill>
                <a:latin typeface="Arial" pitchFamily="34" charset="0"/>
                <a:cs typeface="Arial" pitchFamily="34" charset="0"/>
              </a:rPr>
              <a:t>присесть</a:t>
            </a:r>
            <a:r>
              <a:rPr lang="ru-RU" sz="1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smtClean="0">
                <a:solidFill>
                  <a:srgbClr val="007E39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ru-RU" sz="1400" b="1" i="1" dirty="0" smtClean="0">
                <a:solidFill>
                  <a:srgbClr val="007E39"/>
                </a:solidFill>
                <a:latin typeface="Arial" pitchFamily="34" charset="0"/>
                <a:cs typeface="Arial" pitchFamily="34" charset="0"/>
              </a:rPr>
              <a:t>обстоятельство</a:t>
            </a:r>
            <a:r>
              <a:rPr lang="ru-RU" sz="1400" b="1" dirty="0" smtClean="0">
                <a:solidFill>
                  <a:srgbClr val="007E39"/>
                </a:solidFill>
                <a:latin typeface="Arial" pitchFamily="34" charset="0"/>
                <a:cs typeface="Arial" pitchFamily="34" charset="0"/>
              </a:rPr>
              <a:t>).</a:t>
            </a:r>
            <a:endParaRPr lang="ru-RU" sz="1400" b="1" dirty="0">
              <a:solidFill>
                <a:srgbClr val="007E39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95699" y="110526"/>
            <a:ext cx="5373283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pc="-5" dirty="0" smtClean="0"/>
              <a:t>                       Местоимение</a:t>
            </a:r>
            <a:endParaRPr spc="-5" dirty="0"/>
          </a:p>
        </p:txBody>
      </p:sp>
      <p:sp>
        <p:nvSpPr>
          <p:cNvPr id="5" name="object 5"/>
          <p:cNvSpPr/>
          <p:nvPr/>
        </p:nvSpPr>
        <p:spPr>
          <a:xfrm>
            <a:off x="668322" y="622293"/>
            <a:ext cx="4500594" cy="418400"/>
          </a:xfrm>
          <a:custGeom>
            <a:avLst/>
            <a:gdLst/>
            <a:ahLst/>
            <a:cxnLst/>
            <a:rect l="l" t="t" r="r" b="b"/>
            <a:pathLst>
              <a:path w="2613660" h="274319">
                <a:moveTo>
                  <a:pt x="2476501" y="0"/>
                </a:moveTo>
                <a:lnTo>
                  <a:pt x="137159" y="0"/>
                </a:lnTo>
                <a:lnTo>
                  <a:pt x="93927" y="7022"/>
                </a:lnTo>
                <a:lnTo>
                  <a:pt x="56290" y="26554"/>
                </a:lnTo>
                <a:lnTo>
                  <a:pt x="26554" y="56290"/>
                </a:lnTo>
                <a:lnTo>
                  <a:pt x="7022" y="93927"/>
                </a:lnTo>
                <a:lnTo>
                  <a:pt x="0" y="137159"/>
                </a:lnTo>
                <a:lnTo>
                  <a:pt x="7022" y="180392"/>
                </a:lnTo>
                <a:lnTo>
                  <a:pt x="26554" y="218029"/>
                </a:lnTo>
                <a:lnTo>
                  <a:pt x="56290" y="247765"/>
                </a:lnTo>
                <a:lnTo>
                  <a:pt x="93927" y="267297"/>
                </a:lnTo>
                <a:lnTo>
                  <a:pt x="137159" y="274319"/>
                </a:lnTo>
                <a:lnTo>
                  <a:pt x="2476501" y="274319"/>
                </a:lnTo>
                <a:lnTo>
                  <a:pt x="2519734" y="267297"/>
                </a:lnTo>
                <a:lnTo>
                  <a:pt x="2557370" y="247765"/>
                </a:lnTo>
                <a:lnTo>
                  <a:pt x="2587107" y="218029"/>
                </a:lnTo>
                <a:lnTo>
                  <a:pt x="2606638" y="180392"/>
                </a:lnTo>
                <a:lnTo>
                  <a:pt x="2613661" y="137159"/>
                </a:lnTo>
                <a:lnTo>
                  <a:pt x="2606638" y="93927"/>
                </a:lnTo>
                <a:lnTo>
                  <a:pt x="2587107" y="56290"/>
                </a:lnTo>
                <a:lnTo>
                  <a:pt x="2557370" y="26554"/>
                </a:lnTo>
                <a:lnTo>
                  <a:pt x="2519734" y="7022"/>
                </a:lnTo>
                <a:lnTo>
                  <a:pt x="2476501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506636" y="622293"/>
            <a:ext cx="4662280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200" b="1" spc="-10" dirty="0" smtClean="0">
                <a:solidFill>
                  <a:srgbClr val="FFFFFF"/>
                </a:solidFill>
                <a:latin typeface="Arial"/>
                <a:cs typeface="Arial"/>
              </a:rPr>
              <a:t>         </a:t>
            </a:r>
            <a:r>
              <a:rPr lang="ru-RU" sz="2000" b="1" spc="-10" dirty="0" smtClean="0">
                <a:solidFill>
                  <a:srgbClr val="FFFFFF"/>
                </a:solidFill>
                <a:latin typeface="Arial"/>
                <a:cs typeface="Arial"/>
              </a:rPr>
              <a:t>          </a:t>
            </a:r>
            <a:r>
              <a:rPr lang="ru-RU" sz="1600" b="1" spc="-10" dirty="0" smtClean="0">
                <a:solidFill>
                  <a:srgbClr val="FFFFFF"/>
                </a:solidFill>
                <a:latin typeface="Arial"/>
                <a:cs typeface="Arial"/>
              </a:rPr>
              <a:t>Самостоятельная часть речи</a:t>
            </a:r>
            <a:endParaRPr sz="1600" dirty="0">
              <a:latin typeface="Arial"/>
              <a:cs typeface="Arial"/>
            </a:endParaRPr>
          </a:p>
        </p:txBody>
      </p:sp>
      <p:grpSp>
        <p:nvGrpSpPr>
          <p:cNvPr id="2" name="object 7"/>
          <p:cNvGrpSpPr/>
          <p:nvPr/>
        </p:nvGrpSpPr>
        <p:grpSpPr>
          <a:xfrm>
            <a:off x="382570" y="1232026"/>
            <a:ext cx="5143536" cy="1247655"/>
            <a:chOff x="382570" y="1232026"/>
            <a:chExt cx="5143536" cy="1247655"/>
          </a:xfrm>
          <a:solidFill>
            <a:schemeClr val="accent3">
              <a:lumMod val="60000"/>
              <a:lumOff val="40000"/>
            </a:schemeClr>
          </a:solidFill>
        </p:grpSpPr>
        <p:sp>
          <p:nvSpPr>
            <p:cNvPr id="8" name="object 8"/>
            <p:cNvSpPr/>
            <p:nvPr/>
          </p:nvSpPr>
          <p:spPr>
            <a:xfrm>
              <a:off x="596884" y="1232026"/>
              <a:ext cx="4500594" cy="510540"/>
            </a:xfrm>
            <a:custGeom>
              <a:avLst/>
              <a:gdLst/>
              <a:ahLst/>
              <a:cxnLst/>
              <a:rect l="l" t="t" r="r" b="b"/>
              <a:pathLst>
                <a:path w="4396740" h="510539">
                  <a:moveTo>
                    <a:pt x="4141472" y="0"/>
                  </a:moveTo>
                  <a:lnTo>
                    <a:pt x="255268" y="0"/>
                  </a:lnTo>
                  <a:lnTo>
                    <a:pt x="209536" y="4131"/>
                  </a:lnTo>
                  <a:lnTo>
                    <a:pt x="166431" y="16037"/>
                  </a:lnTo>
                  <a:lnTo>
                    <a:pt x="126688" y="34980"/>
                  </a:lnTo>
                  <a:lnTo>
                    <a:pt x="91041" y="60227"/>
                  </a:lnTo>
                  <a:lnTo>
                    <a:pt x="60227" y="91041"/>
                  </a:lnTo>
                  <a:lnTo>
                    <a:pt x="34980" y="126688"/>
                  </a:lnTo>
                  <a:lnTo>
                    <a:pt x="16037" y="166431"/>
                  </a:lnTo>
                  <a:lnTo>
                    <a:pt x="4131" y="209536"/>
                  </a:lnTo>
                  <a:lnTo>
                    <a:pt x="0" y="255268"/>
                  </a:lnTo>
                  <a:lnTo>
                    <a:pt x="4131" y="301004"/>
                  </a:lnTo>
                  <a:lnTo>
                    <a:pt x="16037" y="344109"/>
                  </a:lnTo>
                  <a:lnTo>
                    <a:pt x="34980" y="383853"/>
                  </a:lnTo>
                  <a:lnTo>
                    <a:pt x="60227" y="419499"/>
                  </a:lnTo>
                  <a:lnTo>
                    <a:pt x="91041" y="450313"/>
                  </a:lnTo>
                  <a:lnTo>
                    <a:pt x="126688" y="475560"/>
                  </a:lnTo>
                  <a:lnTo>
                    <a:pt x="166431" y="494504"/>
                  </a:lnTo>
                  <a:lnTo>
                    <a:pt x="209536" y="506409"/>
                  </a:lnTo>
                  <a:lnTo>
                    <a:pt x="255268" y="510541"/>
                  </a:lnTo>
                  <a:lnTo>
                    <a:pt x="4141472" y="510541"/>
                  </a:lnTo>
                  <a:lnTo>
                    <a:pt x="4187204" y="506409"/>
                  </a:lnTo>
                  <a:lnTo>
                    <a:pt x="4230309" y="494504"/>
                  </a:lnTo>
                  <a:lnTo>
                    <a:pt x="4270053" y="475560"/>
                  </a:lnTo>
                  <a:lnTo>
                    <a:pt x="4305699" y="450313"/>
                  </a:lnTo>
                  <a:lnTo>
                    <a:pt x="4336513" y="419499"/>
                  </a:lnTo>
                  <a:lnTo>
                    <a:pt x="4361760" y="383853"/>
                  </a:lnTo>
                  <a:lnTo>
                    <a:pt x="4380704" y="344109"/>
                  </a:lnTo>
                  <a:lnTo>
                    <a:pt x="4392609" y="301004"/>
                  </a:lnTo>
                  <a:lnTo>
                    <a:pt x="4396741" y="255272"/>
                  </a:lnTo>
                  <a:lnTo>
                    <a:pt x="4392609" y="209536"/>
                  </a:lnTo>
                  <a:lnTo>
                    <a:pt x="4380704" y="166431"/>
                  </a:lnTo>
                  <a:lnTo>
                    <a:pt x="4361760" y="126688"/>
                  </a:lnTo>
                  <a:lnTo>
                    <a:pt x="4336513" y="91041"/>
                  </a:lnTo>
                  <a:lnTo>
                    <a:pt x="4305699" y="60227"/>
                  </a:lnTo>
                  <a:lnTo>
                    <a:pt x="4270053" y="34980"/>
                  </a:lnTo>
                  <a:lnTo>
                    <a:pt x="4230309" y="16037"/>
                  </a:lnTo>
                  <a:lnTo>
                    <a:pt x="4187204" y="4131"/>
                  </a:lnTo>
                  <a:lnTo>
                    <a:pt x="4141472" y="0"/>
                  </a:lnTo>
                  <a:close/>
                </a:path>
              </a:pathLst>
            </a:custGeom>
            <a:solidFill>
              <a:srgbClr val="00B0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382570" y="1908177"/>
              <a:ext cx="5143536" cy="571504"/>
            </a:xfrm>
            <a:custGeom>
              <a:avLst/>
              <a:gdLst/>
              <a:ahLst/>
              <a:cxnLst/>
              <a:rect l="l" t="t" r="r" b="b"/>
              <a:pathLst>
                <a:path w="3505200" h="495300">
                  <a:moveTo>
                    <a:pt x="3257553" y="0"/>
                  </a:moveTo>
                  <a:lnTo>
                    <a:pt x="247651" y="0"/>
                  </a:lnTo>
                  <a:lnTo>
                    <a:pt x="197902" y="5054"/>
                  </a:lnTo>
                  <a:lnTo>
                    <a:pt x="151492" y="19541"/>
                  </a:lnTo>
                  <a:lnTo>
                    <a:pt x="109434" y="42443"/>
                  </a:lnTo>
                  <a:lnTo>
                    <a:pt x="72746" y="72747"/>
                  </a:lnTo>
                  <a:lnTo>
                    <a:pt x="42443" y="109435"/>
                  </a:lnTo>
                  <a:lnTo>
                    <a:pt x="19540" y="151492"/>
                  </a:lnTo>
                  <a:lnTo>
                    <a:pt x="5054" y="197903"/>
                  </a:lnTo>
                  <a:lnTo>
                    <a:pt x="0" y="247651"/>
                  </a:lnTo>
                  <a:lnTo>
                    <a:pt x="5054" y="297399"/>
                  </a:lnTo>
                  <a:lnTo>
                    <a:pt x="19540" y="343810"/>
                  </a:lnTo>
                  <a:lnTo>
                    <a:pt x="42443" y="385867"/>
                  </a:lnTo>
                  <a:lnTo>
                    <a:pt x="72746" y="422555"/>
                  </a:lnTo>
                  <a:lnTo>
                    <a:pt x="109434" y="452858"/>
                  </a:lnTo>
                  <a:lnTo>
                    <a:pt x="151492" y="475761"/>
                  </a:lnTo>
                  <a:lnTo>
                    <a:pt x="197902" y="490248"/>
                  </a:lnTo>
                  <a:lnTo>
                    <a:pt x="247651" y="495302"/>
                  </a:lnTo>
                  <a:lnTo>
                    <a:pt x="3257553" y="495302"/>
                  </a:lnTo>
                  <a:lnTo>
                    <a:pt x="3307301" y="490248"/>
                  </a:lnTo>
                  <a:lnTo>
                    <a:pt x="3353712" y="475761"/>
                  </a:lnTo>
                  <a:lnTo>
                    <a:pt x="3395769" y="452858"/>
                  </a:lnTo>
                  <a:lnTo>
                    <a:pt x="3432457" y="422555"/>
                  </a:lnTo>
                  <a:lnTo>
                    <a:pt x="3462761" y="385867"/>
                  </a:lnTo>
                  <a:lnTo>
                    <a:pt x="3485663" y="343810"/>
                  </a:lnTo>
                  <a:lnTo>
                    <a:pt x="3500150" y="297399"/>
                  </a:lnTo>
                  <a:lnTo>
                    <a:pt x="3505205" y="247651"/>
                  </a:lnTo>
                  <a:lnTo>
                    <a:pt x="3500150" y="197903"/>
                  </a:lnTo>
                  <a:lnTo>
                    <a:pt x="3485663" y="151492"/>
                  </a:lnTo>
                  <a:lnTo>
                    <a:pt x="3462761" y="109435"/>
                  </a:lnTo>
                  <a:lnTo>
                    <a:pt x="3432457" y="72747"/>
                  </a:lnTo>
                  <a:lnTo>
                    <a:pt x="3395769" y="42443"/>
                  </a:lnTo>
                  <a:lnTo>
                    <a:pt x="3353712" y="19541"/>
                  </a:lnTo>
                  <a:lnTo>
                    <a:pt x="3307301" y="5054"/>
                  </a:lnTo>
                  <a:lnTo>
                    <a:pt x="3257553" y="0"/>
                  </a:lnTo>
                  <a:close/>
                </a:path>
              </a:pathLst>
            </a:custGeom>
            <a:solidFill>
              <a:srgbClr val="7030A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506636" y="1322536"/>
            <a:ext cx="4662280" cy="37189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1425"/>
              </a:lnSpc>
              <a:spcBef>
                <a:spcPts val="100"/>
              </a:spcBef>
            </a:pPr>
            <a:r>
              <a:rPr lang="ru-RU" sz="1600" b="1" spc="-1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Указывает на предмет, признаки и количества, но не называет их</a:t>
            </a:r>
            <a:endParaRPr sz="16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434628" y="2622557"/>
            <a:ext cx="5040560" cy="500066"/>
          </a:xfrm>
          <a:custGeom>
            <a:avLst/>
            <a:gdLst/>
            <a:ahLst/>
            <a:cxnLst/>
            <a:rect l="l" t="t" r="r" b="b"/>
            <a:pathLst>
              <a:path w="1245870" h="269239">
                <a:moveTo>
                  <a:pt x="1110960" y="0"/>
                </a:moveTo>
                <a:lnTo>
                  <a:pt x="134599" y="0"/>
                </a:lnTo>
                <a:lnTo>
                  <a:pt x="92173" y="6891"/>
                </a:lnTo>
                <a:lnTo>
                  <a:pt x="55239" y="26058"/>
                </a:lnTo>
                <a:lnTo>
                  <a:pt x="26058" y="55240"/>
                </a:lnTo>
                <a:lnTo>
                  <a:pt x="6891" y="92174"/>
                </a:lnTo>
                <a:lnTo>
                  <a:pt x="0" y="134600"/>
                </a:lnTo>
                <a:lnTo>
                  <a:pt x="6891" y="177034"/>
                </a:lnTo>
                <a:lnTo>
                  <a:pt x="26058" y="213968"/>
                </a:lnTo>
                <a:lnTo>
                  <a:pt x="55239" y="243149"/>
                </a:lnTo>
                <a:lnTo>
                  <a:pt x="92173" y="262316"/>
                </a:lnTo>
                <a:lnTo>
                  <a:pt x="134599" y="269208"/>
                </a:lnTo>
                <a:lnTo>
                  <a:pt x="1110960" y="269208"/>
                </a:lnTo>
                <a:lnTo>
                  <a:pt x="1153386" y="262316"/>
                </a:lnTo>
                <a:lnTo>
                  <a:pt x="1190320" y="243149"/>
                </a:lnTo>
                <a:lnTo>
                  <a:pt x="1219501" y="213968"/>
                </a:lnTo>
                <a:lnTo>
                  <a:pt x="1238668" y="177034"/>
                </a:lnTo>
                <a:lnTo>
                  <a:pt x="1245560" y="134608"/>
                </a:lnTo>
                <a:lnTo>
                  <a:pt x="1238668" y="92174"/>
                </a:lnTo>
                <a:lnTo>
                  <a:pt x="1219501" y="55240"/>
                </a:lnTo>
                <a:lnTo>
                  <a:pt x="1190320" y="26058"/>
                </a:lnTo>
                <a:lnTo>
                  <a:pt x="1153386" y="6891"/>
                </a:lnTo>
                <a:lnTo>
                  <a:pt x="1110960" y="0"/>
                </a:lnTo>
                <a:close/>
              </a:path>
            </a:pathLst>
          </a:custGeom>
          <a:solidFill>
            <a:srgbClr val="1B20ED"/>
          </a:solidFill>
        </p:spPr>
        <p:txBody>
          <a:bodyPr wrap="square" lIns="0" tIns="0" rIns="0" bIns="0" rtlCol="0"/>
          <a:lstStyle/>
          <a:p>
            <a:r>
              <a:rPr lang="ru-RU" b="1" spc="-10" dirty="0" smtClean="0">
                <a:solidFill>
                  <a:srgbClr val="FFFFFF"/>
                </a:solidFill>
                <a:latin typeface="Arial"/>
                <a:cs typeface="Arial"/>
              </a:rPr>
              <a:t>    </a:t>
            </a:r>
            <a:endParaRPr sz="1600" dirty="0">
              <a:solidFill>
                <a:srgbClr val="FF0000"/>
              </a:solidFill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96818" y="1836739"/>
            <a:ext cx="5500726" cy="56169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1370"/>
              </a:lnSpc>
              <a:spcBef>
                <a:spcPts val="100"/>
              </a:spcBef>
            </a:pPr>
            <a:endParaRPr lang="ru-RU" b="1" spc="-5" dirty="0" smtClean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00000"/>
              </a:lnSpc>
            </a:pPr>
            <a:endParaRPr lang="ru-RU" sz="1200" b="1" spc="-10" dirty="0" smtClean="0">
              <a:solidFill>
                <a:srgbClr val="FFFFFF"/>
              </a:solidFill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endParaRPr sz="1200" dirty="0">
              <a:latin typeface="Arial"/>
              <a:cs typeface="Arial"/>
            </a:endParaRPr>
          </a:p>
        </p:txBody>
      </p:sp>
      <p:grpSp>
        <p:nvGrpSpPr>
          <p:cNvPr id="3" name="object 13"/>
          <p:cNvGrpSpPr/>
          <p:nvPr/>
        </p:nvGrpSpPr>
        <p:grpSpPr>
          <a:xfrm>
            <a:off x="2811433" y="1050921"/>
            <a:ext cx="283823" cy="928088"/>
            <a:chOff x="2821791" y="1074657"/>
            <a:chExt cx="86408" cy="824327"/>
          </a:xfrm>
        </p:grpSpPr>
        <p:sp>
          <p:nvSpPr>
            <p:cNvPr id="14" name="object 14"/>
            <p:cNvSpPr/>
            <p:nvPr/>
          </p:nvSpPr>
          <p:spPr>
            <a:xfrm>
              <a:off x="2821796" y="1074657"/>
              <a:ext cx="86403" cy="190354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2821791" y="1709168"/>
              <a:ext cx="86403" cy="189816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/>
          <p:nvPr/>
        </p:nvSpPr>
        <p:spPr>
          <a:xfrm>
            <a:off x="2821791" y="2486087"/>
            <a:ext cx="346861" cy="20790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Прямоугольник 6"/>
          <p:cNvSpPr/>
          <p:nvPr/>
        </p:nvSpPr>
        <p:spPr>
          <a:xfrm>
            <a:off x="434628" y="1966501"/>
            <a:ext cx="5040560" cy="764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1370"/>
              </a:lnSpc>
              <a:spcBef>
                <a:spcPts val="100"/>
              </a:spcBef>
            </a:pPr>
            <a:r>
              <a:rPr lang="ru-RU" b="1" spc="-5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Отвечает на вопросы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b="1" i="1" spc="-1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кто? что? какой? чей? как? где? когда?</a:t>
            </a:r>
            <a:endParaRPr lang="ru-RU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00000"/>
              </a:lnSpc>
            </a:pPr>
            <a:endParaRPr lang="ru-RU" sz="1400" b="1" spc="-1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7" name="Прямоугольник 16"/>
          <p:cNvSpPr/>
          <p:nvPr/>
        </p:nvSpPr>
        <p:spPr>
          <a:xfrm rot="10800000" flipV="1">
            <a:off x="794668" y="2683591"/>
            <a:ext cx="43742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spc="-10" dirty="0">
                <a:solidFill>
                  <a:schemeClr val="bg1"/>
                </a:solidFill>
                <a:latin typeface="Arial"/>
                <a:cs typeface="Arial"/>
              </a:rPr>
              <a:t>я, он, этот, наш, </a:t>
            </a:r>
            <a:r>
              <a:rPr lang="ru-RU" b="1" spc="-10" dirty="0" smtClean="0">
                <a:solidFill>
                  <a:schemeClr val="bg1"/>
                </a:solidFill>
                <a:latin typeface="Arial"/>
                <a:cs typeface="Arial"/>
              </a:rPr>
              <a:t>ваш, так</a:t>
            </a:r>
            <a:r>
              <a:rPr lang="ru-RU" b="1" spc="-10" dirty="0">
                <a:solidFill>
                  <a:schemeClr val="bg1"/>
                </a:solidFill>
                <a:latin typeface="Arial"/>
                <a:cs typeface="Arial"/>
              </a:rPr>
              <a:t>, там, тогда.   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54007" y="110257"/>
            <a:ext cx="5214975" cy="332411"/>
          </a:xfrm>
          <a:prstGeom prst="rect">
            <a:avLst/>
          </a:prstGeom>
          <a:solidFill>
            <a:srgbClr val="0070C0"/>
          </a:solidFill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pc="-5" dirty="0" smtClean="0"/>
              <a:t>         Указательные местоимения</a:t>
            </a:r>
            <a:endParaRPr spc="-5" dirty="0"/>
          </a:p>
        </p:txBody>
      </p:sp>
      <p:sp>
        <p:nvSpPr>
          <p:cNvPr id="5" name="object 5"/>
          <p:cNvSpPr/>
          <p:nvPr/>
        </p:nvSpPr>
        <p:spPr>
          <a:xfrm>
            <a:off x="882636" y="592371"/>
            <a:ext cx="4071966" cy="448321"/>
          </a:xfrm>
          <a:custGeom>
            <a:avLst/>
            <a:gdLst/>
            <a:ahLst/>
            <a:cxnLst/>
            <a:rect l="l" t="t" r="r" b="b"/>
            <a:pathLst>
              <a:path w="2613660" h="274319">
                <a:moveTo>
                  <a:pt x="2476501" y="0"/>
                </a:moveTo>
                <a:lnTo>
                  <a:pt x="137159" y="0"/>
                </a:lnTo>
                <a:lnTo>
                  <a:pt x="93927" y="7022"/>
                </a:lnTo>
                <a:lnTo>
                  <a:pt x="56290" y="26554"/>
                </a:lnTo>
                <a:lnTo>
                  <a:pt x="26554" y="56290"/>
                </a:lnTo>
                <a:lnTo>
                  <a:pt x="7022" y="93927"/>
                </a:lnTo>
                <a:lnTo>
                  <a:pt x="0" y="137159"/>
                </a:lnTo>
                <a:lnTo>
                  <a:pt x="7022" y="180392"/>
                </a:lnTo>
                <a:lnTo>
                  <a:pt x="26554" y="218029"/>
                </a:lnTo>
                <a:lnTo>
                  <a:pt x="56290" y="247765"/>
                </a:lnTo>
                <a:lnTo>
                  <a:pt x="93927" y="267297"/>
                </a:lnTo>
                <a:lnTo>
                  <a:pt x="137159" y="274319"/>
                </a:lnTo>
                <a:lnTo>
                  <a:pt x="2476501" y="274319"/>
                </a:lnTo>
                <a:lnTo>
                  <a:pt x="2519734" y="267297"/>
                </a:lnTo>
                <a:lnTo>
                  <a:pt x="2557370" y="247765"/>
                </a:lnTo>
                <a:lnTo>
                  <a:pt x="2587107" y="218029"/>
                </a:lnTo>
                <a:lnTo>
                  <a:pt x="2606638" y="180392"/>
                </a:lnTo>
                <a:lnTo>
                  <a:pt x="2613661" y="137159"/>
                </a:lnTo>
                <a:lnTo>
                  <a:pt x="2606638" y="93927"/>
                </a:lnTo>
                <a:lnTo>
                  <a:pt x="2587107" y="56290"/>
                </a:lnTo>
                <a:lnTo>
                  <a:pt x="2557370" y="26554"/>
                </a:lnTo>
                <a:lnTo>
                  <a:pt x="2519734" y="7022"/>
                </a:lnTo>
                <a:lnTo>
                  <a:pt x="2476501" y="0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506636" y="622293"/>
            <a:ext cx="4805156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200" b="1" spc="-10" dirty="0" smtClean="0">
                <a:solidFill>
                  <a:srgbClr val="FFFFFF"/>
                </a:solidFill>
                <a:latin typeface="Arial"/>
                <a:cs typeface="Arial"/>
              </a:rPr>
              <a:t>         </a:t>
            </a:r>
            <a:r>
              <a:rPr lang="ru-RU" sz="2000" b="1" spc="-10" dirty="0" smtClean="0">
                <a:solidFill>
                  <a:srgbClr val="FFFFFF"/>
                </a:solidFill>
                <a:latin typeface="Arial"/>
                <a:cs typeface="Arial"/>
              </a:rPr>
              <a:t>   </a:t>
            </a:r>
            <a:r>
              <a:rPr lang="ru-RU" b="1" spc="-10" dirty="0" smtClean="0">
                <a:solidFill>
                  <a:srgbClr val="FFFFFF"/>
                </a:solidFill>
                <a:latin typeface="Arial"/>
                <a:cs typeface="Arial"/>
              </a:rPr>
              <a:t>Один из разрядов местоимений</a:t>
            </a:r>
            <a:endParaRPr dirty="0">
              <a:latin typeface="Arial"/>
              <a:cs typeface="Arial"/>
            </a:endParaRPr>
          </a:p>
        </p:txBody>
      </p:sp>
      <p:grpSp>
        <p:nvGrpSpPr>
          <p:cNvPr id="2" name="object 7"/>
          <p:cNvGrpSpPr/>
          <p:nvPr/>
        </p:nvGrpSpPr>
        <p:grpSpPr>
          <a:xfrm>
            <a:off x="311132" y="1193797"/>
            <a:ext cx="5072098" cy="1247655"/>
            <a:chOff x="311132" y="1232026"/>
            <a:chExt cx="5072098" cy="1247655"/>
          </a:xfrm>
          <a:solidFill>
            <a:schemeClr val="accent3">
              <a:lumMod val="60000"/>
              <a:lumOff val="40000"/>
            </a:schemeClr>
          </a:solidFill>
        </p:grpSpPr>
        <p:sp>
          <p:nvSpPr>
            <p:cNvPr id="8" name="object 8"/>
            <p:cNvSpPr/>
            <p:nvPr/>
          </p:nvSpPr>
          <p:spPr>
            <a:xfrm>
              <a:off x="311132" y="1232026"/>
              <a:ext cx="5072098" cy="571504"/>
            </a:xfrm>
            <a:custGeom>
              <a:avLst/>
              <a:gdLst/>
              <a:ahLst/>
              <a:cxnLst/>
              <a:rect l="l" t="t" r="r" b="b"/>
              <a:pathLst>
                <a:path w="4396740" h="510539">
                  <a:moveTo>
                    <a:pt x="4141472" y="0"/>
                  </a:moveTo>
                  <a:lnTo>
                    <a:pt x="255268" y="0"/>
                  </a:lnTo>
                  <a:lnTo>
                    <a:pt x="209536" y="4131"/>
                  </a:lnTo>
                  <a:lnTo>
                    <a:pt x="166431" y="16037"/>
                  </a:lnTo>
                  <a:lnTo>
                    <a:pt x="126688" y="34980"/>
                  </a:lnTo>
                  <a:lnTo>
                    <a:pt x="91041" y="60227"/>
                  </a:lnTo>
                  <a:lnTo>
                    <a:pt x="60227" y="91041"/>
                  </a:lnTo>
                  <a:lnTo>
                    <a:pt x="34980" y="126688"/>
                  </a:lnTo>
                  <a:lnTo>
                    <a:pt x="16037" y="166431"/>
                  </a:lnTo>
                  <a:lnTo>
                    <a:pt x="4131" y="209536"/>
                  </a:lnTo>
                  <a:lnTo>
                    <a:pt x="0" y="255268"/>
                  </a:lnTo>
                  <a:lnTo>
                    <a:pt x="4131" y="301004"/>
                  </a:lnTo>
                  <a:lnTo>
                    <a:pt x="16037" y="344109"/>
                  </a:lnTo>
                  <a:lnTo>
                    <a:pt x="34980" y="383853"/>
                  </a:lnTo>
                  <a:lnTo>
                    <a:pt x="60227" y="419499"/>
                  </a:lnTo>
                  <a:lnTo>
                    <a:pt x="91041" y="450313"/>
                  </a:lnTo>
                  <a:lnTo>
                    <a:pt x="126688" y="475560"/>
                  </a:lnTo>
                  <a:lnTo>
                    <a:pt x="166431" y="494504"/>
                  </a:lnTo>
                  <a:lnTo>
                    <a:pt x="209536" y="506409"/>
                  </a:lnTo>
                  <a:lnTo>
                    <a:pt x="255268" y="510541"/>
                  </a:lnTo>
                  <a:lnTo>
                    <a:pt x="4141472" y="510541"/>
                  </a:lnTo>
                  <a:lnTo>
                    <a:pt x="4187204" y="506409"/>
                  </a:lnTo>
                  <a:lnTo>
                    <a:pt x="4230309" y="494504"/>
                  </a:lnTo>
                  <a:lnTo>
                    <a:pt x="4270053" y="475560"/>
                  </a:lnTo>
                  <a:lnTo>
                    <a:pt x="4305699" y="450313"/>
                  </a:lnTo>
                  <a:lnTo>
                    <a:pt x="4336513" y="419499"/>
                  </a:lnTo>
                  <a:lnTo>
                    <a:pt x="4361760" y="383853"/>
                  </a:lnTo>
                  <a:lnTo>
                    <a:pt x="4380704" y="344109"/>
                  </a:lnTo>
                  <a:lnTo>
                    <a:pt x="4392609" y="301004"/>
                  </a:lnTo>
                  <a:lnTo>
                    <a:pt x="4396741" y="255272"/>
                  </a:lnTo>
                  <a:lnTo>
                    <a:pt x="4392609" y="209536"/>
                  </a:lnTo>
                  <a:lnTo>
                    <a:pt x="4380704" y="166431"/>
                  </a:lnTo>
                  <a:lnTo>
                    <a:pt x="4361760" y="126688"/>
                  </a:lnTo>
                  <a:lnTo>
                    <a:pt x="4336513" y="91041"/>
                  </a:lnTo>
                  <a:lnTo>
                    <a:pt x="4305699" y="60227"/>
                  </a:lnTo>
                  <a:lnTo>
                    <a:pt x="4270053" y="34980"/>
                  </a:lnTo>
                  <a:lnTo>
                    <a:pt x="4230309" y="16037"/>
                  </a:lnTo>
                  <a:lnTo>
                    <a:pt x="4187204" y="4131"/>
                  </a:lnTo>
                  <a:lnTo>
                    <a:pt x="4141472" y="0"/>
                  </a:lnTo>
                  <a:close/>
                </a:path>
              </a:pathLst>
            </a:custGeom>
            <a:solidFill>
              <a:srgbClr val="7030A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954074" y="1908177"/>
              <a:ext cx="3929090" cy="571504"/>
            </a:xfrm>
            <a:custGeom>
              <a:avLst/>
              <a:gdLst/>
              <a:ahLst/>
              <a:cxnLst/>
              <a:rect l="l" t="t" r="r" b="b"/>
              <a:pathLst>
                <a:path w="3505200" h="495300">
                  <a:moveTo>
                    <a:pt x="3257553" y="0"/>
                  </a:moveTo>
                  <a:lnTo>
                    <a:pt x="247651" y="0"/>
                  </a:lnTo>
                  <a:lnTo>
                    <a:pt x="197902" y="5054"/>
                  </a:lnTo>
                  <a:lnTo>
                    <a:pt x="151492" y="19541"/>
                  </a:lnTo>
                  <a:lnTo>
                    <a:pt x="109434" y="42443"/>
                  </a:lnTo>
                  <a:lnTo>
                    <a:pt x="72746" y="72747"/>
                  </a:lnTo>
                  <a:lnTo>
                    <a:pt x="42443" y="109435"/>
                  </a:lnTo>
                  <a:lnTo>
                    <a:pt x="19540" y="151492"/>
                  </a:lnTo>
                  <a:lnTo>
                    <a:pt x="5054" y="197903"/>
                  </a:lnTo>
                  <a:lnTo>
                    <a:pt x="0" y="247651"/>
                  </a:lnTo>
                  <a:lnTo>
                    <a:pt x="5054" y="297399"/>
                  </a:lnTo>
                  <a:lnTo>
                    <a:pt x="19540" y="343810"/>
                  </a:lnTo>
                  <a:lnTo>
                    <a:pt x="42443" y="385867"/>
                  </a:lnTo>
                  <a:lnTo>
                    <a:pt x="72746" y="422555"/>
                  </a:lnTo>
                  <a:lnTo>
                    <a:pt x="109434" y="452858"/>
                  </a:lnTo>
                  <a:lnTo>
                    <a:pt x="151492" y="475761"/>
                  </a:lnTo>
                  <a:lnTo>
                    <a:pt x="197902" y="490248"/>
                  </a:lnTo>
                  <a:lnTo>
                    <a:pt x="247651" y="495302"/>
                  </a:lnTo>
                  <a:lnTo>
                    <a:pt x="3257553" y="495302"/>
                  </a:lnTo>
                  <a:lnTo>
                    <a:pt x="3307301" y="490248"/>
                  </a:lnTo>
                  <a:lnTo>
                    <a:pt x="3353712" y="475761"/>
                  </a:lnTo>
                  <a:lnTo>
                    <a:pt x="3395769" y="452858"/>
                  </a:lnTo>
                  <a:lnTo>
                    <a:pt x="3432457" y="422555"/>
                  </a:lnTo>
                  <a:lnTo>
                    <a:pt x="3462761" y="385867"/>
                  </a:lnTo>
                  <a:lnTo>
                    <a:pt x="3485663" y="343810"/>
                  </a:lnTo>
                  <a:lnTo>
                    <a:pt x="3500150" y="297399"/>
                  </a:lnTo>
                  <a:lnTo>
                    <a:pt x="3505205" y="247651"/>
                  </a:lnTo>
                  <a:lnTo>
                    <a:pt x="3500150" y="197903"/>
                  </a:lnTo>
                  <a:lnTo>
                    <a:pt x="3485663" y="151492"/>
                  </a:lnTo>
                  <a:lnTo>
                    <a:pt x="3462761" y="109435"/>
                  </a:lnTo>
                  <a:lnTo>
                    <a:pt x="3432457" y="72747"/>
                  </a:lnTo>
                  <a:lnTo>
                    <a:pt x="3395769" y="42443"/>
                  </a:lnTo>
                  <a:lnTo>
                    <a:pt x="3353712" y="19541"/>
                  </a:lnTo>
                  <a:lnTo>
                    <a:pt x="3307301" y="5054"/>
                  </a:lnTo>
                  <a:lnTo>
                    <a:pt x="3257553" y="0"/>
                  </a:lnTo>
                  <a:close/>
                </a:path>
              </a:pathLst>
            </a:custGeom>
            <a:solidFill>
              <a:srgbClr val="C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382570" y="1122359"/>
            <a:ext cx="4929222" cy="56425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1425"/>
              </a:lnSpc>
              <a:spcBef>
                <a:spcPts val="100"/>
              </a:spcBef>
            </a:pPr>
            <a:endParaRPr lang="ru-RU" sz="1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ts val="1425"/>
              </a:lnSpc>
              <a:spcBef>
                <a:spcPts val="100"/>
              </a:spcBef>
            </a:pPr>
            <a:r>
              <a:rPr lang="ru-RU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Указывают на лицо, предмет, его признак и количество</a:t>
            </a:r>
            <a:endParaRPr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739760" y="2622557"/>
            <a:ext cx="4500594" cy="500066"/>
          </a:xfrm>
          <a:custGeom>
            <a:avLst/>
            <a:gdLst/>
            <a:ahLst/>
            <a:cxnLst/>
            <a:rect l="l" t="t" r="r" b="b"/>
            <a:pathLst>
              <a:path w="1245870" h="269239">
                <a:moveTo>
                  <a:pt x="1110960" y="0"/>
                </a:moveTo>
                <a:lnTo>
                  <a:pt x="134599" y="0"/>
                </a:lnTo>
                <a:lnTo>
                  <a:pt x="92173" y="6891"/>
                </a:lnTo>
                <a:lnTo>
                  <a:pt x="55239" y="26058"/>
                </a:lnTo>
                <a:lnTo>
                  <a:pt x="26058" y="55240"/>
                </a:lnTo>
                <a:lnTo>
                  <a:pt x="6891" y="92174"/>
                </a:lnTo>
                <a:lnTo>
                  <a:pt x="0" y="134600"/>
                </a:lnTo>
                <a:lnTo>
                  <a:pt x="6891" y="177034"/>
                </a:lnTo>
                <a:lnTo>
                  <a:pt x="26058" y="213968"/>
                </a:lnTo>
                <a:lnTo>
                  <a:pt x="55239" y="243149"/>
                </a:lnTo>
                <a:lnTo>
                  <a:pt x="92173" y="262316"/>
                </a:lnTo>
                <a:lnTo>
                  <a:pt x="134599" y="269208"/>
                </a:lnTo>
                <a:lnTo>
                  <a:pt x="1110960" y="269208"/>
                </a:lnTo>
                <a:lnTo>
                  <a:pt x="1153386" y="262316"/>
                </a:lnTo>
                <a:lnTo>
                  <a:pt x="1190320" y="243149"/>
                </a:lnTo>
                <a:lnTo>
                  <a:pt x="1219501" y="213968"/>
                </a:lnTo>
                <a:lnTo>
                  <a:pt x="1238668" y="177034"/>
                </a:lnTo>
                <a:lnTo>
                  <a:pt x="1245560" y="134608"/>
                </a:lnTo>
                <a:lnTo>
                  <a:pt x="1238668" y="92174"/>
                </a:lnTo>
                <a:lnTo>
                  <a:pt x="1219501" y="55240"/>
                </a:lnTo>
                <a:lnTo>
                  <a:pt x="1190320" y="26058"/>
                </a:lnTo>
                <a:lnTo>
                  <a:pt x="1153386" y="6891"/>
                </a:lnTo>
                <a:lnTo>
                  <a:pt x="1110960" y="0"/>
                </a:lnTo>
                <a:close/>
              </a:path>
            </a:pathLst>
          </a:custGeom>
          <a:solidFill>
            <a:srgbClr val="00B050"/>
          </a:solidFill>
        </p:spPr>
        <p:txBody>
          <a:bodyPr wrap="square" lIns="0" tIns="0" rIns="0" bIns="0" rtlCol="0"/>
          <a:lstStyle/>
          <a:p>
            <a:r>
              <a:rPr lang="ru-RU" b="1" spc="-10" dirty="0" smtClean="0">
                <a:solidFill>
                  <a:srgbClr val="FFFFFF"/>
                </a:solidFill>
                <a:latin typeface="Arial"/>
                <a:cs typeface="Arial"/>
              </a:rPr>
              <a:t>     </a:t>
            </a:r>
            <a:r>
              <a:rPr lang="ru-RU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 тот, этот,  такой, таков, столько</a:t>
            </a:r>
            <a:r>
              <a:rPr lang="ru-RU" b="1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ru-RU" sz="1600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                </a:t>
            </a:r>
            <a:endParaRPr sz="1600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2740024" y="2408242"/>
            <a:ext cx="418299" cy="26339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Прямоугольник 12"/>
          <p:cNvSpPr/>
          <p:nvPr/>
        </p:nvSpPr>
        <p:spPr>
          <a:xfrm>
            <a:off x="506636" y="1908177"/>
            <a:ext cx="5019470" cy="11430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1370"/>
              </a:lnSpc>
              <a:spcBef>
                <a:spcPts val="100"/>
              </a:spcBef>
            </a:pPr>
            <a:r>
              <a:rPr lang="ru-RU" sz="1600" b="1" spc="-5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Отвечают </a:t>
            </a:r>
            <a:r>
              <a:rPr lang="ru-RU" sz="1600" b="1" spc="-5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на вопросы</a:t>
            </a:r>
            <a:endParaRPr lang="ru-RU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600" b="1" spc="-1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какой?  каков? сколько? 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00000"/>
              </a:lnSpc>
            </a:pPr>
            <a:endParaRPr lang="ru-RU" sz="2000" b="1" spc="-10" dirty="0">
              <a:solidFill>
                <a:srgbClr val="FFFFFF"/>
              </a:solidFill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endParaRPr lang="ru-RU" sz="2000" b="1" spc="-1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7" name="object 16"/>
          <p:cNvSpPr/>
          <p:nvPr/>
        </p:nvSpPr>
        <p:spPr>
          <a:xfrm>
            <a:off x="2740024" y="1693863"/>
            <a:ext cx="418299" cy="21431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6"/>
          <p:cNvSpPr/>
          <p:nvPr/>
        </p:nvSpPr>
        <p:spPr>
          <a:xfrm>
            <a:off x="2740024" y="979483"/>
            <a:ext cx="418299" cy="21431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  <a:solidFill>
            <a:srgbClr val="0070C0"/>
          </a:solidFill>
        </p:spPr>
        <p:txBody>
          <a:bodyPr/>
          <a:lstStyle/>
          <a:p>
            <a:r>
              <a:rPr lang="ru-RU" dirty="0" smtClean="0"/>
              <a:t> 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2408243"/>
            <a:ext cx="5597544" cy="984885"/>
          </a:xfrm>
        </p:spPr>
        <p:txBody>
          <a:bodyPr/>
          <a:lstStyle/>
          <a:p>
            <a:pPr fontAlgn="base"/>
            <a:r>
              <a:rPr lang="ru-RU" sz="1600" b="0" i="0" dirty="0" smtClean="0">
                <a:solidFill>
                  <a:schemeClr val="tx2">
                    <a:lumMod val="75000"/>
                  </a:schemeClr>
                </a:solidFill>
              </a:rPr>
              <a:t>                  </a:t>
            </a:r>
            <a:r>
              <a:rPr lang="ru-RU" sz="1600" i="0" dirty="0" smtClean="0"/>
              <a:t>В </a:t>
            </a:r>
            <a:r>
              <a:rPr lang="ru-RU" sz="1600" i="0" dirty="0" smtClean="0">
                <a:solidFill>
                  <a:srgbClr val="FF0000"/>
                </a:solidFill>
              </a:rPr>
              <a:t>тот</a:t>
            </a:r>
            <a:r>
              <a:rPr lang="ru-RU" sz="1600" i="0" dirty="0" smtClean="0"/>
              <a:t> город мы уже не вернёмся.</a:t>
            </a:r>
          </a:p>
          <a:p>
            <a:pPr fontAlgn="base"/>
            <a:r>
              <a:rPr lang="ru-RU" sz="1600" i="0" dirty="0" smtClean="0"/>
              <a:t>                </a:t>
            </a:r>
            <a:r>
              <a:rPr lang="ru-RU" sz="1600" i="0" dirty="0" smtClean="0">
                <a:solidFill>
                  <a:srgbClr val="FF0000"/>
                </a:solidFill>
              </a:rPr>
              <a:t>Такой</a:t>
            </a:r>
            <a:r>
              <a:rPr lang="ru-RU" sz="1600" i="0" dirty="0" smtClean="0"/>
              <a:t> беспорядок царит в комнате!</a:t>
            </a:r>
          </a:p>
          <a:p>
            <a:pPr fontAlgn="base"/>
            <a:r>
              <a:rPr lang="ru-RU" sz="1600" i="0" dirty="0" smtClean="0"/>
              <a:t>                        </a:t>
            </a:r>
            <a:r>
              <a:rPr lang="ru-RU" sz="1600" i="0" dirty="0" smtClean="0">
                <a:solidFill>
                  <a:srgbClr val="FF0000"/>
                </a:solidFill>
              </a:rPr>
              <a:t>Столько</a:t>
            </a:r>
            <a:r>
              <a:rPr lang="ru-RU" sz="1600" i="0" dirty="0" smtClean="0"/>
              <a:t> солнца вокруг!</a:t>
            </a:r>
          </a:p>
          <a:p>
            <a:endParaRPr lang="ru-RU" sz="1600" i="0" dirty="0">
              <a:solidFill>
                <a:schemeClr val="accent2">
                  <a:lumMod val="50000"/>
                </a:schemeClr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39694" y="622293"/>
          <a:ext cx="5286412" cy="13820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864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382078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Указательные местоимения выделяют среди однотипных вариантов предметов, признаков и количеств такой предмет, признак или 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количество, который представляет интерес для говорящего в этой речевой ситуации.</a:t>
                      </a:r>
                      <a:endParaRPr lang="ru-RU" sz="1600" b="1" dirty="0" smtClean="0">
                        <a:solidFill>
                          <a:schemeClr val="bg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25710" y="1979615"/>
            <a:ext cx="642942" cy="428628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0070C0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  <a:solidFill>
            <a:srgbClr val="0070C0"/>
          </a:solidFill>
        </p:spPr>
        <p:txBody>
          <a:bodyPr/>
          <a:lstStyle/>
          <a:p>
            <a:r>
              <a:rPr lang="ru-RU" dirty="0" smtClean="0"/>
              <a:t>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11132" y="1693863"/>
            <a:ext cx="5454668" cy="1015663"/>
          </a:xfrm>
        </p:spPr>
        <p:txBody>
          <a:bodyPr/>
          <a:lstStyle/>
          <a:p>
            <a:pPr fontAlgn="base"/>
            <a:r>
              <a:rPr lang="ru-RU" sz="1600" i="0" dirty="0" smtClean="0">
                <a:solidFill>
                  <a:srgbClr val="7030A0"/>
                </a:solidFill>
              </a:rPr>
              <a:t>               </a:t>
            </a:r>
          </a:p>
          <a:p>
            <a:pPr fontAlgn="base"/>
            <a:r>
              <a:rPr lang="ru-RU" sz="1600" i="0" dirty="0" smtClean="0">
                <a:solidFill>
                  <a:srgbClr val="7030A0"/>
                </a:solidFill>
              </a:rPr>
              <a:t>  </a:t>
            </a:r>
          </a:p>
          <a:p>
            <a:pPr fontAlgn="base"/>
            <a:r>
              <a:rPr lang="ru-RU" sz="1600" i="0" dirty="0" smtClean="0">
                <a:solidFill>
                  <a:srgbClr val="7030A0"/>
                </a:solidFill>
              </a:rPr>
              <a:t>                    </a:t>
            </a:r>
            <a:r>
              <a:rPr lang="ru-RU" sz="1800" i="0" dirty="0" smtClean="0">
                <a:solidFill>
                  <a:srgbClr val="7030A0"/>
                </a:solidFill>
              </a:rPr>
              <a:t>экий, этакий, сей, оный;</a:t>
            </a:r>
          </a:p>
          <a:p>
            <a:endParaRPr lang="ru-RU" sz="1600" i="0" dirty="0">
              <a:solidFill>
                <a:schemeClr val="accent4">
                  <a:lumMod val="75000"/>
                </a:schemeClr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2812611"/>
              </p:ext>
            </p:extLst>
          </p:nvPr>
        </p:nvGraphicFramePr>
        <p:xfrm>
          <a:off x="239694" y="693731"/>
          <a:ext cx="5286412" cy="9286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864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28694">
                <a:tc>
                  <a:txBody>
                    <a:bodyPr/>
                    <a:lstStyle/>
                    <a:p>
                      <a:pPr fontAlgn="base"/>
                      <a:r>
                        <a:rPr lang="ru-RU" sz="1600" b="1" i="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К</a:t>
                      </a:r>
                      <a:r>
                        <a:rPr lang="ru-RU" sz="18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указательным местоимениям относятся </a:t>
                      </a:r>
                    </a:p>
                    <a:p>
                      <a:pPr fontAlgn="base"/>
                      <a:r>
                        <a:rPr lang="ru-RU" sz="18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и устарелые синонимы, встречающиеся в     </a:t>
                      </a:r>
                    </a:p>
                    <a:p>
                      <a:pPr fontAlgn="base"/>
                      <a:r>
                        <a:rPr lang="ru-RU" sz="18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                          литературе:</a:t>
                      </a:r>
                      <a:endParaRPr lang="ru-RU" sz="1600" b="1" dirty="0" smtClean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454272" y="1622425"/>
            <a:ext cx="642942" cy="428628"/>
          </a:xfrm>
          <a:prstGeom prst="downArrow">
            <a:avLst>
              <a:gd name="adj1" fmla="val 50000"/>
              <a:gd name="adj2" fmla="val 51422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  <a:solidFill>
            <a:srgbClr val="0070C0"/>
          </a:solidFill>
        </p:spPr>
        <p:txBody>
          <a:bodyPr/>
          <a:lstStyle/>
          <a:p>
            <a:r>
              <a:rPr lang="ru-RU" dirty="0" smtClean="0"/>
              <a:t>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818" y="2193929"/>
            <a:ext cx="5668982" cy="246221"/>
          </a:xfrm>
        </p:spPr>
        <p:txBody>
          <a:bodyPr/>
          <a:lstStyle/>
          <a:p>
            <a:pPr fontAlgn="base"/>
            <a:r>
              <a:rPr lang="ru-RU" sz="1600" dirty="0" smtClean="0"/>
              <a:t> </a:t>
            </a:r>
            <a:r>
              <a:rPr lang="ru-RU" sz="1600" dirty="0" smtClean="0">
                <a:solidFill>
                  <a:schemeClr val="bg2">
                    <a:lumMod val="25000"/>
                  </a:schemeClr>
                </a:solidFill>
              </a:rPr>
              <a:t>так</a:t>
            </a:r>
            <a:r>
              <a:rPr lang="ru-RU" sz="1600" dirty="0" smtClean="0">
                <a:solidFill>
                  <a:srgbClr val="FF0000"/>
                </a:solidFill>
              </a:rPr>
              <a:t>ой </a:t>
            </a:r>
            <a:r>
              <a:rPr lang="ru-RU" sz="1600" dirty="0" smtClean="0">
                <a:solidFill>
                  <a:schemeClr val="bg2">
                    <a:lumMod val="25000"/>
                  </a:schemeClr>
                </a:solidFill>
              </a:rPr>
              <a:t>дом; так</a:t>
            </a:r>
            <a:r>
              <a:rPr lang="ru-RU" sz="1600" dirty="0" smtClean="0">
                <a:solidFill>
                  <a:srgbClr val="FF0000"/>
                </a:solidFill>
              </a:rPr>
              <a:t>ая</a:t>
            </a:r>
            <a:r>
              <a:rPr lang="ru-RU" sz="1600" dirty="0" smtClean="0">
                <a:solidFill>
                  <a:schemeClr val="bg2">
                    <a:lumMod val="25000"/>
                  </a:schemeClr>
                </a:solidFill>
              </a:rPr>
              <a:t> улица; так</a:t>
            </a:r>
            <a:r>
              <a:rPr lang="ru-RU" sz="1600" dirty="0" smtClean="0">
                <a:solidFill>
                  <a:srgbClr val="FF0000"/>
                </a:solidFill>
              </a:rPr>
              <a:t>ое</a:t>
            </a:r>
            <a:r>
              <a:rPr lang="ru-RU" sz="1600" dirty="0" smtClean="0">
                <a:solidFill>
                  <a:schemeClr val="bg2">
                    <a:lumMod val="25000"/>
                  </a:schemeClr>
                </a:solidFill>
              </a:rPr>
              <a:t> озеро; так</a:t>
            </a:r>
            <a:r>
              <a:rPr lang="ru-RU" sz="1600" dirty="0" smtClean="0">
                <a:solidFill>
                  <a:srgbClr val="FF0000"/>
                </a:solidFill>
              </a:rPr>
              <a:t>ие</a:t>
            </a:r>
            <a:r>
              <a:rPr lang="ru-RU" sz="1600" dirty="0" smtClean="0">
                <a:solidFill>
                  <a:schemeClr val="bg2">
                    <a:lumMod val="25000"/>
                  </a:schemeClr>
                </a:solidFill>
              </a:rPr>
              <a:t> цветы.</a:t>
            </a:r>
            <a:endParaRPr lang="ru-RU" sz="1600" i="0" dirty="0">
              <a:solidFill>
                <a:schemeClr val="bg2">
                  <a:lumMod val="25000"/>
                </a:schemeClr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4779483"/>
              </p:ext>
            </p:extLst>
          </p:nvPr>
        </p:nvGraphicFramePr>
        <p:xfrm>
          <a:off x="239694" y="622293"/>
          <a:ext cx="5214974" cy="8561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149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56116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Среди указательных местоимений можно выделить местоимения-прилагательные, указывающие на признак предмета:</a:t>
                      </a:r>
                      <a:endParaRPr lang="ru-RU" sz="1600" b="1" dirty="0" smtClean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25710" y="1479549"/>
            <a:ext cx="642942" cy="428628"/>
          </a:xfrm>
          <a:prstGeom prst="downArrow">
            <a:avLst>
              <a:gd name="adj1" fmla="val 50000"/>
              <a:gd name="adj2" fmla="val 51422"/>
            </a:avLst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2122491"/>
            <a:ext cx="5597544" cy="1354217"/>
          </a:xfrm>
        </p:spPr>
        <p:txBody>
          <a:bodyPr/>
          <a:lstStyle/>
          <a:p>
            <a:pPr fontAlgn="base"/>
            <a:r>
              <a:rPr lang="ru-RU" sz="1400" i="0" dirty="0" smtClean="0">
                <a:solidFill>
                  <a:srgbClr val="1B20ED"/>
                </a:solidFill>
              </a:rPr>
              <a:t>А за Уралом — Зауралье,         Я счастлив тем, что я</a:t>
            </a:r>
            <a:r>
              <a:rPr lang="ru-RU" sz="1400" i="0" dirty="0" smtClean="0">
                <a:solidFill>
                  <a:schemeClr val="tx2">
                    <a:lumMod val="75000"/>
                  </a:schemeClr>
                </a:solidFill>
              </a:rPr>
              <a:t> </a:t>
            </a:r>
            <a:r>
              <a:rPr lang="ru-RU" sz="1400" dirty="0" smtClean="0">
                <a:solidFill>
                  <a:srgbClr val="FF0000"/>
                </a:solidFill>
              </a:rPr>
              <a:t>оттуда</a:t>
            </a:r>
            <a:r>
              <a:rPr lang="ru-RU" sz="1400" i="0" dirty="0" smtClean="0">
                <a:solidFill>
                  <a:srgbClr val="FF0000"/>
                </a:solidFill>
              </a:rPr>
              <a:t>,</a:t>
            </a:r>
            <a:endParaRPr lang="ru-RU" sz="1400" b="0" i="0" dirty="0" smtClean="0">
              <a:solidFill>
                <a:srgbClr val="FF0000"/>
              </a:solidFill>
            </a:endParaRPr>
          </a:p>
          <a:p>
            <a:pPr fontAlgn="base"/>
            <a:r>
              <a:rPr lang="ru-RU" sz="1400" i="0" dirty="0" smtClean="0">
                <a:solidFill>
                  <a:srgbClr val="1B20ED"/>
                </a:solidFill>
              </a:rPr>
              <a:t>А </a:t>
            </a:r>
            <a:r>
              <a:rPr lang="ru-RU" sz="1400" dirty="0" smtClean="0">
                <a:solidFill>
                  <a:srgbClr val="FF0000"/>
                </a:solidFill>
              </a:rPr>
              <a:t>там</a:t>
            </a:r>
            <a:r>
              <a:rPr lang="ru-RU" sz="1400" i="0" dirty="0" smtClean="0">
                <a:solidFill>
                  <a:srgbClr val="1B20ED"/>
                </a:solidFill>
              </a:rPr>
              <a:t> своя, иная даль.            Из той зимы, из той избы. </a:t>
            </a:r>
          </a:p>
          <a:p>
            <a:pPr fontAlgn="base"/>
            <a:r>
              <a:rPr lang="ru-RU" sz="1400" i="0" dirty="0" smtClean="0">
                <a:solidFill>
                  <a:schemeClr val="accent4">
                    <a:lumMod val="75000"/>
                  </a:schemeClr>
                </a:solidFill>
              </a:rPr>
              <a:t>                                                                          (А. Т. Твардовский)</a:t>
            </a:r>
          </a:p>
          <a:p>
            <a:pPr fontAlgn="base"/>
            <a:endParaRPr lang="ru-RU" sz="1400" i="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fontAlgn="base"/>
            <a:endParaRPr lang="ru-RU" sz="1600" dirty="0" smtClean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ru-RU" sz="1600" i="0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endParaRPr lang="ru-RU" sz="1600" i="0" dirty="0">
              <a:solidFill>
                <a:schemeClr val="accent4">
                  <a:lumMod val="75000"/>
                </a:schemeClr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9904046"/>
              </p:ext>
            </p:extLst>
          </p:nvPr>
        </p:nvGraphicFramePr>
        <p:xfrm>
          <a:off x="239694" y="622293"/>
          <a:ext cx="5214974" cy="106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149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56116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Некоторые учёные-лингвисты к  указательным местоимениям также относят местоименные    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наречия </a:t>
                      </a:r>
                      <a:r>
                        <a:rPr lang="ru-RU" sz="1600" b="1" i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тут, там, так, сюда, отсюда, теперь, здесь, тогда, поэтому</a:t>
                      </a:r>
                      <a:r>
                        <a:rPr lang="ru-RU" sz="16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 и др.</a:t>
                      </a:r>
                      <a:endParaRPr lang="ru-RU" sz="1600" b="1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454272" y="1693863"/>
            <a:ext cx="642942" cy="428628"/>
          </a:xfrm>
          <a:prstGeom prst="downArrow">
            <a:avLst>
              <a:gd name="adj1" fmla="val 50000"/>
              <a:gd name="adj2" fmla="val 51422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25446" y="2336805"/>
            <a:ext cx="4643470" cy="1231106"/>
          </a:xfrm>
        </p:spPr>
        <p:txBody>
          <a:bodyPr/>
          <a:lstStyle/>
          <a:p>
            <a:pPr fontAlgn="base"/>
            <a:r>
              <a:rPr lang="ru-RU" sz="1600" i="0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         </a:t>
            </a:r>
            <a:r>
              <a:rPr lang="ru-RU" sz="1600" i="0" dirty="0" smtClean="0">
                <a:solidFill>
                  <a:srgbClr val="1B20ED"/>
                </a:solidFill>
                <a:latin typeface="Arial" pitchFamily="34" charset="0"/>
                <a:cs typeface="Arial" pitchFamily="34" charset="0"/>
              </a:rPr>
              <a:t>Вот </a:t>
            </a:r>
            <a:r>
              <a:rPr lang="ru-RU" sz="1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эта</a:t>
            </a:r>
            <a:r>
              <a:rPr lang="ru-RU" sz="1600" i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1600" i="0" dirty="0" smtClean="0">
                <a:solidFill>
                  <a:srgbClr val="1B20ED"/>
                </a:solidFill>
                <a:latin typeface="Arial" pitchFamily="34" charset="0"/>
                <a:cs typeface="Arial" pitchFamily="34" charset="0"/>
              </a:rPr>
              <a:t>улица. Вот </a:t>
            </a:r>
            <a:r>
              <a:rPr lang="ru-RU" sz="1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этот</a:t>
            </a:r>
            <a:r>
              <a:rPr lang="ru-RU" sz="1600" i="0" dirty="0" smtClean="0">
                <a:solidFill>
                  <a:srgbClr val="1B20ED"/>
                </a:solidFill>
                <a:latin typeface="Arial" pitchFamily="34" charset="0"/>
                <a:cs typeface="Arial" pitchFamily="34" charset="0"/>
              </a:rPr>
              <a:t> дом.</a:t>
            </a:r>
          </a:p>
          <a:p>
            <a:pPr fontAlgn="base"/>
            <a:r>
              <a:rPr lang="ru-RU" sz="1600" i="0" dirty="0" smtClean="0">
                <a:solidFill>
                  <a:srgbClr val="1B20ED"/>
                </a:solidFill>
                <a:latin typeface="Arial" pitchFamily="34" charset="0"/>
                <a:cs typeface="Arial" pitchFamily="34" charset="0"/>
              </a:rPr>
              <a:t>            Вот </a:t>
            </a:r>
            <a:r>
              <a:rPr lang="ru-RU" sz="1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это</a:t>
            </a:r>
            <a:r>
              <a:rPr lang="ru-RU" sz="1600" i="0" dirty="0" smtClean="0">
                <a:solidFill>
                  <a:srgbClr val="1B20ED"/>
                </a:solidFill>
                <a:latin typeface="Arial" pitchFamily="34" charset="0"/>
                <a:cs typeface="Arial" pitchFamily="34" charset="0"/>
              </a:rPr>
              <a:t> место. Вот </a:t>
            </a:r>
            <a:r>
              <a:rPr lang="ru-RU" sz="1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эти</a:t>
            </a:r>
            <a:r>
              <a:rPr lang="ru-RU" sz="1600" i="0" dirty="0" smtClean="0">
                <a:solidFill>
                  <a:srgbClr val="1B20ED"/>
                </a:solidFill>
                <a:latin typeface="Arial" pitchFamily="34" charset="0"/>
                <a:cs typeface="Arial" pitchFamily="34" charset="0"/>
              </a:rPr>
              <a:t> люди.</a:t>
            </a:r>
          </a:p>
          <a:p>
            <a:pPr fontAlgn="base"/>
            <a:r>
              <a:rPr lang="ru-RU" sz="1600" dirty="0" smtClean="0">
                <a:solidFill>
                  <a:srgbClr val="1B20ED"/>
                </a:solidFill>
              </a:rPr>
              <a:t>Не ошибается</a:t>
            </a: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sz="1600" dirty="0" smtClean="0">
                <a:solidFill>
                  <a:srgbClr val="FF0000"/>
                </a:solidFill>
              </a:rPr>
              <a:t>тот,</a:t>
            </a: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sz="1600" dirty="0" smtClean="0">
                <a:solidFill>
                  <a:srgbClr val="1B20ED"/>
                </a:solidFill>
              </a:rPr>
              <a:t>кто ничего не делает.</a:t>
            </a:r>
          </a:p>
          <a:p>
            <a:pPr fontAlgn="base"/>
            <a:endParaRPr lang="ru-RU" sz="1600" i="0" dirty="0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endParaRPr lang="ru-RU" sz="1600" i="0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9637687"/>
              </p:ext>
            </p:extLst>
          </p:nvPr>
        </p:nvGraphicFramePr>
        <p:xfrm>
          <a:off x="239694" y="622293"/>
          <a:ext cx="5214974" cy="131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149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56116">
                <a:tc>
                  <a:txBody>
                    <a:bodyPr/>
                    <a:lstStyle/>
                    <a:p>
                      <a:pPr marL="0" marR="0" indent="0" defTabSz="91440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Местоимение </a:t>
                      </a:r>
                      <a:r>
                        <a:rPr lang="ru-RU" sz="1600" b="1" i="0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этот</a:t>
                      </a:r>
                      <a:r>
                        <a:rPr lang="ru-RU" sz="16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 указывает на предмет, находящийся в непосредственной близости или только что упомянутый.</a:t>
                      </a:r>
                    </a:p>
                    <a:p>
                      <a:pPr marL="0" marR="0" indent="0" defTabSz="91440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Местоимение</a:t>
                      </a:r>
                      <a:r>
                        <a:rPr lang="ru-RU" sz="1600" b="1" i="0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 тот </a:t>
                      </a:r>
                      <a:r>
                        <a:rPr lang="ru-RU" sz="16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указывает на отдалённый предмет или упоминавшийся ранее.</a:t>
                      </a:r>
                    </a:p>
                  </a:txBody>
                  <a:tcP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454272" y="1908177"/>
            <a:ext cx="642942" cy="428628"/>
          </a:xfrm>
          <a:prstGeom prst="downArrow">
            <a:avLst>
              <a:gd name="adj1" fmla="val 50000"/>
              <a:gd name="adj2" fmla="val 51422"/>
            </a:avLst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818" y="2551120"/>
            <a:ext cx="5500726" cy="615553"/>
          </a:xfrm>
        </p:spPr>
        <p:txBody>
          <a:bodyPr/>
          <a:lstStyle/>
          <a:p>
            <a:r>
              <a:rPr lang="ru-RU" dirty="0" smtClean="0"/>
              <a:t>        </a:t>
            </a:r>
          </a:p>
          <a:p>
            <a:r>
              <a:rPr lang="ru-RU" sz="1600" i="0" dirty="0" smtClean="0">
                <a:solidFill>
                  <a:srgbClr val="FF0000"/>
                </a:solidFill>
              </a:rPr>
              <a:t>          </a:t>
            </a:r>
            <a:endParaRPr lang="ru-RU" sz="1600" i="0" dirty="0">
              <a:solidFill>
                <a:srgbClr val="FF00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466198"/>
              </p:ext>
            </p:extLst>
          </p:nvPr>
        </p:nvGraphicFramePr>
        <p:xfrm>
          <a:off x="239694" y="622293"/>
          <a:ext cx="5286412" cy="8572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864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57256">
                <a:tc>
                  <a:txBody>
                    <a:bodyPr/>
                    <a:lstStyle/>
                    <a:p>
                      <a:pPr fontAlgn="base"/>
                      <a:r>
                        <a:rPr lang="ru-RU" sz="16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Местоимение </a:t>
                      </a:r>
                      <a:r>
                        <a:rPr lang="ru-RU" sz="1600" b="1" i="0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такой</a:t>
                      </a:r>
                      <a:r>
                        <a:rPr lang="ru-RU" sz="16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 указывает на признак, подобный тому, о котором говорилось или будет говориться.</a:t>
                      </a:r>
                      <a:endParaRPr lang="ru-RU" sz="1600" b="1" u="none" dirty="0" smtClean="0">
                        <a:solidFill>
                          <a:schemeClr val="accent3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454272" y="1479549"/>
            <a:ext cx="642942" cy="428628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00B0F0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39694" y="2051053"/>
            <a:ext cx="52864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i="1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ru-RU" sz="1400" b="1" i="1" dirty="0" smtClean="0">
                <a:solidFill>
                  <a:srgbClr val="007E39"/>
                </a:solidFill>
                <a:latin typeface="Arial" pitchFamily="34" charset="0"/>
                <a:cs typeface="Arial" pitchFamily="34" charset="0"/>
              </a:rPr>
              <a:t>                    </a:t>
            </a:r>
            <a:r>
              <a:rPr lang="ru-RU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Он </a:t>
            </a:r>
            <a:r>
              <a:rPr lang="ru-RU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такой</a:t>
            </a:r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же, как и все.</a:t>
            </a:r>
          </a:p>
          <a:p>
            <a:endParaRPr lang="ru-RU" b="1" dirty="0">
              <a:solidFill>
                <a:srgbClr val="007E39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46058" y="102424"/>
            <a:ext cx="6072230" cy="561692"/>
          </a:xfrm>
        </p:spPr>
        <p:txBody>
          <a:bodyPr/>
          <a:lstStyle/>
          <a:p>
            <a:r>
              <a:rPr lang="ru-RU" dirty="0" smtClean="0"/>
              <a:t>    </a:t>
            </a:r>
            <a:r>
              <a:rPr lang="ru-RU" sz="1400" dirty="0" smtClean="0"/>
              <a:t>Синтаксические особенности указательных  местоимений</a:t>
            </a:r>
            <a:br>
              <a:rPr lang="ru-RU" sz="1400" dirty="0" smtClean="0"/>
            </a:br>
            <a:endParaRPr lang="ru-RU" sz="16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39694" y="622293"/>
          <a:ext cx="5286412" cy="131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864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285884">
                <a:tc>
                  <a:txBody>
                    <a:bodyPr/>
                    <a:lstStyle/>
                    <a:p>
                      <a:pPr fontAlgn="base"/>
                      <a:r>
                        <a:rPr lang="ru-RU" sz="16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Выступая без определяемых слов, </a:t>
                      </a:r>
                      <a:r>
                        <a:rPr lang="ru-RU" sz="1600" b="1" i="0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местоимения-прилагательные </a:t>
                      </a:r>
                      <a:r>
                        <a:rPr lang="ru-RU" sz="16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могут употребляться как местоимения-существительные. Синтаксическая роль таких местоимений в предложении — </a:t>
                      </a:r>
                      <a:r>
                        <a:rPr lang="ru-RU" sz="1600" b="1" i="0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подлежащее или дополнение.</a:t>
                      </a:r>
                      <a:endParaRPr lang="ru-RU" sz="1600" b="1" u="none" dirty="0" smtClean="0">
                        <a:solidFill>
                          <a:srgbClr val="FFFF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97148" y="1908177"/>
            <a:ext cx="642942" cy="428628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11132" y="2265367"/>
            <a:ext cx="535785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1400" b="1" i="1" dirty="0" smtClean="0">
                <a:solidFill>
                  <a:srgbClr val="002060"/>
                </a:solidFill>
              </a:rPr>
              <a:t>        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Он много думал о том, </a:t>
            </a:r>
            <a:r>
              <a:rPr lang="ru-RU" b="1" i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что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произошло.</a:t>
            </a:r>
            <a:endParaRPr lang="ru-RU" dirty="0" smtClean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    Я буду писать и про </a:t>
            </a:r>
            <a:r>
              <a:rPr lang="ru-RU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то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, и про </a:t>
            </a:r>
            <a:r>
              <a:rPr lang="ru-RU" b="1" i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это.</a:t>
            </a:r>
            <a:endParaRPr lang="ru-RU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endParaRPr lang="ru-RU" sz="1400" dirty="0" smtClean="0">
              <a:solidFill>
                <a:srgbClr val="0070C0"/>
              </a:solidFill>
            </a:endParaRPr>
          </a:p>
          <a:p>
            <a:pPr fontAlgn="base"/>
            <a:endParaRPr lang="ru-RU" sz="1400" b="1" dirty="0">
              <a:solidFill>
                <a:srgbClr val="007E39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8256" y="50789"/>
            <a:ext cx="5857916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z="1800" spc="15" dirty="0" smtClean="0"/>
              <a:t>  Задание для самостоятельного выполнения</a:t>
            </a:r>
            <a:endParaRPr sz="1800" spc="5" dirty="0"/>
          </a:p>
        </p:txBody>
      </p:sp>
      <p:sp>
        <p:nvSpPr>
          <p:cNvPr id="6" name="object 6"/>
          <p:cNvSpPr txBox="1"/>
          <p:nvPr/>
        </p:nvSpPr>
        <p:spPr>
          <a:xfrm>
            <a:off x="471086" y="704142"/>
            <a:ext cx="800100" cy="375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1140"/>
              </a:lnSpc>
              <a:spcBef>
                <a:spcPts val="100"/>
              </a:spcBef>
            </a:pPr>
            <a:r>
              <a:rPr sz="1000" b="1" i="1" spc="-30" dirty="0">
                <a:solidFill>
                  <a:srgbClr val="FFFFFF"/>
                </a:solidFill>
                <a:latin typeface="Arial"/>
                <a:cs typeface="Arial"/>
              </a:rPr>
              <a:t>У</a:t>
            </a:r>
            <a:r>
              <a:rPr sz="1000" b="1" i="1" dirty="0">
                <a:solidFill>
                  <a:srgbClr val="FFFFFF"/>
                </a:solidFill>
                <a:latin typeface="Arial"/>
                <a:cs typeface="Arial"/>
              </a:rPr>
              <a:t>пражнение</a:t>
            </a:r>
            <a:endParaRPr sz="1000">
              <a:latin typeface="Arial"/>
              <a:cs typeface="Arial"/>
            </a:endParaRPr>
          </a:p>
          <a:p>
            <a:pPr algn="ctr">
              <a:lnSpc>
                <a:spcPts val="1620"/>
              </a:lnSpc>
            </a:pPr>
            <a:r>
              <a:rPr sz="1400" b="1" i="1" spc="-5" dirty="0">
                <a:solidFill>
                  <a:srgbClr val="FFFFFF"/>
                </a:solidFill>
                <a:latin typeface="Arial"/>
                <a:cs typeface="Arial"/>
              </a:rPr>
              <a:t>298</a:t>
            </a:r>
            <a:endParaRPr sz="1400">
              <a:latin typeface="Arial"/>
              <a:cs typeface="Arial"/>
            </a:endParaRPr>
          </a:p>
        </p:txBody>
      </p:sp>
      <p:sp>
        <p:nvSpPr>
          <p:cNvPr id="5" name="object 4"/>
          <p:cNvSpPr txBox="1"/>
          <p:nvPr/>
        </p:nvSpPr>
        <p:spPr>
          <a:xfrm>
            <a:off x="-69427" y="765169"/>
            <a:ext cx="5472608" cy="539891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8415" algn="ctr">
              <a:lnSpc>
                <a:spcPts val="1950"/>
              </a:lnSpc>
              <a:spcBef>
                <a:spcPts val="110"/>
              </a:spcBef>
            </a:pPr>
            <a:r>
              <a:rPr lang="ru-RU" sz="2000" b="1" dirty="0" smtClean="0">
                <a:solidFill>
                  <a:srgbClr val="1B20E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 7, 8, 9. </a:t>
            </a:r>
          </a:p>
          <a:p>
            <a:pPr marL="18415" algn="ctr">
              <a:lnSpc>
                <a:spcPts val="1950"/>
              </a:lnSpc>
              <a:spcBef>
                <a:spcPts val="110"/>
              </a:spcBef>
            </a:pPr>
            <a:r>
              <a:rPr lang="ru-RU" sz="2000" b="1" dirty="0" smtClean="0">
                <a:solidFill>
                  <a:srgbClr val="1B20E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Упражнение 83, 99, 104.</a:t>
            </a:r>
            <a:r>
              <a:rPr lang="ru-RU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000" spc="-2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6" descr="Домашнее задание – Էլեն Քարամյան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11264" y="1408111"/>
            <a:ext cx="3351222" cy="14731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           Запомните! </a:t>
            </a:r>
            <a:endParaRPr lang="ru-RU" dirty="0"/>
          </a:p>
        </p:txBody>
      </p:sp>
      <p:grpSp>
        <p:nvGrpSpPr>
          <p:cNvPr id="3" name="Group 131">
            <a:extLst>
              <a:ext uri="{FF2B5EF4-FFF2-40B4-BE49-F238E27FC236}">
                <a16:creationId xmlns:a16="http://schemas.microsoft.com/office/drawing/2014/main" id="{0FACD2FC-FB13-46A6-8F9C-B70B1FB8B72D}"/>
              </a:ext>
            </a:extLst>
          </p:cNvPr>
          <p:cNvGrpSpPr/>
          <p:nvPr/>
        </p:nvGrpSpPr>
        <p:grpSpPr>
          <a:xfrm>
            <a:off x="168256" y="765169"/>
            <a:ext cx="2214578" cy="2000264"/>
            <a:chOff x="1131135" y="1795923"/>
            <a:chExt cx="4428064" cy="2529656"/>
          </a:xfrm>
          <a:solidFill>
            <a:srgbClr val="FF0000"/>
          </a:solidFill>
        </p:grpSpPr>
        <p:sp>
          <p:nvSpPr>
            <p:cNvPr id="8" name="Chevron 8">
              <a:extLst>
                <a:ext uri="{FF2B5EF4-FFF2-40B4-BE49-F238E27FC236}">
                  <a16:creationId xmlns:a16="http://schemas.microsoft.com/office/drawing/2014/main" id="{87EE7965-A374-418B-BCC2-2E9CFD7EF71E}"/>
                </a:ext>
              </a:extLst>
            </p:cNvPr>
            <p:cNvSpPr/>
            <p:nvPr/>
          </p:nvSpPr>
          <p:spPr>
            <a:xfrm>
              <a:off x="1131135" y="1795923"/>
              <a:ext cx="4428064" cy="2529656"/>
            </a:xfrm>
            <a:custGeom>
              <a:avLst/>
              <a:gdLst/>
              <a:ahLst/>
              <a:cxnLst/>
              <a:rect l="l" t="t" r="r" b="b"/>
              <a:pathLst>
                <a:path w="4428064" h="2620001">
                  <a:moveTo>
                    <a:pt x="2880320" y="0"/>
                  </a:moveTo>
                  <a:lnTo>
                    <a:pt x="3458511" y="0"/>
                  </a:lnTo>
                  <a:lnTo>
                    <a:pt x="4428064" y="1310001"/>
                  </a:lnTo>
                  <a:lnTo>
                    <a:pt x="3458511" y="2620001"/>
                  </a:lnTo>
                  <a:lnTo>
                    <a:pt x="2880320" y="2620001"/>
                  </a:lnTo>
                  <a:lnTo>
                    <a:pt x="3680013" y="1539505"/>
                  </a:lnTo>
                  <a:lnTo>
                    <a:pt x="0" y="1539505"/>
                  </a:lnTo>
                  <a:lnTo>
                    <a:pt x="0" y="1071505"/>
                  </a:lnTo>
                  <a:lnTo>
                    <a:pt x="3673358" y="107150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accent1"/>
                </a:solidFill>
              </a:endParaRPr>
            </a:p>
          </p:txBody>
        </p:sp>
        <p:sp>
          <p:nvSpPr>
            <p:cNvPr id="9" name="Rectangle 10">
              <a:extLst>
                <a:ext uri="{FF2B5EF4-FFF2-40B4-BE49-F238E27FC236}">
                  <a16:creationId xmlns:a16="http://schemas.microsoft.com/office/drawing/2014/main" id="{4B387AA6-5812-4CB6-B051-053647FDDCD0}"/>
                </a:ext>
              </a:extLst>
            </p:cNvPr>
            <p:cNvSpPr/>
            <p:nvPr/>
          </p:nvSpPr>
          <p:spPr>
            <a:xfrm>
              <a:off x="1131135" y="1795923"/>
              <a:ext cx="3513997" cy="981444"/>
            </a:xfrm>
            <a:custGeom>
              <a:avLst/>
              <a:gdLst/>
              <a:ahLst/>
              <a:cxnLst/>
              <a:rect l="l" t="t" r="r" b="b"/>
              <a:pathLst>
                <a:path w="3513998" h="981444">
                  <a:moveTo>
                    <a:pt x="2210876" y="0"/>
                  </a:moveTo>
                  <a:lnTo>
                    <a:pt x="2789067" y="0"/>
                  </a:lnTo>
                  <a:lnTo>
                    <a:pt x="3169075" y="513444"/>
                  </a:lnTo>
                  <a:lnTo>
                    <a:pt x="3170262" y="513444"/>
                  </a:lnTo>
                  <a:lnTo>
                    <a:pt x="3170262" y="515048"/>
                  </a:lnTo>
                  <a:lnTo>
                    <a:pt x="3513998" y="979483"/>
                  </a:lnTo>
                  <a:lnTo>
                    <a:pt x="3170262" y="979483"/>
                  </a:lnTo>
                  <a:lnTo>
                    <a:pt x="3170262" y="981444"/>
                  </a:lnTo>
                  <a:lnTo>
                    <a:pt x="0" y="981444"/>
                  </a:lnTo>
                  <a:lnTo>
                    <a:pt x="0" y="513444"/>
                  </a:lnTo>
                  <a:lnTo>
                    <a:pt x="2590884" y="513444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accent1"/>
                </a:solidFill>
              </a:endParaRPr>
            </a:p>
          </p:txBody>
        </p:sp>
        <p:sp>
          <p:nvSpPr>
            <p:cNvPr id="10" name="Rectangle 10">
              <a:extLst>
                <a:ext uri="{FF2B5EF4-FFF2-40B4-BE49-F238E27FC236}">
                  <a16:creationId xmlns:a16="http://schemas.microsoft.com/office/drawing/2014/main" id="{7792BD7F-5BF0-436D-A1CF-1B2CD1482B4F}"/>
                </a:ext>
              </a:extLst>
            </p:cNvPr>
            <p:cNvSpPr/>
            <p:nvPr/>
          </p:nvSpPr>
          <p:spPr>
            <a:xfrm rot="10800000" flipH="1">
              <a:off x="1131135" y="3331786"/>
              <a:ext cx="3513998" cy="981444"/>
            </a:xfrm>
            <a:custGeom>
              <a:avLst/>
              <a:gdLst/>
              <a:ahLst/>
              <a:cxnLst/>
              <a:rect l="l" t="t" r="r" b="b"/>
              <a:pathLst>
                <a:path w="3513998" h="981444">
                  <a:moveTo>
                    <a:pt x="0" y="981444"/>
                  </a:moveTo>
                  <a:lnTo>
                    <a:pt x="3170262" y="981444"/>
                  </a:lnTo>
                  <a:lnTo>
                    <a:pt x="3170262" y="979483"/>
                  </a:lnTo>
                  <a:lnTo>
                    <a:pt x="3513998" y="979483"/>
                  </a:lnTo>
                  <a:lnTo>
                    <a:pt x="3170262" y="515048"/>
                  </a:lnTo>
                  <a:lnTo>
                    <a:pt x="3170262" y="513444"/>
                  </a:lnTo>
                  <a:lnTo>
                    <a:pt x="3169075" y="513444"/>
                  </a:lnTo>
                  <a:lnTo>
                    <a:pt x="2789067" y="0"/>
                  </a:lnTo>
                  <a:lnTo>
                    <a:pt x="2210876" y="0"/>
                  </a:lnTo>
                  <a:lnTo>
                    <a:pt x="2590884" y="513444"/>
                  </a:lnTo>
                  <a:lnTo>
                    <a:pt x="0" y="513444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accent1"/>
                </a:solidFill>
              </a:endParaRPr>
            </a:p>
          </p:txBody>
        </p:sp>
      </p:grpSp>
      <p:sp>
        <p:nvSpPr>
          <p:cNvPr id="11" name="Прямоугольник 10"/>
          <p:cNvSpPr/>
          <p:nvPr/>
        </p:nvSpPr>
        <p:spPr>
          <a:xfrm>
            <a:off x="168256" y="1193797"/>
            <a:ext cx="150019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6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16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2382834" y="550855"/>
            <a:ext cx="338296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Местоимения </a:t>
            </a:r>
            <a:r>
              <a:rPr lang="ru-RU" b="1" dirty="0" smtClean="0">
                <a:solidFill>
                  <a:srgbClr val="1B20ED"/>
                </a:solidFill>
              </a:rPr>
              <a:t>употребляются </a:t>
            </a:r>
            <a:r>
              <a:rPr lang="ru-RU" b="1" dirty="0" smtClean="0">
                <a:solidFill>
                  <a:srgbClr val="007E39"/>
                </a:solidFill>
              </a:rPr>
              <a:t>вместо</a:t>
            </a:r>
            <a:r>
              <a:rPr lang="ru-RU" b="1" dirty="0" smtClean="0">
                <a:solidFill>
                  <a:srgbClr val="1B20ED"/>
                </a:solidFill>
              </a:rPr>
              <a:t> имён существительных, прилагательных, числительных или наречий.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b="1" dirty="0" smtClean="0">
                <a:solidFill>
                  <a:srgbClr val="FF0000"/>
                </a:solidFill>
              </a:rPr>
              <a:t>Большинство </a:t>
            </a:r>
            <a:r>
              <a:rPr lang="ru-RU" b="1" dirty="0" smtClean="0">
                <a:solidFill>
                  <a:srgbClr val="1B20ED"/>
                </a:solidFill>
              </a:rPr>
              <a:t>местоимений в русском языке изменяется </a:t>
            </a:r>
            <a:r>
              <a:rPr lang="ru-RU" b="1" dirty="0" smtClean="0">
                <a:solidFill>
                  <a:srgbClr val="007E39"/>
                </a:solidFill>
              </a:rPr>
              <a:t>по падежам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,</a:t>
            </a:r>
            <a:r>
              <a:rPr lang="ru-RU" b="1" dirty="0" smtClean="0"/>
              <a:t> </a:t>
            </a:r>
            <a:r>
              <a:rPr lang="ru-RU" b="1" dirty="0" smtClean="0">
                <a:solidFill>
                  <a:srgbClr val="FF0000"/>
                </a:solidFill>
              </a:rPr>
              <a:t>многие </a:t>
            </a:r>
            <a:r>
              <a:rPr lang="ru-RU" b="1" dirty="0" smtClean="0">
                <a:solidFill>
                  <a:srgbClr val="1B20ED"/>
                </a:solidFill>
              </a:rPr>
              <a:t>местоимения изменяются по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b="1" dirty="0" smtClean="0">
                <a:solidFill>
                  <a:srgbClr val="007E39"/>
                </a:solidFill>
              </a:rPr>
              <a:t>родам и числам.</a:t>
            </a:r>
            <a:endParaRPr lang="ru-RU" b="1" dirty="0">
              <a:solidFill>
                <a:srgbClr val="007E3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02424"/>
            <a:ext cx="5765800" cy="315471"/>
          </a:xfrm>
        </p:spPr>
        <p:txBody>
          <a:bodyPr/>
          <a:lstStyle/>
          <a:p>
            <a:r>
              <a:rPr lang="ru-RU" dirty="0" smtClean="0"/>
              <a:t>                     Разряды местоимений</a:t>
            </a:r>
            <a:endParaRPr lang="ru-RU" sz="1600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68256" y="1050921"/>
            <a:ext cx="1714512" cy="1500198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smtClean="0">
                <a:solidFill>
                  <a:srgbClr val="1B20ED"/>
                </a:solidFill>
                <a:latin typeface="Arial" pitchFamily="34" charset="0"/>
                <a:cs typeface="Arial" pitchFamily="34" charset="0"/>
              </a:rPr>
              <a:t>По своему значению и грамматическим признакам 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местоимения </a:t>
            </a:r>
            <a:r>
              <a:rPr lang="ru-RU" sz="1400" b="1" dirty="0" smtClean="0">
                <a:solidFill>
                  <a:srgbClr val="1B20ED"/>
                </a:solidFill>
                <a:latin typeface="Arial" pitchFamily="34" charset="0"/>
                <a:cs typeface="Arial" pitchFamily="34" charset="0"/>
              </a:rPr>
              <a:t>делятся на</a:t>
            </a:r>
            <a:endParaRPr lang="ru-RU" sz="1400" b="1" dirty="0">
              <a:solidFill>
                <a:srgbClr val="1B20ED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382834" y="693731"/>
            <a:ext cx="3214710" cy="571504"/>
          </a:xfrm>
          <a:prstGeom prst="round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 smtClean="0">
                <a:solidFill>
                  <a:srgbClr val="1B20ED"/>
                </a:solidFill>
                <a:latin typeface="Arial" pitchFamily="34" charset="0"/>
                <a:cs typeface="Arial" pitchFamily="34" charset="0"/>
              </a:rPr>
              <a:t>1) личные: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я, ты, он, она, мы, вы, они;</a:t>
            </a:r>
            <a:endParaRPr lang="ru-RU" sz="1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382834" y="1408111"/>
            <a:ext cx="3214710" cy="714380"/>
          </a:xfrm>
          <a:prstGeom prst="roundRect">
            <a:avLst/>
          </a:pr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 smtClean="0">
                <a:solidFill>
                  <a:srgbClr val="1B20ED"/>
                </a:solidFill>
                <a:latin typeface="Arial" pitchFamily="34" charset="0"/>
                <a:cs typeface="Arial" pitchFamily="34" charset="0"/>
              </a:rPr>
              <a:t>2) вопросительные: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кто? что? какой? каков? чей? который? сколько?; </a:t>
            </a:r>
            <a:endParaRPr lang="ru-RU" sz="1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382834" y="2265367"/>
            <a:ext cx="3214710" cy="714380"/>
          </a:xfrm>
          <a:prstGeom prst="round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b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b="1" dirty="0" smtClean="0">
                <a:solidFill>
                  <a:srgbClr val="1B20ED"/>
                </a:solidFill>
                <a:latin typeface="Arial" pitchFamily="34" charset="0"/>
                <a:cs typeface="Arial" pitchFamily="34" charset="0"/>
              </a:rPr>
              <a:t>3) относительные: 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кто, что, какой, каков, чей, который, сколько; </a:t>
            </a:r>
          </a:p>
          <a:p>
            <a:pPr algn="ctr"/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  </a:t>
            </a:r>
            <a:endParaRPr lang="ru-RU" sz="1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Прямая соединительная линия 8"/>
          <p:cNvCxnSpPr>
            <a:stCxn id="4" idx="3"/>
            <a:endCxn id="5" idx="1"/>
          </p:cNvCxnSpPr>
          <p:nvPr/>
        </p:nvCxnSpPr>
        <p:spPr>
          <a:xfrm flipV="1">
            <a:off x="1882768" y="979483"/>
            <a:ext cx="500066" cy="821537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>
            <a:stCxn id="7" idx="1"/>
            <a:endCxn id="4" idx="3"/>
          </p:cNvCxnSpPr>
          <p:nvPr/>
        </p:nvCxnSpPr>
        <p:spPr>
          <a:xfrm rot="10800000" flipV="1">
            <a:off x="1882768" y="1765300"/>
            <a:ext cx="500066" cy="35719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>
            <a:endCxn id="4" idx="3"/>
          </p:cNvCxnSpPr>
          <p:nvPr/>
        </p:nvCxnSpPr>
        <p:spPr>
          <a:xfrm rot="16200000" flipV="1">
            <a:off x="1704175" y="1979614"/>
            <a:ext cx="857261" cy="50007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02424"/>
            <a:ext cx="5765800" cy="315471"/>
          </a:xfrm>
        </p:spPr>
        <p:txBody>
          <a:bodyPr/>
          <a:lstStyle/>
          <a:p>
            <a:r>
              <a:rPr lang="ru-RU" dirty="0" smtClean="0"/>
              <a:t>                     Разряды местоимений</a:t>
            </a:r>
            <a:endParaRPr lang="ru-RU" sz="1600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68256" y="1050921"/>
            <a:ext cx="1714512" cy="1500198"/>
          </a:xfrm>
          <a:prstGeom prst="round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smtClean="0">
                <a:solidFill>
                  <a:srgbClr val="1B20ED"/>
                </a:solidFill>
                <a:latin typeface="Arial" pitchFamily="34" charset="0"/>
                <a:cs typeface="Arial" pitchFamily="34" charset="0"/>
              </a:rPr>
              <a:t>По своему значению и грамматическим признакам 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местоимения </a:t>
            </a:r>
            <a:r>
              <a:rPr lang="ru-RU" sz="1400" b="1" dirty="0" smtClean="0">
                <a:solidFill>
                  <a:srgbClr val="1B20ED"/>
                </a:solidFill>
                <a:latin typeface="Arial" pitchFamily="34" charset="0"/>
                <a:cs typeface="Arial" pitchFamily="34" charset="0"/>
              </a:rPr>
              <a:t>делятся на</a:t>
            </a:r>
            <a:endParaRPr lang="ru-RU" sz="1400" b="1" dirty="0">
              <a:solidFill>
                <a:srgbClr val="1B20ED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382834" y="622293"/>
            <a:ext cx="3214710" cy="1071570"/>
          </a:xfrm>
          <a:prstGeom prst="round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 smtClean="0">
                <a:solidFill>
                  <a:srgbClr val="1B20ED"/>
                </a:solidFill>
                <a:latin typeface="Arial" pitchFamily="34" charset="0"/>
                <a:cs typeface="Arial" pitchFamily="34" charset="0"/>
              </a:rPr>
              <a:t>4) неопределённые: 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некто, нечто, некоторый, несколько, кое-кто, кое-что, кто-либо, что-либо,</a:t>
            </a:r>
            <a:r>
              <a:rPr lang="ru-RU" sz="1200" b="1" dirty="0" smtClean="0">
                <a:solidFill>
                  <a:srgbClr val="FF0000"/>
                </a:solidFill>
              </a:rPr>
              <a:t> 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какой-то, какой-либо, кое-какой, чей-то, чей-нибудь;  </a:t>
            </a:r>
            <a:endParaRPr lang="ru-RU" sz="1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382834" y="1765301"/>
            <a:ext cx="3214710" cy="714380"/>
          </a:xfrm>
          <a:prstGeom prst="roundRect">
            <a:avLst/>
          </a:prstGeom>
          <a:noFill/>
          <a:ln w="57150">
            <a:solidFill>
              <a:srgbClr val="1B20E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 smtClean="0">
                <a:solidFill>
                  <a:srgbClr val="1B20ED"/>
                </a:solidFill>
                <a:latin typeface="Arial" pitchFamily="34" charset="0"/>
                <a:cs typeface="Arial" pitchFamily="34" charset="0"/>
              </a:rPr>
              <a:t>5) отрицательные: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никто, ничто, некого, нечего, никакой,</a:t>
            </a:r>
            <a:b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ничей, нисколько;</a:t>
            </a:r>
            <a:endParaRPr lang="ru-RU" sz="1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382834" y="2551119"/>
            <a:ext cx="3214710" cy="571504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 smtClean="0">
                <a:solidFill>
                  <a:srgbClr val="1B20ED"/>
                </a:solidFill>
                <a:latin typeface="Arial" pitchFamily="34" charset="0"/>
                <a:cs typeface="Arial" pitchFamily="34" charset="0"/>
              </a:rPr>
              <a:t>6) притяжательные:</a:t>
            </a:r>
            <a:r>
              <a:rPr lang="ru-RU" sz="12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мой, твой, наш, ваш, свой, его, её, их; </a:t>
            </a:r>
            <a:endParaRPr lang="ru-RU" sz="1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Прямая соединительная линия 8"/>
          <p:cNvCxnSpPr>
            <a:stCxn id="4" idx="3"/>
            <a:endCxn id="5" idx="1"/>
          </p:cNvCxnSpPr>
          <p:nvPr/>
        </p:nvCxnSpPr>
        <p:spPr>
          <a:xfrm flipV="1">
            <a:off x="1882768" y="1158078"/>
            <a:ext cx="500066" cy="642942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>
            <a:stCxn id="6" idx="1"/>
            <a:endCxn id="4" idx="3"/>
          </p:cNvCxnSpPr>
          <p:nvPr/>
        </p:nvCxnSpPr>
        <p:spPr>
          <a:xfrm rot="10800000">
            <a:off x="1882768" y="1801021"/>
            <a:ext cx="500066" cy="321471"/>
          </a:xfrm>
          <a:prstGeom prst="line">
            <a:avLst/>
          </a:prstGeom>
          <a:ln w="38100">
            <a:solidFill>
              <a:srgbClr val="1B20E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>
            <a:endCxn id="4" idx="3"/>
          </p:cNvCxnSpPr>
          <p:nvPr/>
        </p:nvCxnSpPr>
        <p:spPr>
          <a:xfrm rot="16200000" flipV="1">
            <a:off x="1614877" y="2068911"/>
            <a:ext cx="1035856" cy="50007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02424"/>
            <a:ext cx="5765800" cy="315471"/>
          </a:xfrm>
        </p:spPr>
        <p:txBody>
          <a:bodyPr/>
          <a:lstStyle/>
          <a:p>
            <a:r>
              <a:rPr lang="ru-RU" dirty="0" smtClean="0"/>
              <a:t>                     Разряды местоимений</a:t>
            </a:r>
            <a:endParaRPr lang="ru-RU" sz="1600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68256" y="1050921"/>
            <a:ext cx="1714512" cy="1500198"/>
          </a:xfrm>
          <a:prstGeom prst="roundRect">
            <a:avLst/>
          </a:pr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smtClean="0">
                <a:solidFill>
                  <a:srgbClr val="1B20ED"/>
                </a:solidFill>
                <a:latin typeface="Arial" pitchFamily="34" charset="0"/>
                <a:cs typeface="Arial" pitchFamily="34" charset="0"/>
              </a:rPr>
              <a:t>По своему значению и грамматическим признакам 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местоимения </a:t>
            </a:r>
            <a:r>
              <a:rPr lang="ru-RU" sz="1400" b="1" dirty="0" smtClean="0">
                <a:solidFill>
                  <a:srgbClr val="1B20ED"/>
                </a:solidFill>
                <a:latin typeface="Arial" pitchFamily="34" charset="0"/>
                <a:cs typeface="Arial" pitchFamily="34" charset="0"/>
              </a:rPr>
              <a:t>делятся на</a:t>
            </a:r>
            <a:endParaRPr lang="ru-RU" sz="1400" b="1" dirty="0">
              <a:solidFill>
                <a:srgbClr val="1B20ED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382834" y="2265367"/>
            <a:ext cx="3214710" cy="785818"/>
          </a:xfrm>
          <a:prstGeom prst="round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b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200" b="1" dirty="0" smtClean="0">
                <a:solidFill>
                  <a:srgbClr val="1B20ED"/>
                </a:solidFill>
                <a:latin typeface="Arial" pitchFamily="34" charset="0"/>
                <a:cs typeface="Arial" pitchFamily="34" charset="0"/>
              </a:rPr>
              <a:t>9) определительные: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сам, самый, каждый, любой, всякий, целый,</a:t>
            </a:r>
            <a:b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иной, весь, другой </a:t>
            </a:r>
            <a:b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endParaRPr lang="ru-RU" sz="1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Прямая соединительная линия 8"/>
          <p:cNvCxnSpPr>
            <a:stCxn id="4" idx="3"/>
          </p:cNvCxnSpPr>
          <p:nvPr/>
        </p:nvCxnSpPr>
        <p:spPr>
          <a:xfrm flipV="1">
            <a:off x="1882768" y="836607"/>
            <a:ext cx="500066" cy="96441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>
            <a:endCxn id="4" idx="3"/>
          </p:cNvCxnSpPr>
          <p:nvPr/>
        </p:nvCxnSpPr>
        <p:spPr>
          <a:xfrm rot="10800000">
            <a:off x="1882768" y="1801021"/>
            <a:ext cx="500070" cy="35763"/>
          </a:xfrm>
          <a:prstGeom prst="line">
            <a:avLst/>
          </a:prstGeom>
          <a:ln w="38100">
            <a:solidFill>
              <a:srgbClr val="1B20E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>
            <a:endCxn id="4" idx="3"/>
          </p:cNvCxnSpPr>
          <p:nvPr/>
        </p:nvCxnSpPr>
        <p:spPr>
          <a:xfrm rot="16200000" flipV="1">
            <a:off x="1614877" y="2068911"/>
            <a:ext cx="1035856" cy="500074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Скругленный прямоугольник 11"/>
          <p:cNvSpPr/>
          <p:nvPr/>
        </p:nvSpPr>
        <p:spPr>
          <a:xfrm>
            <a:off x="2382834" y="1336673"/>
            <a:ext cx="3214710" cy="857256"/>
          </a:xfrm>
          <a:prstGeom prst="roundRect">
            <a:avLst/>
          </a:prstGeom>
          <a:noFill/>
          <a:ln w="57150">
            <a:solidFill>
              <a:srgbClr val="1B20E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 smtClean="0">
                <a:solidFill>
                  <a:srgbClr val="1B20ED"/>
                </a:solidFill>
                <a:latin typeface="Arial" pitchFamily="34" charset="0"/>
                <a:cs typeface="Arial" pitchFamily="34" charset="0"/>
              </a:rPr>
              <a:t>8) указательные: 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этот, тот, такой,</a:t>
            </a:r>
            <a:b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таков, тот-то, такой-то,</a:t>
            </a:r>
            <a:b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столько, столько-то;</a:t>
            </a:r>
            <a:endParaRPr lang="ru-RU" sz="1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382834" y="693731"/>
            <a:ext cx="3214710" cy="571504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 smtClean="0">
                <a:solidFill>
                  <a:srgbClr val="1B20ED"/>
                </a:solidFill>
                <a:latin typeface="Arial" pitchFamily="34" charset="0"/>
                <a:cs typeface="Arial" pitchFamily="34" charset="0"/>
              </a:rPr>
              <a:t>7) возвратное:</a:t>
            </a:r>
            <a:r>
              <a:rPr lang="ru-RU" sz="12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себя;</a:t>
            </a:r>
            <a:endParaRPr lang="ru-RU" sz="1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95699" y="110526"/>
            <a:ext cx="5373283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pc="-5" dirty="0" smtClean="0"/>
              <a:t>       Неопределённые местоимения</a:t>
            </a:r>
            <a:endParaRPr spc="-5" dirty="0"/>
          </a:p>
        </p:txBody>
      </p:sp>
      <p:sp>
        <p:nvSpPr>
          <p:cNvPr id="5" name="object 5"/>
          <p:cNvSpPr/>
          <p:nvPr/>
        </p:nvSpPr>
        <p:spPr>
          <a:xfrm>
            <a:off x="1025512" y="622293"/>
            <a:ext cx="3714776" cy="418400"/>
          </a:xfrm>
          <a:custGeom>
            <a:avLst/>
            <a:gdLst/>
            <a:ahLst/>
            <a:cxnLst/>
            <a:rect l="l" t="t" r="r" b="b"/>
            <a:pathLst>
              <a:path w="2613660" h="274319">
                <a:moveTo>
                  <a:pt x="2476501" y="0"/>
                </a:moveTo>
                <a:lnTo>
                  <a:pt x="137159" y="0"/>
                </a:lnTo>
                <a:lnTo>
                  <a:pt x="93927" y="7022"/>
                </a:lnTo>
                <a:lnTo>
                  <a:pt x="56290" y="26554"/>
                </a:lnTo>
                <a:lnTo>
                  <a:pt x="26554" y="56290"/>
                </a:lnTo>
                <a:lnTo>
                  <a:pt x="7022" y="93927"/>
                </a:lnTo>
                <a:lnTo>
                  <a:pt x="0" y="137159"/>
                </a:lnTo>
                <a:lnTo>
                  <a:pt x="7022" y="180392"/>
                </a:lnTo>
                <a:lnTo>
                  <a:pt x="26554" y="218029"/>
                </a:lnTo>
                <a:lnTo>
                  <a:pt x="56290" y="247765"/>
                </a:lnTo>
                <a:lnTo>
                  <a:pt x="93927" y="267297"/>
                </a:lnTo>
                <a:lnTo>
                  <a:pt x="137159" y="274319"/>
                </a:lnTo>
                <a:lnTo>
                  <a:pt x="2476501" y="274319"/>
                </a:lnTo>
                <a:lnTo>
                  <a:pt x="2519734" y="267297"/>
                </a:lnTo>
                <a:lnTo>
                  <a:pt x="2557370" y="247765"/>
                </a:lnTo>
                <a:lnTo>
                  <a:pt x="2587107" y="218029"/>
                </a:lnTo>
                <a:lnTo>
                  <a:pt x="2606638" y="180392"/>
                </a:lnTo>
                <a:lnTo>
                  <a:pt x="2613661" y="137159"/>
                </a:lnTo>
                <a:lnTo>
                  <a:pt x="2606638" y="93927"/>
                </a:lnTo>
                <a:lnTo>
                  <a:pt x="2587107" y="56290"/>
                </a:lnTo>
                <a:lnTo>
                  <a:pt x="2557370" y="26554"/>
                </a:lnTo>
                <a:lnTo>
                  <a:pt x="2519734" y="7022"/>
                </a:lnTo>
                <a:lnTo>
                  <a:pt x="2476501" y="0"/>
                </a:lnTo>
                <a:close/>
              </a:path>
            </a:pathLst>
          </a:custGeom>
          <a:solidFill>
            <a:srgbClr val="FFC000"/>
          </a:solidFill>
          <a:ln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506636" y="622293"/>
            <a:ext cx="4662280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200" b="1" spc="-10" dirty="0" smtClean="0">
                <a:solidFill>
                  <a:srgbClr val="FFFFFF"/>
                </a:solidFill>
                <a:latin typeface="Arial"/>
                <a:cs typeface="Arial"/>
              </a:rPr>
              <a:t>         </a:t>
            </a:r>
            <a:r>
              <a:rPr lang="ru-RU" sz="2000" b="1" spc="-10" dirty="0" smtClean="0">
                <a:solidFill>
                  <a:srgbClr val="FFFFFF"/>
                </a:solidFill>
                <a:latin typeface="Arial"/>
                <a:cs typeface="Arial"/>
              </a:rPr>
              <a:t>       </a:t>
            </a:r>
            <a:r>
              <a:rPr lang="ru-RU" sz="1600" b="1" spc="-10" dirty="0" smtClean="0">
                <a:solidFill>
                  <a:srgbClr val="FFFFFF"/>
                </a:solidFill>
                <a:latin typeface="Arial"/>
                <a:cs typeface="Arial"/>
              </a:rPr>
              <a:t>Один из разрядов местоимений</a:t>
            </a:r>
            <a:endParaRPr sz="1600" dirty="0">
              <a:latin typeface="Arial"/>
              <a:cs typeface="Arial"/>
            </a:endParaRPr>
          </a:p>
        </p:txBody>
      </p:sp>
      <p:grpSp>
        <p:nvGrpSpPr>
          <p:cNvPr id="2" name="object 7"/>
          <p:cNvGrpSpPr/>
          <p:nvPr/>
        </p:nvGrpSpPr>
        <p:grpSpPr>
          <a:xfrm>
            <a:off x="596884" y="1232026"/>
            <a:ext cx="4714908" cy="1247655"/>
            <a:chOff x="596884" y="1232026"/>
            <a:chExt cx="4714908" cy="1247655"/>
          </a:xfrm>
          <a:solidFill>
            <a:schemeClr val="accent3">
              <a:lumMod val="60000"/>
              <a:lumOff val="40000"/>
            </a:schemeClr>
          </a:solidFill>
        </p:grpSpPr>
        <p:sp>
          <p:nvSpPr>
            <p:cNvPr id="8" name="object 8"/>
            <p:cNvSpPr/>
            <p:nvPr/>
          </p:nvSpPr>
          <p:spPr>
            <a:xfrm>
              <a:off x="596884" y="1232026"/>
              <a:ext cx="4500594" cy="510540"/>
            </a:xfrm>
            <a:custGeom>
              <a:avLst/>
              <a:gdLst/>
              <a:ahLst/>
              <a:cxnLst/>
              <a:rect l="l" t="t" r="r" b="b"/>
              <a:pathLst>
                <a:path w="4396740" h="510539">
                  <a:moveTo>
                    <a:pt x="4141472" y="0"/>
                  </a:moveTo>
                  <a:lnTo>
                    <a:pt x="255268" y="0"/>
                  </a:lnTo>
                  <a:lnTo>
                    <a:pt x="209536" y="4131"/>
                  </a:lnTo>
                  <a:lnTo>
                    <a:pt x="166431" y="16037"/>
                  </a:lnTo>
                  <a:lnTo>
                    <a:pt x="126688" y="34980"/>
                  </a:lnTo>
                  <a:lnTo>
                    <a:pt x="91041" y="60227"/>
                  </a:lnTo>
                  <a:lnTo>
                    <a:pt x="60227" y="91041"/>
                  </a:lnTo>
                  <a:lnTo>
                    <a:pt x="34980" y="126688"/>
                  </a:lnTo>
                  <a:lnTo>
                    <a:pt x="16037" y="166431"/>
                  </a:lnTo>
                  <a:lnTo>
                    <a:pt x="4131" y="209536"/>
                  </a:lnTo>
                  <a:lnTo>
                    <a:pt x="0" y="255268"/>
                  </a:lnTo>
                  <a:lnTo>
                    <a:pt x="4131" y="301004"/>
                  </a:lnTo>
                  <a:lnTo>
                    <a:pt x="16037" y="344109"/>
                  </a:lnTo>
                  <a:lnTo>
                    <a:pt x="34980" y="383853"/>
                  </a:lnTo>
                  <a:lnTo>
                    <a:pt x="60227" y="419499"/>
                  </a:lnTo>
                  <a:lnTo>
                    <a:pt x="91041" y="450313"/>
                  </a:lnTo>
                  <a:lnTo>
                    <a:pt x="126688" y="475560"/>
                  </a:lnTo>
                  <a:lnTo>
                    <a:pt x="166431" y="494504"/>
                  </a:lnTo>
                  <a:lnTo>
                    <a:pt x="209536" y="506409"/>
                  </a:lnTo>
                  <a:lnTo>
                    <a:pt x="255268" y="510541"/>
                  </a:lnTo>
                  <a:lnTo>
                    <a:pt x="4141472" y="510541"/>
                  </a:lnTo>
                  <a:lnTo>
                    <a:pt x="4187204" y="506409"/>
                  </a:lnTo>
                  <a:lnTo>
                    <a:pt x="4230309" y="494504"/>
                  </a:lnTo>
                  <a:lnTo>
                    <a:pt x="4270053" y="475560"/>
                  </a:lnTo>
                  <a:lnTo>
                    <a:pt x="4305699" y="450313"/>
                  </a:lnTo>
                  <a:lnTo>
                    <a:pt x="4336513" y="419499"/>
                  </a:lnTo>
                  <a:lnTo>
                    <a:pt x="4361760" y="383853"/>
                  </a:lnTo>
                  <a:lnTo>
                    <a:pt x="4380704" y="344109"/>
                  </a:lnTo>
                  <a:lnTo>
                    <a:pt x="4392609" y="301004"/>
                  </a:lnTo>
                  <a:lnTo>
                    <a:pt x="4396741" y="255272"/>
                  </a:lnTo>
                  <a:lnTo>
                    <a:pt x="4392609" y="209536"/>
                  </a:lnTo>
                  <a:lnTo>
                    <a:pt x="4380704" y="166431"/>
                  </a:lnTo>
                  <a:lnTo>
                    <a:pt x="4361760" y="126688"/>
                  </a:lnTo>
                  <a:lnTo>
                    <a:pt x="4336513" y="91041"/>
                  </a:lnTo>
                  <a:lnTo>
                    <a:pt x="4305699" y="60227"/>
                  </a:lnTo>
                  <a:lnTo>
                    <a:pt x="4270053" y="34980"/>
                  </a:lnTo>
                  <a:lnTo>
                    <a:pt x="4230309" y="16037"/>
                  </a:lnTo>
                  <a:lnTo>
                    <a:pt x="4187204" y="4131"/>
                  </a:lnTo>
                  <a:lnTo>
                    <a:pt x="4141472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596884" y="1908177"/>
              <a:ext cx="4714908" cy="571504"/>
            </a:xfrm>
            <a:custGeom>
              <a:avLst/>
              <a:gdLst/>
              <a:ahLst/>
              <a:cxnLst/>
              <a:rect l="l" t="t" r="r" b="b"/>
              <a:pathLst>
                <a:path w="3505200" h="495300">
                  <a:moveTo>
                    <a:pt x="3257553" y="0"/>
                  </a:moveTo>
                  <a:lnTo>
                    <a:pt x="247651" y="0"/>
                  </a:lnTo>
                  <a:lnTo>
                    <a:pt x="197902" y="5054"/>
                  </a:lnTo>
                  <a:lnTo>
                    <a:pt x="151492" y="19541"/>
                  </a:lnTo>
                  <a:lnTo>
                    <a:pt x="109434" y="42443"/>
                  </a:lnTo>
                  <a:lnTo>
                    <a:pt x="72746" y="72747"/>
                  </a:lnTo>
                  <a:lnTo>
                    <a:pt x="42443" y="109435"/>
                  </a:lnTo>
                  <a:lnTo>
                    <a:pt x="19540" y="151492"/>
                  </a:lnTo>
                  <a:lnTo>
                    <a:pt x="5054" y="197903"/>
                  </a:lnTo>
                  <a:lnTo>
                    <a:pt x="0" y="247651"/>
                  </a:lnTo>
                  <a:lnTo>
                    <a:pt x="5054" y="297399"/>
                  </a:lnTo>
                  <a:lnTo>
                    <a:pt x="19540" y="343810"/>
                  </a:lnTo>
                  <a:lnTo>
                    <a:pt x="42443" y="385867"/>
                  </a:lnTo>
                  <a:lnTo>
                    <a:pt x="72746" y="422555"/>
                  </a:lnTo>
                  <a:lnTo>
                    <a:pt x="109434" y="452858"/>
                  </a:lnTo>
                  <a:lnTo>
                    <a:pt x="151492" y="475761"/>
                  </a:lnTo>
                  <a:lnTo>
                    <a:pt x="197902" y="490248"/>
                  </a:lnTo>
                  <a:lnTo>
                    <a:pt x="247651" y="495302"/>
                  </a:lnTo>
                  <a:lnTo>
                    <a:pt x="3257553" y="495302"/>
                  </a:lnTo>
                  <a:lnTo>
                    <a:pt x="3307301" y="490248"/>
                  </a:lnTo>
                  <a:lnTo>
                    <a:pt x="3353712" y="475761"/>
                  </a:lnTo>
                  <a:lnTo>
                    <a:pt x="3395769" y="452858"/>
                  </a:lnTo>
                  <a:lnTo>
                    <a:pt x="3432457" y="422555"/>
                  </a:lnTo>
                  <a:lnTo>
                    <a:pt x="3462761" y="385867"/>
                  </a:lnTo>
                  <a:lnTo>
                    <a:pt x="3485663" y="343810"/>
                  </a:lnTo>
                  <a:lnTo>
                    <a:pt x="3500150" y="297399"/>
                  </a:lnTo>
                  <a:lnTo>
                    <a:pt x="3505205" y="247651"/>
                  </a:lnTo>
                  <a:lnTo>
                    <a:pt x="3500150" y="197903"/>
                  </a:lnTo>
                  <a:lnTo>
                    <a:pt x="3485663" y="151492"/>
                  </a:lnTo>
                  <a:lnTo>
                    <a:pt x="3462761" y="109435"/>
                  </a:lnTo>
                  <a:lnTo>
                    <a:pt x="3432457" y="72747"/>
                  </a:lnTo>
                  <a:lnTo>
                    <a:pt x="3395769" y="42443"/>
                  </a:lnTo>
                  <a:lnTo>
                    <a:pt x="3353712" y="19541"/>
                  </a:lnTo>
                  <a:lnTo>
                    <a:pt x="3307301" y="5054"/>
                  </a:lnTo>
                  <a:lnTo>
                    <a:pt x="3257553" y="0"/>
                  </a:ln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722660" y="1264629"/>
            <a:ext cx="4446256" cy="37189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1425"/>
              </a:lnSpc>
              <a:spcBef>
                <a:spcPts val="100"/>
              </a:spcBef>
            </a:pPr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Указывают на неопределённые, неизвестные предметы, признаки, количество.</a:t>
            </a:r>
            <a:endParaRPr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578644" y="2622557"/>
            <a:ext cx="4968552" cy="500066"/>
          </a:xfrm>
          <a:custGeom>
            <a:avLst/>
            <a:gdLst/>
            <a:ahLst/>
            <a:cxnLst/>
            <a:rect l="l" t="t" r="r" b="b"/>
            <a:pathLst>
              <a:path w="1245870" h="269239">
                <a:moveTo>
                  <a:pt x="1110960" y="0"/>
                </a:moveTo>
                <a:lnTo>
                  <a:pt x="134599" y="0"/>
                </a:lnTo>
                <a:lnTo>
                  <a:pt x="92173" y="6891"/>
                </a:lnTo>
                <a:lnTo>
                  <a:pt x="55239" y="26058"/>
                </a:lnTo>
                <a:lnTo>
                  <a:pt x="26058" y="55240"/>
                </a:lnTo>
                <a:lnTo>
                  <a:pt x="6891" y="92174"/>
                </a:lnTo>
                <a:lnTo>
                  <a:pt x="0" y="134600"/>
                </a:lnTo>
                <a:lnTo>
                  <a:pt x="6891" y="177034"/>
                </a:lnTo>
                <a:lnTo>
                  <a:pt x="26058" y="213968"/>
                </a:lnTo>
                <a:lnTo>
                  <a:pt x="55239" y="243149"/>
                </a:lnTo>
                <a:lnTo>
                  <a:pt x="92173" y="262316"/>
                </a:lnTo>
                <a:lnTo>
                  <a:pt x="134599" y="269208"/>
                </a:lnTo>
                <a:lnTo>
                  <a:pt x="1110960" y="269208"/>
                </a:lnTo>
                <a:lnTo>
                  <a:pt x="1153386" y="262316"/>
                </a:lnTo>
                <a:lnTo>
                  <a:pt x="1190320" y="243149"/>
                </a:lnTo>
                <a:lnTo>
                  <a:pt x="1219501" y="213968"/>
                </a:lnTo>
                <a:lnTo>
                  <a:pt x="1238668" y="177034"/>
                </a:lnTo>
                <a:lnTo>
                  <a:pt x="1245560" y="134608"/>
                </a:lnTo>
                <a:lnTo>
                  <a:pt x="1238668" y="92174"/>
                </a:lnTo>
                <a:lnTo>
                  <a:pt x="1219501" y="55240"/>
                </a:lnTo>
                <a:lnTo>
                  <a:pt x="1190320" y="26058"/>
                </a:lnTo>
                <a:lnTo>
                  <a:pt x="1153386" y="6891"/>
                </a:lnTo>
                <a:lnTo>
                  <a:pt x="1110960" y="0"/>
                </a:lnTo>
                <a:close/>
              </a:path>
            </a:pathLst>
          </a:custGeom>
          <a:solidFill>
            <a:srgbClr val="1B20ED"/>
          </a:solidFill>
        </p:spPr>
        <p:txBody>
          <a:bodyPr wrap="square" lIns="0" tIns="0" rIns="0" bIns="0" rtlCol="0"/>
          <a:lstStyle/>
          <a:p>
            <a:r>
              <a:rPr lang="ru-RU" b="1" spc="-10" dirty="0" smtClean="0">
                <a:solidFill>
                  <a:srgbClr val="FFFFFF"/>
                </a:solidFill>
                <a:latin typeface="Arial"/>
                <a:cs typeface="Arial"/>
              </a:rPr>
              <a:t>     </a:t>
            </a:r>
            <a:r>
              <a:rPr lang="ru-RU" sz="1600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некто, нечто, некий, какой-то, чей-нибудь, где-то,</a:t>
            </a:r>
          </a:p>
          <a:p>
            <a:r>
              <a:rPr lang="ru-RU" sz="1600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         сколько-либо, когда-либо, кое-куда, откуда-то;</a:t>
            </a:r>
            <a:endParaRPr sz="1600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68256" y="1836739"/>
            <a:ext cx="5500726" cy="7463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1370"/>
              </a:lnSpc>
              <a:spcBef>
                <a:spcPts val="100"/>
              </a:spcBef>
            </a:pPr>
            <a:endParaRPr lang="ru-RU" b="1" spc="-5" dirty="0" smtClean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00000"/>
              </a:lnSpc>
            </a:pPr>
            <a:endParaRPr lang="ru-RU" sz="1200" b="1" spc="-10" dirty="0" smtClean="0">
              <a:solidFill>
                <a:srgbClr val="FFFFFF"/>
              </a:solidFill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endParaRPr lang="ru-RU" sz="1200" b="1" spc="-10" dirty="0" smtClean="0">
              <a:solidFill>
                <a:srgbClr val="FFFFFF"/>
              </a:solidFill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endParaRPr sz="1200" dirty="0">
              <a:latin typeface="Arial"/>
              <a:cs typeface="Arial"/>
            </a:endParaRPr>
          </a:p>
        </p:txBody>
      </p:sp>
      <p:grpSp>
        <p:nvGrpSpPr>
          <p:cNvPr id="3" name="object 13"/>
          <p:cNvGrpSpPr/>
          <p:nvPr/>
        </p:nvGrpSpPr>
        <p:grpSpPr>
          <a:xfrm>
            <a:off x="2811433" y="1050921"/>
            <a:ext cx="283823" cy="928088"/>
            <a:chOff x="2821791" y="1074657"/>
            <a:chExt cx="86408" cy="824327"/>
          </a:xfrm>
        </p:grpSpPr>
        <p:sp>
          <p:nvSpPr>
            <p:cNvPr id="14" name="object 14"/>
            <p:cNvSpPr/>
            <p:nvPr/>
          </p:nvSpPr>
          <p:spPr>
            <a:xfrm>
              <a:off x="2821796" y="1074657"/>
              <a:ext cx="86403" cy="190354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2821791" y="1709168"/>
              <a:ext cx="86403" cy="189816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/>
          <p:nvPr/>
        </p:nvSpPr>
        <p:spPr>
          <a:xfrm>
            <a:off x="2821791" y="2486087"/>
            <a:ext cx="346861" cy="20790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Прямоугольник 6"/>
          <p:cNvSpPr/>
          <p:nvPr/>
        </p:nvSpPr>
        <p:spPr>
          <a:xfrm>
            <a:off x="650652" y="1933899"/>
            <a:ext cx="4608512" cy="487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1370"/>
              </a:lnSpc>
              <a:spcBef>
                <a:spcPts val="100"/>
              </a:spcBef>
            </a:pPr>
            <a:r>
              <a:rPr lang="ru-RU" sz="1400" b="1" spc="-5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Отвечает на вопросы</a:t>
            </a:r>
            <a:endParaRPr lang="ru-RU" sz="1400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400" b="1" spc="-10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кто? что? какой? чей? как? где? когда?</a:t>
            </a:r>
            <a:endParaRPr lang="ru-RU" sz="1400" b="1" dirty="0">
              <a:solidFill>
                <a:schemeClr val="accent4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2122491"/>
            <a:ext cx="5597544" cy="738664"/>
          </a:xfrm>
        </p:spPr>
        <p:txBody>
          <a:bodyPr/>
          <a:lstStyle/>
          <a:p>
            <a:r>
              <a:rPr lang="ru-RU" sz="1600" b="0" i="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600" i="0" dirty="0" smtClean="0">
                <a:solidFill>
                  <a:srgbClr val="1B20ED"/>
                </a:solidFill>
              </a:rPr>
              <a:t>кто → </a:t>
            </a:r>
            <a:r>
              <a:rPr lang="ru-RU" sz="1600" i="0" dirty="0" smtClean="0">
                <a:solidFill>
                  <a:schemeClr val="accent2">
                    <a:lumMod val="50000"/>
                  </a:schemeClr>
                </a:solidFill>
              </a:rPr>
              <a:t>некто, кое-кто, кто-то, кто-нибудь, кто-либо,    </a:t>
            </a:r>
          </a:p>
          <a:p>
            <a:r>
              <a:rPr lang="ru-RU" sz="1600" i="0" dirty="0" smtClean="0">
                <a:solidFill>
                  <a:schemeClr val="accent2">
                    <a:lumMod val="50000"/>
                  </a:schemeClr>
                </a:solidFill>
              </a:rPr>
              <a:t> кто-то;</a:t>
            </a:r>
            <a:r>
              <a:rPr lang="ru-RU" sz="1600" i="0" dirty="0" smtClean="0"/>
              <a:t> </a:t>
            </a:r>
            <a:r>
              <a:rPr lang="ru-RU" sz="1600" i="0" dirty="0" smtClean="0">
                <a:solidFill>
                  <a:srgbClr val="1B20ED"/>
                </a:solidFill>
              </a:rPr>
              <a:t>сколько → </a:t>
            </a:r>
            <a:r>
              <a:rPr lang="ru-RU" sz="1600" i="0" dirty="0" smtClean="0">
                <a:solidFill>
                  <a:schemeClr val="accent2">
                    <a:lumMod val="50000"/>
                  </a:schemeClr>
                </a:solidFill>
              </a:rPr>
              <a:t>несколько, сколько-то, сколько- </a:t>
            </a:r>
          </a:p>
          <a:p>
            <a:r>
              <a:rPr lang="ru-RU" sz="1600" i="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1600" i="0" dirty="0" err="1" smtClean="0">
                <a:solidFill>
                  <a:schemeClr val="accent2">
                    <a:lumMod val="50000"/>
                  </a:schemeClr>
                </a:solidFill>
              </a:rPr>
              <a:t>нибудь</a:t>
            </a:r>
            <a:r>
              <a:rPr lang="ru-RU" sz="1600" i="0" dirty="0" smtClean="0">
                <a:solidFill>
                  <a:schemeClr val="accent2">
                    <a:lumMod val="50000"/>
                  </a:schemeClr>
                </a:solidFill>
              </a:rPr>
              <a:t>;</a:t>
            </a:r>
            <a:r>
              <a:rPr lang="ru-RU" sz="1600" i="0" dirty="0" smtClean="0"/>
              <a:t> </a:t>
            </a:r>
            <a:r>
              <a:rPr lang="ru-RU" sz="1600" i="0" dirty="0" smtClean="0">
                <a:solidFill>
                  <a:srgbClr val="1B20ED"/>
                </a:solidFill>
              </a:rPr>
              <a:t>где → </a:t>
            </a:r>
            <a:r>
              <a:rPr lang="ru-RU" sz="1600" i="0" dirty="0" smtClean="0">
                <a:solidFill>
                  <a:schemeClr val="accent2">
                    <a:lumMod val="50000"/>
                  </a:schemeClr>
                </a:solidFill>
              </a:rPr>
              <a:t>кое-где, где-то, где-либо, где-нибудь.</a:t>
            </a:r>
            <a:endParaRPr lang="ru-RU" sz="1600" i="0" dirty="0">
              <a:solidFill>
                <a:schemeClr val="accent2">
                  <a:lumMod val="50000"/>
                </a:schemeClr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39694" y="622293"/>
          <a:ext cx="5286412" cy="106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864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28694">
                <a:tc>
                  <a:txBody>
                    <a:bodyPr/>
                    <a:lstStyle/>
                    <a:p>
                      <a:pPr algn="ctr"/>
                      <a:r>
                        <a:rPr lang="ru-RU" sz="1600" b="1" i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Неопределённые местоимения образуются от вопросительных местоимений с помощью приставок </a:t>
                      </a:r>
                      <a:r>
                        <a:rPr lang="ru-RU" sz="1600" b="1" i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не-, кое-</a:t>
                      </a:r>
                      <a:r>
                        <a:rPr lang="ru-RU" sz="1600" b="1" i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 и постфиксов </a:t>
                      </a:r>
                      <a:r>
                        <a:rPr lang="ru-RU" sz="1600" b="1" i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-то, -либо, -</a:t>
                      </a:r>
                      <a:r>
                        <a:rPr lang="ru-RU" sz="1600" b="1" i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нибудь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:</a:t>
                      </a:r>
                      <a:endParaRPr lang="ru-RU" sz="1600" b="1" u="none" dirty="0" smtClean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97148" y="1693863"/>
            <a:ext cx="571504" cy="428628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90612" y="2054473"/>
            <a:ext cx="5475188" cy="735244"/>
          </a:xfrm>
        </p:spPr>
        <p:txBody>
          <a:bodyPr/>
          <a:lstStyle/>
          <a:p>
            <a:r>
              <a:rPr lang="ru-RU" sz="1600" dirty="0" smtClean="0">
                <a:solidFill>
                  <a:schemeClr val="tx1"/>
                </a:solidFill>
              </a:rPr>
              <a:t>                     </a:t>
            </a:r>
            <a:r>
              <a:rPr lang="ru-RU" sz="1600" i="0" dirty="0" smtClean="0">
                <a:solidFill>
                  <a:schemeClr val="tx1"/>
                </a:solidFill>
              </a:rPr>
              <a:t>И.п.</a:t>
            </a:r>
            <a:r>
              <a:rPr lang="ru-RU" sz="1600" dirty="0" smtClean="0">
                <a:solidFill>
                  <a:schemeClr val="tx1"/>
                </a:solidFill>
              </a:rPr>
              <a:t> </a:t>
            </a:r>
            <a:r>
              <a:rPr lang="ru-RU" sz="1600" i="0" dirty="0" smtClean="0">
                <a:solidFill>
                  <a:srgbClr val="7030A0"/>
                </a:solidFill>
              </a:rPr>
              <a:t>не</a:t>
            </a:r>
            <a:r>
              <a:rPr lang="en-US" sz="1600" i="0" dirty="0" smtClean="0">
                <a:solidFill>
                  <a:srgbClr val="7030A0"/>
                </a:solidFill>
              </a:rPr>
              <a:t>`</a:t>
            </a:r>
            <a:r>
              <a:rPr lang="ru-RU" sz="1600" i="0" dirty="0" smtClean="0">
                <a:solidFill>
                  <a:srgbClr val="7030A0"/>
                </a:solidFill>
              </a:rPr>
              <a:t>кто.</a:t>
            </a:r>
          </a:p>
          <a:p>
            <a:r>
              <a:rPr lang="ru-RU" sz="1600" dirty="0" smtClean="0">
                <a:solidFill>
                  <a:schemeClr val="tx1"/>
                </a:solidFill>
              </a:rPr>
              <a:t>                     </a:t>
            </a:r>
            <a:r>
              <a:rPr lang="ru-RU" sz="1600" i="0" dirty="0" smtClean="0">
                <a:solidFill>
                  <a:schemeClr val="tx1"/>
                </a:solidFill>
              </a:rPr>
              <a:t>И.п. </a:t>
            </a:r>
            <a:r>
              <a:rPr lang="ru-RU" sz="1600" i="0" dirty="0" smtClean="0">
                <a:solidFill>
                  <a:srgbClr val="7030A0"/>
                </a:solidFill>
              </a:rPr>
              <a:t>не</a:t>
            </a:r>
            <a:r>
              <a:rPr lang="en-US" sz="1600" i="0" dirty="0" smtClean="0">
                <a:solidFill>
                  <a:srgbClr val="7030A0"/>
                </a:solidFill>
              </a:rPr>
              <a:t>`</a:t>
            </a:r>
            <a:r>
              <a:rPr lang="ru-RU" sz="1600" i="0" dirty="0" smtClean="0">
                <a:solidFill>
                  <a:srgbClr val="7030A0"/>
                </a:solidFill>
              </a:rPr>
              <a:t>что.</a:t>
            </a:r>
          </a:p>
          <a:p>
            <a:r>
              <a:rPr lang="ru-RU" sz="1600" i="0" dirty="0" smtClean="0">
                <a:solidFill>
                  <a:srgbClr val="FF0000"/>
                </a:solidFill>
              </a:rPr>
              <a:t>                     </a:t>
            </a:r>
            <a:r>
              <a:rPr lang="ru-RU" sz="1600" i="0" dirty="0" smtClean="0">
                <a:solidFill>
                  <a:schemeClr val="tx1"/>
                </a:solidFill>
              </a:rPr>
              <a:t>В.п. </a:t>
            </a:r>
            <a:r>
              <a:rPr lang="ru-RU" sz="1600" i="0" dirty="0" smtClean="0">
                <a:solidFill>
                  <a:srgbClr val="7030A0"/>
                </a:solidFill>
              </a:rPr>
              <a:t>не</a:t>
            </a:r>
            <a:r>
              <a:rPr lang="en-US" sz="1600" i="0" dirty="0" smtClean="0">
                <a:solidFill>
                  <a:srgbClr val="7030A0"/>
                </a:solidFill>
              </a:rPr>
              <a:t>`</a:t>
            </a:r>
            <a:r>
              <a:rPr lang="ru-RU" sz="1600" i="0" dirty="0" smtClean="0">
                <a:solidFill>
                  <a:srgbClr val="7030A0"/>
                </a:solidFill>
              </a:rPr>
              <a:t>что.</a:t>
            </a:r>
            <a:endParaRPr lang="ru-RU" sz="1600" i="0" dirty="0">
              <a:solidFill>
                <a:srgbClr val="7030A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9637687"/>
              </p:ext>
            </p:extLst>
          </p:nvPr>
        </p:nvGraphicFramePr>
        <p:xfrm>
          <a:off x="311132" y="622293"/>
          <a:ext cx="5143536" cy="8561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35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56116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Особенностью неопределённых местоимений 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некто</a:t>
                      </a:r>
                      <a:r>
                        <a:rPr lang="ru-RU" sz="1600" b="1" i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и 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нечто</a:t>
                      </a:r>
                      <a:r>
                        <a:rPr lang="ru-RU" sz="1600" b="1" i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является то, что 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некто</a:t>
                      </a:r>
                      <a:r>
                        <a:rPr lang="ru-RU" sz="1600" b="1" i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 </a:t>
                      </a:r>
                      <a:r>
                        <a:rPr lang="ru-RU" sz="1600" b="1" i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имеет форму только 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И. п., </a:t>
                      </a:r>
                      <a:r>
                        <a:rPr lang="ru-RU" sz="1600" b="1" i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 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нечто </a:t>
                      </a:r>
                      <a:r>
                        <a:rPr lang="ru-RU" sz="1600" b="1" i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— 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И. п. </a:t>
                      </a:r>
                      <a:r>
                        <a:rPr lang="ru-RU" sz="1600" b="1" i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и 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В. п. </a:t>
                      </a:r>
                      <a:endParaRPr lang="ru-RU" sz="1600" b="1" dirty="0" smtClean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97148" y="1479549"/>
            <a:ext cx="642942" cy="428628"/>
          </a:xfrm>
          <a:prstGeom prst="downArrow">
            <a:avLst>
              <a:gd name="adj1" fmla="val 50000"/>
              <a:gd name="adj2" fmla="val 51422"/>
            </a:avLst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4333</TotalTime>
  <Words>1014</Words>
  <Application>Microsoft Office PowerPoint</Application>
  <PresentationFormat>Произвольный</PresentationFormat>
  <Paragraphs>165</Paragraphs>
  <Slides>28</Slides>
  <Notes>13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32" baseType="lpstr">
      <vt:lpstr>맑은 고딕</vt:lpstr>
      <vt:lpstr>Arial</vt:lpstr>
      <vt:lpstr>Calibri</vt:lpstr>
      <vt:lpstr>Office Theme</vt:lpstr>
      <vt:lpstr>Русский язык</vt:lpstr>
      <vt:lpstr>                       Местоимение</vt:lpstr>
      <vt:lpstr>                          Запомните! </vt:lpstr>
      <vt:lpstr>                     Разряды местоимений</vt:lpstr>
      <vt:lpstr>                     Разряды местоимений</vt:lpstr>
      <vt:lpstr>                     Разряды местоимений</vt:lpstr>
      <vt:lpstr>       Неопределённые местоимения</vt:lpstr>
      <vt:lpstr>               Внимание! Запомните!</vt:lpstr>
      <vt:lpstr>              Внимание! Запомните!</vt:lpstr>
      <vt:lpstr>              Внимание! Запомните!</vt:lpstr>
      <vt:lpstr>               Внимание! Запомните!</vt:lpstr>
      <vt:lpstr>               Внимание! Запомните!</vt:lpstr>
      <vt:lpstr>               Внимание! Запомните!</vt:lpstr>
      <vt:lpstr>       Отрицательные местоимения</vt:lpstr>
      <vt:lpstr>               Внимание! Запомните!</vt:lpstr>
      <vt:lpstr>              Внимание! Запомните!</vt:lpstr>
      <vt:lpstr>              Внимание! Запомните!</vt:lpstr>
      <vt:lpstr>              Внимание! Запомните!</vt:lpstr>
      <vt:lpstr>    Синтаксические особенности отрицательных  местоимений </vt:lpstr>
      <vt:lpstr>         Указательные местоимения</vt:lpstr>
      <vt:lpstr>               Внимание! Запомните!</vt:lpstr>
      <vt:lpstr>              Внимание! Запомните!</vt:lpstr>
      <vt:lpstr>              Внимание! Запомните!</vt:lpstr>
      <vt:lpstr>              Внимание! Запомните!</vt:lpstr>
      <vt:lpstr>              Внимание! Запомните!</vt:lpstr>
      <vt:lpstr>               Внимание! Запомните!</vt:lpstr>
      <vt:lpstr>    Синтаксические особенности указательных  местоимений </vt:lpstr>
      <vt:lpstr>  Задание для самостоятельного выполнения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Русский язык</dc:title>
  <cp:lastModifiedBy>Пользователь</cp:lastModifiedBy>
  <cp:revision>382</cp:revision>
  <dcterms:created xsi:type="dcterms:W3CDTF">2020-04-13T08:05:42Z</dcterms:created>
  <dcterms:modified xsi:type="dcterms:W3CDTF">2020-12-23T11:10:43Z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