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317" r:id="rId3"/>
    <p:sldId id="348" r:id="rId4"/>
    <p:sldId id="349" r:id="rId5"/>
    <p:sldId id="350" r:id="rId6"/>
    <p:sldId id="351" r:id="rId7"/>
    <p:sldId id="353" r:id="rId8"/>
    <p:sldId id="343" r:id="rId9"/>
    <p:sldId id="318" r:id="rId10"/>
    <p:sldId id="344" r:id="rId11"/>
    <p:sldId id="354" r:id="rId12"/>
    <p:sldId id="332" r:id="rId13"/>
    <p:sldId id="335" r:id="rId14"/>
    <p:sldId id="358" r:id="rId15"/>
    <p:sldId id="359" r:id="rId16"/>
    <p:sldId id="360" r:id="rId17"/>
    <p:sldId id="361" r:id="rId18"/>
    <p:sldId id="362" r:id="rId19"/>
    <p:sldId id="365" r:id="rId20"/>
    <p:sldId id="364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283" r:id="rId2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0ED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79" autoAdjust="0"/>
  </p:normalViewPr>
  <p:slideViewPr>
    <p:cSldViewPr>
      <p:cViewPr>
        <p:scale>
          <a:sx n="136" d="100"/>
          <a:sy n="136" d="100"/>
        </p:scale>
        <p:origin x="648" y="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63356-C3A8-41DB-8228-7676779345FA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F85ED-2145-4889-BD43-F469B7B539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3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F85ED-2145-4889-BD43-F469B7B5391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82700" y="222930"/>
            <a:ext cx="3380904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/>
              <a:t>Русский</a:t>
            </a:r>
            <a:r>
              <a:rPr sz="3400" spc="-55" dirty="0"/>
              <a:t> </a:t>
            </a:r>
            <a:r>
              <a:rPr sz="3400" spc="10" dirty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558892" y="1145838"/>
            <a:ext cx="4752528" cy="123238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sz="2000" b="1" spc="-2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sz="2000" b="1" spc="-2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000" b="1" spc="-25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Повторение неопределённых, отрицательных, указательных местоимений</a:t>
            </a:r>
            <a:endParaRPr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3655" marR="616585">
              <a:lnSpc>
                <a:spcPts val="1960"/>
              </a:lnSpc>
              <a:spcBef>
                <a:spcPts val="1480"/>
              </a:spcBef>
            </a:pPr>
            <a:endParaRPr lang="ru-RU" sz="1750" spc="-1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8522" y="1198239"/>
            <a:ext cx="245908" cy="76947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8862" y="2118588"/>
            <a:ext cx="240817" cy="77297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225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dirty="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6626" name="Picture 2" descr="Скачать прикольные и красивые картинки: Прикольная картинка &quot;Что-то тут не  так..&quot; на fun.tochka.n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46" y="1693863"/>
            <a:ext cx="1571636" cy="1143008"/>
          </a:xfrm>
          <a:prstGeom prst="rect">
            <a:avLst/>
          </a:prstGeom>
          <a:noFill/>
        </p:spPr>
      </p:pic>
      <p:pic>
        <p:nvPicPr>
          <p:cNvPr id="25608" name="Picture 8" descr="Урок 8. Отрицательные местоимения – MTVrus.r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97346" y="1622425"/>
            <a:ext cx="1538282" cy="1336673"/>
          </a:xfrm>
          <a:prstGeom prst="rect">
            <a:avLst/>
          </a:prstGeom>
          <a:noFill/>
        </p:spPr>
      </p:pic>
      <p:pic>
        <p:nvPicPr>
          <p:cNvPr id="29" name="Picture 2" descr="Этот пальчик дедушка. Мульт-песенка, пальчиковая игра, видео для детей.  Наше всё! - YouTub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9958" y="1979615"/>
            <a:ext cx="1643074" cy="1050921"/>
          </a:xfrm>
          <a:prstGeom prst="rect">
            <a:avLst/>
          </a:prstGeom>
          <a:solidFill>
            <a:srgbClr val="7030A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2193929"/>
            <a:ext cx="5691212" cy="276999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 </a:t>
            </a:r>
            <a:r>
              <a:rPr lang="ru-RU" sz="18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не </a:t>
            </a:r>
            <a:r>
              <a:rPr lang="ru-RU" sz="18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18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кого, не </a:t>
            </a:r>
            <a:r>
              <a:rPr lang="ru-RU" sz="18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8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кем, кое </a:t>
            </a:r>
            <a:r>
              <a:rPr lang="ru-RU" sz="18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18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чём, кое </a:t>
            </a:r>
            <a:r>
              <a:rPr lang="ru-RU" sz="18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18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кого.</a:t>
            </a:r>
            <a:r>
              <a:rPr lang="ru-RU" sz="1600" i="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Неопределённые местоимения с приставками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не-</a:t>
                      </a:r>
                      <a:r>
                        <a:rPr lang="ru-RU" sz="16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ни- </a:t>
                      </a:r>
                      <a:r>
                        <a:rPr lang="ru-RU" sz="1600" b="1" i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их употреблении с предлогами «пропускают» предлог внутрь себя: </a:t>
                      </a:r>
                      <a:endParaRPr lang="ru-RU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369332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sz="1600" i="0" dirty="0" smtClean="0">
                <a:solidFill>
                  <a:srgbClr val="FF0000"/>
                </a:solidFill>
              </a:rPr>
              <a:t>некоторый, некий, какой-то, кое-какой</a:t>
            </a:r>
            <a:r>
              <a:rPr lang="ru-RU" sz="1600" i="0" dirty="0" smtClean="0"/>
              <a:t> </a:t>
            </a:r>
            <a:r>
              <a:rPr lang="ru-RU" sz="1600" i="0" dirty="0" smtClean="0">
                <a:solidFill>
                  <a:srgbClr val="FF0000"/>
                </a:solidFill>
              </a:rPr>
              <a:t>и др.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765169"/>
          <a:ext cx="528641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Неопределённые местоимения, отвечающие на вопросы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какой? который?, </a:t>
                      </a:r>
                      <a:r>
                        <a:rPr lang="ru-RU" sz="1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относятся</a:t>
                      </a:r>
                      <a:r>
                        <a:rPr lang="ru-RU" sz="1600" b="0" i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 местоимениям-прилагательным:</a:t>
                      </a:r>
                      <a:endParaRPr lang="ru-RU" sz="1600" b="1" u="non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765301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22491"/>
            <a:ext cx="5500726" cy="3693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   </a:t>
            </a:r>
            <a:endParaRPr lang="ru-RU" sz="14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Неопределённые местоимения, образованные от слова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сколько,</a:t>
                      </a:r>
                      <a:r>
                        <a:rPr lang="ru-RU" sz="1600" b="1" i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относятся к местоимениям-числительным: </a:t>
                      </a:r>
                      <a:endParaRPr lang="ru-RU" sz="1600" b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22425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122491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несколько, сколько-то, сколько-нибудь.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921668"/>
              </p:ext>
            </p:extLst>
          </p:nvPr>
        </p:nvGraphicFramePr>
        <p:xfrm>
          <a:off x="239694" y="622293"/>
          <a:ext cx="528641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00132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Частицы  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кое- (кой- - разг.), -то, -либо, -</a:t>
                      </a:r>
                      <a:r>
                        <a:rPr lang="ru-RU" sz="1400" b="1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нибудь</a:t>
                      </a:r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ru-RU" sz="1400" b="1" i="1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 неопределенных местоимений пишутся через дефис.</a:t>
                      </a:r>
                      <a:r>
                        <a:rPr lang="ru-RU" sz="1400" b="0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4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Если между частицей кое- (кой-) и местоимением стоит предлог, всё словосочетание пишется раздельно (в три слова): </a:t>
                      </a:r>
                      <a:endParaRPr lang="ru-RU" sz="1400" b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382834" y="1765301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2193929"/>
            <a:ext cx="5286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кое-что, кое-кого, кое-какой, кое-какого, кто-то, что-то, кто-либо, кому-либо, какой-нибудь, какому-нибудь;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кое с кем, кое у кого, кое с каким. </a:t>
            </a:r>
            <a:endParaRPr lang="ru-RU" sz="1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4007" y="110257"/>
            <a:ext cx="5214975" cy="33241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Отрицательные местоимения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1025512" y="622293"/>
            <a:ext cx="3714776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6636" y="622293"/>
            <a:ext cx="46622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Один из разрядов местоимений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311132" y="1232026"/>
            <a:ext cx="5214974" cy="1247655"/>
            <a:chOff x="311132" y="1232026"/>
            <a:chExt cx="5214974" cy="12476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454008" y="1232026"/>
              <a:ext cx="4786346" cy="510540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1132" y="1908177"/>
              <a:ext cx="5214974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54008" y="1265236"/>
            <a:ext cx="4857784" cy="384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Указывают на отсутствие предмета, его признака</a:t>
            </a:r>
          </a:p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количества.</a:t>
            </a:r>
            <a:endParaRPr sz="1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4008" y="2622557"/>
            <a:ext cx="5000660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</a:t>
            </a:r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никто, ничто, никакой, ничей, никак, нигде,</a:t>
            </a:r>
          </a:p>
          <a:p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     нисколько, никогда, никуда, ниоткуда;</a:t>
            </a:r>
            <a:endParaRPr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3" name="object 13"/>
          <p:cNvGrpSpPr/>
          <p:nvPr/>
        </p:nvGrpSpPr>
        <p:grpSpPr>
          <a:xfrm>
            <a:off x="2811433" y="1050921"/>
            <a:ext cx="283823" cy="928088"/>
            <a:chOff x="2821791" y="1074657"/>
            <a:chExt cx="86408" cy="824327"/>
          </a:xfrm>
        </p:grpSpPr>
        <p:sp>
          <p:nvSpPr>
            <p:cNvPr id="14" name="object 14"/>
            <p:cNvSpPr/>
            <p:nvPr/>
          </p:nvSpPr>
          <p:spPr>
            <a:xfrm>
              <a:off x="2821796" y="1074657"/>
              <a:ext cx="86403" cy="1903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1791" y="1709168"/>
              <a:ext cx="86403" cy="1898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821791" y="2486087"/>
            <a:ext cx="346861" cy="207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Прямоугольник 12"/>
          <p:cNvSpPr/>
          <p:nvPr/>
        </p:nvSpPr>
        <p:spPr>
          <a:xfrm>
            <a:off x="506636" y="1908177"/>
            <a:ext cx="5019470" cy="1102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Отвечает на вопросы</a:t>
            </a:r>
            <a:endParaRPr lang="ru-RU" sz="1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spc="-1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кто? что? какой? чей? как? где? когда? куда? откуда?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765433"/>
            <a:ext cx="5597544" cy="357190"/>
          </a:xfrm>
        </p:spPr>
        <p:txBody>
          <a:bodyPr/>
          <a:lstStyle/>
          <a:p>
            <a:r>
              <a:rPr lang="ru-RU" sz="1600" b="0" i="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нЕкого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никогО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нЕкому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никомУ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нЕчем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ничЕм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93731"/>
          <a:ext cx="528641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Отрицательные местоимения</a:t>
                      </a:r>
                      <a:r>
                        <a:rPr lang="ru-RU" sz="16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образуются от однокоренных вопросительных местоимений путём прибавления отрицательных частиц, ставших приставкой:</a:t>
                      </a:r>
                      <a:r>
                        <a:rPr lang="ru-RU" sz="1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b="1" i="1" dirty="0" smtClean="0">
                          <a:solidFill>
                            <a:srgbClr val="1B20ED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 ударением </a:t>
                      </a:r>
                      <a:r>
                        <a:rPr lang="ru-RU" sz="1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пишется приставка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не-</a:t>
                      </a:r>
                      <a:r>
                        <a:rPr lang="ru-RU" sz="16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600" b="1" i="1" dirty="0" smtClean="0">
                          <a:solidFill>
                            <a:srgbClr val="1B20ED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без ударения - 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lang="ru-RU" sz="16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2193929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7016" y="1908177"/>
            <a:ext cx="4168784" cy="1231106"/>
          </a:xfrm>
        </p:spPr>
        <p:txBody>
          <a:bodyPr/>
          <a:lstStyle/>
          <a:p>
            <a:r>
              <a:rPr lang="ru-RU" sz="1600" i="0" dirty="0" smtClean="0">
                <a:solidFill>
                  <a:schemeClr val="tx1"/>
                </a:solidFill>
              </a:rPr>
              <a:t>Р.п.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нЕкого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;   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нЕчего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ru-RU" sz="1600" i="0" dirty="0" err="1" smtClean="0">
                <a:solidFill>
                  <a:schemeClr val="tx1"/>
                </a:solidFill>
              </a:rPr>
              <a:t>Д.п</a:t>
            </a:r>
            <a:r>
              <a:rPr lang="ru-RU" sz="1600" i="0" dirty="0" smtClean="0">
                <a:solidFill>
                  <a:schemeClr val="tx1"/>
                </a:solidFill>
              </a:rPr>
              <a:t>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нЕк</a:t>
            </a:r>
            <a:r>
              <a:rPr lang="en-US" sz="1600" i="0" dirty="0" smtClean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му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;</a:t>
            </a:r>
            <a:r>
              <a:rPr lang="ru-RU" sz="1600" i="0" dirty="0" smtClean="0">
                <a:solidFill>
                  <a:schemeClr val="tx1"/>
                </a:solidFill>
              </a:rPr>
              <a:t>  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нЕчему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.   </a:t>
            </a:r>
          </a:p>
          <a:p>
            <a:r>
              <a:rPr lang="ru-RU" sz="1600" i="0" dirty="0" err="1" smtClean="0">
                <a:solidFill>
                  <a:schemeClr val="tx1"/>
                </a:solidFill>
              </a:rPr>
              <a:t>В.п</a:t>
            </a:r>
            <a:r>
              <a:rPr lang="ru-RU" sz="1600" i="0" dirty="0" smtClean="0">
                <a:solidFill>
                  <a:schemeClr val="tx1"/>
                </a:solidFill>
              </a:rPr>
              <a:t>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нЕкого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;    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endParaRPr lang="ru-RU" sz="1600" i="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Т.п.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нЕкем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;     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нЕчем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r>
              <a:rPr lang="ru-RU" sz="1600" i="0" dirty="0" smtClean="0">
                <a:solidFill>
                  <a:schemeClr val="tx1"/>
                </a:solidFill>
              </a:rPr>
              <a:t>П.п.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 о ком; </a:t>
            </a:r>
            <a:r>
              <a:rPr lang="ru-RU" sz="1600" i="0" dirty="0" err="1" smtClean="0">
                <a:solidFill>
                  <a:schemeClr val="accent4">
                    <a:lumMod val="75000"/>
                  </a:schemeClr>
                </a:solidFill>
              </a:rPr>
              <a:t>нЕ</a:t>
            </a:r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 о чём. </a:t>
            </a:r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239694" y="622293"/>
          <a:ext cx="5214974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Особенностью отрицательных местоимений 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1" i="1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нЕкого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800" b="1" i="1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нЕчего</a:t>
                      </a:r>
                      <a:r>
                        <a:rPr lang="ru-RU" sz="18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является то, что 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они не 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имеют формы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Именительного падежа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193929"/>
            <a:ext cx="5526106" cy="1231106"/>
          </a:xfrm>
        </p:spPr>
        <p:txBody>
          <a:bodyPr/>
          <a:lstStyle/>
          <a:p>
            <a:pPr fontAlgn="base"/>
            <a:r>
              <a:rPr lang="ru-RU" sz="1600" dirty="0" smtClean="0"/>
              <a:t>никак</a:t>
            </a:r>
            <a:r>
              <a:rPr lang="ru-RU" sz="1600" dirty="0" smtClean="0">
                <a:solidFill>
                  <a:srgbClr val="FF0000"/>
                </a:solidFill>
              </a:rPr>
              <a:t>ой</a:t>
            </a:r>
            <a:r>
              <a:rPr lang="ru-RU" sz="1600" dirty="0" smtClean="0"/>
              <a:t> дом, никак</a:t>
            </a:r>
            <a:r>
              <a:rPr lang="ru-RU" sz="1600" dirty="0" smtClean="0">
                <a:solidFill>
                  <a:srgbClr val="FF0000"/>
                </a:solidFill>
              </a:rPr>
              <a:t>ая</a:t>
            </a:r>
            <a:r>
              <a:rPr lang="ru-RU" sz="1600" dirty="0" smtClean="0"/>
              <a:t> ягод</a:t>
            </a:r>
            <a:r>
              <a:rPr lang="ru-RU" sz="1600" dirty="0" smtClean="0">
                <a:solidFill>
                  <a:srgbClr val="FF0000"/>
                </a:solidFill>
              </a:rPr>
              <a:t>а</a:t>
            </a:r>
            <a:r>
              <a:rPr lang="ru-RU" sz="1600" dirty="0" smtClean="0"/>
              <a:t>, никак</a:t>
            </a:r>
            <a:r>
              <a:rPr lang="ru-RU" sz="1600" dirty="0" smtClean="0">
                <a:solidFill>
                  <a:srgbClr val="FF0000"/>
                </a:solidFill>
              </a:rPr>
              <a:t>ое</a:t>
            </a:r>
            <a:r>
              <a:rPr lang="ru-RU" sz="1600" dirty="0" smtClean="0"/>
              <a:t> предложени</a:t>
            </a:r>
            <a:r>
              <a:rPr lang="ru-RU" sz="1600" dirty="0" smtClean="0">
                <a:solidFill>
                  <a:srgbClr val="FF0000"/>
                </a:solidFill>
              </a:rPr>
              <a:t>е</a:t>
            </a:r>
            <a:r>
              <a:rPr lang="ru-RU" sz="1600" dirty="0" smtClean="0"/>
              <a:t>, никак</a:t>
            </a:r>
            <a:r>
              <a:rPr lang="ru-RU" sz="1600" dirty="0" smtClean="0">
                <a:solidFill>
                  <a:srgbClr val="FF0000"/>
                </a:solidFill>
              </a:rPr>
              <a:t>ие</a:t>
            </a:r>
            <a:r>
              <a:rPr lang="ru-RU" sz="1600" dirty="0" smtClean="0"/>
              <a:t> признак</a:t>
            </a:r>
            <a:r>
              <a:rPr lang="ru-RU" sz="1600" dirty="0" smtClean="0">
                <a:solidFill>
                  <a:srgbClr val="FF0000"/>
                </a:solidFill>
              </a:rPr>
              <a:t>и</a:t>
            </a:r>
            <a:r>
              <a:rPr lang="ru-RU" sz="1600" dirty="0" smtClean="0"/>
              <a:t>;</a:t>
            </a:r>
            <a:endParaRPr lang="ru-RU" sz="1600" i="0" dirty="0" smtClean="0"/>
          </a:p>
          <a:p>
            <a:pPr fontAlgn="base"/>
            <a:r>
              <a:rPr lang="ru-RU" sz="1600" dirty="0" smtClean="0"/>
              <a:t>нич</a:t>
            </a:r>
            <a:r>
              <a:rPr lang="ru-RU" sz="1600" dirty="0" smtClean="0">
                <a:solidFill>
                  <a:srgbClr val="FF0000"/>
                </a:solidFill>
              </a:rPr>
              <a:t>ей</a:t>
            </a:r>
            <a:r>
              <a:rPr lang="ru-RU" sz="1600" dirty="0" smtClean="0"/>
              <a:t> ответ, ничь</a:t>
            </a:r>
            <a:r>
              <a:rPr lang="ru-RU" sz="1600" dirty="0" smtClean="0">
                <a:solidFill>
                  <a:srgbClr val="FF0000"/>
                </a:solidFill>
              </a:rPr>
              <a:t>я</a:t>
            </a:r>
            <a:r>
              <a:rPr lang="ru-RU" sz="1600" dirty="0" smtClean="0"/>
              <a:t> просьб</a:t>
            </a:r>
            <a:r>
              <a:rPr lang="ru-RU" sz="1600" dirty="0" smtClean="0">
                <a:solidFill>
                  <a:srgbClr val="FF0000"/>
                </a:solidFill>
              </a:rPr>
              <a:t>а</a:t>
            </a:r>
            <a:r>
              <a:rPr lang="ru-RU" sz="1600" dirty="0" smtClean="0"/>
              <a:t>, ничь</a:t>
            </a:r>
            <a:r>
              <a:rPr lang="ru-RU" sz="1600" dirty="0" smtClean="0">
                <a:solidFill>
                  <a:srgbClr val="FF0000"/>
                </a:solidFill>
              </a:rPr>
              <a:t>ё</a:t>
            </a:r>
            <a:r>
              <a:rPr lang="ru-RU" sz="1600" dirty="0" smtClean="0"/>
              <a:t> слов</a:t>
            </a:r>
            <a:r>
              <a:rPr lang="ru-RU" sz="1600" dirty="0" smtClean="0">
                <a:solidFill>
                  <a:srgbClr val="FF0000"/>
                </a:solidFill>
              </a:rPr>
              <a:t>о</a:t>
            </a:r>
            <a:r>
              <a:rPr lang="ru-RU" sz="1600" dirty="0" smtClean="0"/>
              <a:t>, ничь</a:t>
            </a:r>
            <a:r>
              <a:rPr lang="ru-RU" sz="1600" dirty="0" smtClean="0">
                <a:solidFill>
                  <a:srgbClr val="FF0000"/>
                </a:solidFill>
              </a:rPr>
              <a:t>и </a:t>
            </a:r>
            <a:r>
              <a:rPr lang="ru-RU" sz="1600" dirty="0" smtClean="0"/>
              <a:t>признани</a:t>
            </a:r>
            <a:r>
              <a:rPr lang="ru-RU" sz="1600" dirty="0" smtClean="0">
                <a:solidFill>
                  <a:srgbClr val="FF0000"/>
                </a:solidFill>
              </a:rPr>
              <a:t>я</a:t>
            </a:r>
            <a:r>
              <a:rPr lang="ru-RU" sz="1600" dirty="0" smtClean="0"/>
              <a:t>.</a:t>
            </a:r>
            <a:endParaRPr lang="ru-RU" sz="1600" i="0" dirty="0" smtClean="0"/>
          </a:p>
          <a:p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239694" y="622293"/>
          <a:ext cx="521497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Отрицательные местоимения </a:t>
                      </a:r>
                      <a:r>
                        <a:rPr lang="ru-RU" sz="1600" b="1" i="1" dirty="0" smtClean="0">
                          <a:solidFill>
                            <a:srgbClr val="1B20ED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«никакой»</a:t>
                      </a:r>
                      <a:r>
                        <a:rPr lang="ru-RU" sz="1600" b="1" i="0" dirty="0" smtClean="0">
                          <a:solidFill>
                            <a:srgbClr val="1B20ED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</a:t>
                      </a:r>
                      <a:r>
                        <a:rPr lang="ru-RU" sz="1600" b="1" i="0" dirty="0" smtClean="0">
                          <a:solidFill>
                            <a:srgbClr val="1B20ED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i="1" dirty="0" smtClean="0">
                          <a:solidFill>
                            <a:srgbClr val="1B20ED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«ничей»</a:t>
                      </a:r>
                      <a:r>
                        <a:rPr lang="ru-RU" sz="1600" b="1" i="0" dirty="0" smtClean="0">
                          <a:solidFill>
                            <a:srgbClr val="1B20ED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</a:t>
                      </a:r>
                      <a:r>
                        <a:rPr lang="ru-RU" sz="1600" b="1" i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как и прилагательные, изменяются по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родам, числам и падежам: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9386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588" y="2551119"/>
            <a:ext cx="5691212" cy="492443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нЕкем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- не </a:t>
            </a:r>
            <a:r>
              <a:rPr lang="ru-RU" sz="1600" dirty="0" smtClean="0">
                <a:solidFill>
                  <a:srgbClr val="FF0000"/>
                </a:solidFill>
              </a:rPr>
              <a:t>с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 кем, 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никогО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- ни </a:t>
            </a:r>
            <a:r>
              <a:rPr lang="ru-RU" sz="1600" dirty="0" smtClean="0">
                <a:solidFill>
                  <a:srgbClr val="FF0000"/>
                </a:solidFill>
              </a:rPr>
              <a:t>у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 кого, 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       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ничьИх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- ни </a:t>
            </a:r>
            <a:r>
              <a:rPr lang="ru-RU" sz="1600" dirty="0" smtClean="0">
                <a:solidFill>
                  <a:srgbClr val="FF0000"/>
                </a:solidFill>
              </a:rPr>
              <a:t>при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 чьих, </a:t>
            </a:r>
            <a:r>
              <a:rPr lang="ru-RU" sz="1600" dirty="0" err="1" smtClean="0">
                <a:solidFill>
                  <a:schemeClr val="accent5">
                    <a:lumMod val="50000"/>
                  </a:schemeClr>
                </a:solidFill>
              </a:rPr>
              <a:t>никакОй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-ни </a:t>
            </a:r>
            <a:r>
              <a:rPr lang="ru-RU" sz="1600" dirty="0" smtClean="0">
                <a:solidFill>
                  <a:srgbClr val="FF0000"/>
                </a:solidFill>
              </a:rPr>
              <a:t>о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 какой. </a:t>
            </a:r>
            <a:endParaRPr lang="ru-RU" sz="1600" i="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 отсутствии предлога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не-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ни-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(как приставки) пишутся с местоимениями слитно, при наличии предлога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являются отрицательными частицами и пишутся с местоимениями раздельно</a:t>
                      </a:r>
                      <a:r>
                        <a:rPr lang="ru-RU" sz="1600" b="1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6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205105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6072230" cy="56169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400" dirty="0" smtClean="0"/>
              <a:t>Синтаксические особенности отрицательных  местоимений</a:t>
            </a:r>
            <a:br>
              <a:rPr lang="ru-RU" sz="1400" dirty="0" smtClean="0"/>
            </a:b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Отрицательные местоимения в предложениях могут выполнять любую синтаксическую функцию: </a:t>
                      </a:r>
                      <a:endParaRPr lang="ru-RU" sz="1600" b="1" u="non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1B2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408111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1B20ED"/>
          </a:solidFill>
          <a:ln>
            <a:solidFill>
              <a:srgbClr val="1B20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4008" y="1765301"/>
            <a:ext cx="52149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Никто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не решил задачу 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подлежащее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Этот дом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ничей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часть составного именного сказуемого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 </a:t>
            </a:r>
          </a:p>
          <a:p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Никакое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лекарство ему не помогало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Нам было </a:t>
            </a:r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нечего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обсудить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дополнение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Ему было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1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негде 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присесть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обстоятельство</a:t>
            </a:r>
            <a:r>
              <a:rPr lang="ru-RU" sz="1400" b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1400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73283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              Местоимение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668322" y="622293"/>
            <a:ext cx="4500594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6636" y="622293"/>
            <a:ext cx="46622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Самостоятельная часть речи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382570" y="1232026"/>
            <a:ext cx="5143536" cy="1247655"/>
            <a:chOff x="382570" y="1232026"/>
            <a:chExt cx="5143536" cy="12476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596884" y="1232026"/>
              <a:ext cx="4500594" cy="510540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2570" y="1908177"/>
              <a:ext cx="5143536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rgbClr val="703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06636" y="1322536"/>
            <a:ext cx="4662280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Указывает на предмет, признаки и количества, но не называет их</a:t>
            </a:r>
            <a:endParaRPr sz="1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4628" y="2622557"/>
            <a:ext cx="5040560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1B20ED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</a:t>
            </a:r>
            <a:endParaRPr sz="1600" dirty="0">
              <a:solidFill>
                <a:srgbClr val="FF0000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6818" y="1836739"/>
            <a:ext cx="5500726" cy="5616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</p:txBody>
      </p:sp>
      <p:grpSp>
        <p:nvGrpSpPr>
          <p:cNvPr id="3" name="object 13"/>
          <p:cNvGrpSpPr/>
          <p:nvPr/>
        </p:nvGrpSpPr>
        <p:grpSpPr>
          <a:xfrm>
            <a:off x="2811433" y="1050921"/>
            <a:ext cx="283823" cy="928088"/>
            <a:chOff x="2821791" y="1074657"/>
            <a:chExt cx="86408" cy="824327"/>
          </a:xfrm>
        </p:grpSpPr>
        <p:sp>
          <p:nvSpPr>
            <p:cNvPr id="14" name="object 14"/>
            <p:cNvSpPr/>
            <p:nvPr/>
          </p:nvSpPr>
          <p:spPr>
            <a:xfrm>
              <a:off x="2821796" y="1074657"/>
              <a:ext cx="86403" cy="1903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1791" y="1709168"/>
              <a:ext cx="86403" cy="1898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821791" y="2486087"/>
            <a:ext cx="346861" cy="207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434628" y="1966501"/>
            <a:ext cx="5040560" cy="76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вопросы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i="1" spc="-1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кто? что? какой? чей? как? где? когда?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400" b="1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794668" y="2683591"/>
            <a:ext cx="4374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-10" dirty="0">
                <a:solidFill>
                  <a:schemeClr val="bg1"/>
                </a:solidFill>
                <a:latin typeface="Arial"/>
                <a:cs typeface="Arial"/>
              </a:rPr>
              <a:t>я, он, этот, наш, </a:t>
            </a:r>
            <a:r>
              <a:rPr lang="ru-RU" b="1" spc="-10" dirty="0" smtClean="0">
                <a:solidFill>
                  <a:schemeClr val="bg1"/>
                </a:solidFill>
                <a:latin typeface="Arial"/>
                <a:cs typeface="Arial"/>
              </a:rPr>
              <a:t>ваш, так</a:t>
            </a:r>
            <a:r>
              <a:rPr lang="ru-RU" b="1" spc="-10" dirty="0">
                <a:solidFill>
                  <a:schemeClr val="bg1"/>
                </a:solidFill>
                <a:latin typeface="Arial"/>
                <a:cs typeface="Arial"/>
              </a:rPr>
              <a:t>, там, тогда. 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4007" y="110257"/>
            <a:ext cx="5214975" cy="332411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  Указательные местоимения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882636" y="592371"/>
            <a:ext cx="4071966" cy="448321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6636" y="622293"/>
            <a:ext cx="480515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   </a:t>
            </a:r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Один из разрядов местоимений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311132" y="1193797"/>
            <a:ext cx="5072098" cy="1247655"/>
            <a:chOff x="311132" y="1232026"/>
            <a:chExt cx="5072098" cy="12476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311132" y="1232026"/>
              <a:ext cx="5072098" cy="571504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rgbClr val="7030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54074" y="1908177"/>
              <a:ext cx="3929090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82570" y="1122359"/>
            <a:ext cx="4929222" cy="564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endParaRPr lang="ru-RU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Указывают на лицо, предмет, его признак и количество</a:t>
            </a:r>
            <a:endParaRPr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39760" y="2622557"/>
            <a:ext cx="4500594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</a:t>
            </a: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тот, этот,  такой, таков, столько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       </a:t>
            </a:r>
            <a:endParaRPr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40024" y="2408242"/>
            <a:ext cx="418299" cy="2633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Прямоугольник 12"/>
          <p:cNvSpPr/>
          <p:nvPr/>
        </p:nvSpPr>
        <p:spPr>
          <a:xfrm>
            <a:off x="506636" y="1908177"/>
            <a:ext cx="5019470" cy="1143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600" b="1" spc="-5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Отвечают </a:t>
            </a:r>
            <a:r>
              <a:rPr lang="ru-RU" sz="16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вопросы</a:t>
            </a:r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какой?  каков? сколько? 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ru-RU" sz="2000" b="1" spc="-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object 16"/>
          <p:cNvSpPr/>
          <p:nvPr/>
        </p:nvSpPr>
        <p:spPr>
          <a:xfrm>
            <a:off x="2740024" y="1693863"/>
            <a:ext cx="418299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6"/>
          <p:cNvSpPr/>
          <p:nvPr/>
        </p:nvSpPr>
        <p:spPr>
          <a:xfrm>
            <a:off x="2740024" y="979483"/>
            <a:ext cx="418299" cy="2143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408243"/>
            <a:ext cx="5597544" cy="984885"/>
          </a:xfrm>
        </p:spPr>
        <p:txBody>
          <a:bodyPr/>
          <a:lstStyle/>
          <a:p>
            <a:pPr fontAlgn="base"/>
            <a:r>
              <a:rPr lang="ru-RU" sz="1600" b="0" i="0" dirty="0" smtClean="0">
                <a:solidFill>
                  <a:schemeClr val="tx2">
                    <a:lumMod val="75000"/>
                  </a:schemeClr>
                </a:solidFill>
              </a:rPr>
              <a:t>                  </a:t>
            </a:r>
            <a:r>
              <a:rPr lang="ru-RU" sz="1600" i="0" dirty="0" smtClean="0"/>
              <a:t>В </a:t>
            </a:r>
            <a:r>
              <a:rPr lang="ru-RU" sz="1600" i="0" dirty="0" smtClean="0">
                <a:solidFill>
                  <a:srgbClr val="FF0000"/>
                </a:solidFill>
              </a:rPr>
              <a:t>тот</a:t>
            </a:r>
            <a:r>
              <a:rPr lang="ru-RU" sz="1600" i="0" dirty="0" smtClean="0"/>
              <a:t> город мы уже не вернёмся.</a:t>
            </a:r>
          </a:p>
          <a:p>
            <a:pPr fontAlgn="base"/>
            <a:r>
              <a:rPr lang="ru-RU" sz="1600" i="0" dirty="0" smtClean="0"/>
              <a:t>                </a:t>
            </a:r>
            <a:r>
              <a:rPr lang="ru-RU" sz="1600" i="0" dirty="0" smtClean="0">
                <a:solidFill>
                  <a:srgbClr val="FF0000"/>
                </a:solidFill>
              </a:rPr>
              <a:t>Такой</a:t>
            </a:r>
            <a:r>
              <a:rPr lang="ru-RU" sz="1600" i="0" dirty="0" smtClean="0"/>
              <a:t> беспорядок царит в комнате!</a:t>
            </a:r>
          </a:p>
          <a:p>
            <a:pPr fontAlgn="base"/>
            <a:r>
              <a:rPr lang="ru-RU" sz="1600" i="0" dirty="0" smtClean="0"/>
              <a:t>                        </a:t>
            </a:r>
            <a:r>
              <a:rPr lang="ru-RU" sz="1600" i="0" dirty="0" smtClean="0">
                <a:solidFill>
                  <a:srgbClr val="FF0000"/>
                </a:solidFill>
              </a:rPr>
              <a:t>Столько</a:t>
            </a:r>
            <a:r>
              <a:rPr lang="ru-RU" sz="1600" i="0" dirty="0" smtClean="0"/>
              <a:t> солнца вокруг!</a:t>
            </a:r>
          </a:p>
          <a:p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382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8207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Указательные местоимения выделяют среди однотипных вариантов предметов, признаков и количеств такой предмет, признак или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количество, который представляет интерес для говорящего в этой речевой ситуации.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979615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693863"/>
            <a:ext cx="5454668" cy="1015663"/>
          </a:xfrm>
        </p:spPr>
        <p:txBody>
          <a:bodyPr/>
          <a:lstStyle/>
          <a:p>
            <a:pPr fontAlgn="base"/>
            <a:r>
              <a:rPr lang="ru-RU" sz="1600" i="0" dirty="0" smtClean="0">
                <a:solidFill>
                  <a:srgbClr val="7030A0"/>
                </a:solidFill>
              </a:rPr>
              <a:t>               </a:t>
            </a:r>
          </a:p>
          <a:p>
            <a:pPr fontAlgn="base"/>
            <a:r>
              <a:rPr lang="ru-RU" sz="1600" i="0" dirty="0" smtClean="0">
                <a:solidFill>
                  <a:srgbClr val="7030A0"/>
                </a:solidFill>
              </a:rPr>
              <a:t>  </a:t>
            </a:r>
          </a:p>
          <a:p>
            <a:pPr fontAlgn="base"/>
            <a:r>
              <a:rPr lang="ru-RU" sz="1600" i="0" dirty="0" smtClean="0">
                <a:solidFill>
                  <a:srgbClr val="7030A0"/>
                </a:solidFill>
              </a:rPr>
              <a:t>                    </a:t>
            </a:r>
            <a:r>
              <a:rPr lang="ru-RU" sz="1800" i="0" dirty="0" smtClean="0">
                <a:solidFill>
                  <a:srgbClr val="7030A0"/>
                </a:solidFill>
              </a:rPr>
              <a:t>экий, этакий, сей, оный;</a:t>
            </a:r>
          </a:p>
          <a:p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812611"/>
              </p:ext>
            </p:extLst>
          </p:nvPr>
        </p:nvGraphicFramePr>
        <p:xfrm>
          <a:off x="239694" y="693731"/>
          <a:ext cx="5286412" cy="92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i="0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К</a:t>
                      </a:r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указательным местоимениям относятся </a:t>
                      </a:r>
                    </a:p>
                    <a:p>
                      <a:pPr fontAlgn="base"/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и устарелые синонимы, встречающиеся в     </a:t>
                      </a:r>
                    </a:p>
                    <a:p>
                      <a:pPr fontAlgn="base"/>
                      <a:r>
                        <a:rPr lang="ru-RU" sz="18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               литературе:</a:t>
                      </a:r>
                      <a:endParaRPr lang="ru-RU" sz="16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22425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193929"/>
            <a:ext cx="5668982" cy="246221"/>
          </a:xfrm>
        </p:spPr>
        <p:txBody>
          <a:bodyPr/>
          <a:lstStyle/>
          <a:p>
            <a:pPr fontAlgn="base"/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так</a:t>
            </a:r>
            <a:r>
              <a:rPr lang="ru-RU" sz="1600" dirty="0" smtClean="0">
                <a:solidFill>
                  <a:srgbClr val="FF0000"/>
                </a:solidFill>
              </a:rPr>
              <a:t>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дом; так</a:t>
            </a:r>
            <a:r>
              <a:rPr lang="ru-RU" sz="1600" dirty="0" smtClean="0">
                <a:solidFill>
                  <a:srgbClr val="FF0000"/>
                </a:solidFill>
              </a:rPr>
              <a:t>ая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улица; так</a:t>
            </a:r>
            <a:r>
              <a:rPr lang="ru-RU" sz="1600" dirty="0" smtClean="0">
                <a:solidFill>
                  <a:srgbClr val="FF0000"/>
                </a:solidFill>
              </a:rPr>
              <a:t>ое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озеро; так</a:t>
            </a:r>
            <a:r>
              <a:rPr lang="ru-RU" sz="1600" dirty="0" smtClean="0">
                <a:solidFill>
                  <a:srgbClr val="FF0000"/>
                </a:solidFill>
              </a:rPr>
              <a:t>ие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 цветы.</a:t>
            </a:r>
            <a:endParaRPr lang="ru-RU" sz="1600" i="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79483"/>
              </p:ext>
            </p:extLst>
          </p:nvPr>
        </p:nvGraphicFramePr>
        <p:xfrm>
          <a:off x="239694" y="622293"/>
          <a:ext cx="5214974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Среди указательных местоимений можно выделить местоимения-прилагательные, указывающие на признак предмета: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25710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122491"/>
            <a:ext cx="5597544" cy="1354217"/>
          </a:xfrm>
        </p:spPr>
        <p:txBody>
          <a:bodyPr/>
          <a:lstStyle/>
          <a:p>
            <a:pPr fontAlgn="base"/>
            <a:r>
              <a:rPr lang="ru-RU" sz="1400" i="0" dirty="0" smtClean="0">
                <a:solidFill>
                  <a:srgbClr val="1B20ED"/>
                </a:solidFill>
              </a:rPr>
              <a:t>А за Уралом — Зауралье,         Я счастлив тем, что я</a:t>
            </a:r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1400" dirty="0" smtClean="0">
                <a:solidFill>
                  <a:srgbClr val="FF0000"/>
                </a:solidFill>
              </a:rPr>
              <a:t>оттуда</a:t>
            </a:r>
            <a:r>
              <a:rPr lang="ru-RU" sz="1400" i="0" dirty="0" smtClean="0">
                <a:solidFill>
                  <a:srgbClr val="FF0000"/>
                </a:solidFill>
              </a:rPr>
              <a:t>,</a:t>
            </a:r>
            <a:endParaRPr lang="ru-RU" sz="1400" b="0" i="0" dirty="0" smtClean="0">
              <a:solidFill>
                <a:srgbClr val="FF0000"/>
              </a:solidFill>
            </a:endParaRPr>
          </a:p>
          <a:p>
            <a:pPr fontAlgn="base"/>
            <a:r>
              <a:rPr lang="ru-RU" sz="1400" i="0" dirty="0" smtClean="0">
                <a:solidFill>
                  <a:srgbClr val="1B20ED"/>
                </a:solidFill>
              </a:rPr>
              <a:t>А </a:t>
            </a:r>
            <a:r>
              <a:rPr lang="ru-RU" sz="1400" dirty="0" smtClean="0">
                <a:solidFill>
                  <a:srgbClr val="FF0000"/>
                </a:solidFill>
              </a:rPr>
              <a:t>там</a:t>
            </a:r>
            <a:r>
              <a:rPr lang="ru-RU" sz="1400" i="0" dirty="0" smtClean="0">
                <a:solidFill>
                  <a:srgbClr val="1B20ED"/>
                </a:solidFill>
              </a:rPr>
              <a:t> своя, иная даль.            Из той зимы, из той избы. </a:t>
            </a:r>
          </a:p>
          <a:p>
            <a:pPr fontAlgn="base"/>
            <a:r>
              <a:rPr lang="ru-RU" sz="1400" i="0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            (А. Т. Твардовский)</a:t>
            </a:r>
          </a:p>
          <a:p>
            <a:pPr fontAlgn="base"/>
            <a:endParaRPr lang="ru-RU" sz="1400" i="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fontAlgn="base"/>
            <a:endParaRPr lang="ru-RU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600" i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600" i="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04046"/>
              </p:ext>
            </p:extLst>
          </p:nvPr>
        </p:nvGraphicFramePr>
        <p:xfrm>
          <a:off x="239694" y="622293"/>
          <a:ext cx="521497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Некоторые учёные-лингвисты к  указательным местоимениям также относят местоименные   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наречия </a:t>
                      </a: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тут, там, так, сюда, отсюда, теперь, здесь, тогда, поэтому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 др.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693863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5446" y="2336805"/>
            <a:ext cx="4643470" cy="1231106"/>
          </a:xfrm>
        </p:spPr>
        <p:txBody>
          <a:bodyPr/>
          <a:lstStyle/>
          <a:p>
            <a:pPr fontAlgn="base"/>
            <a:r>
              <a:rPr lang="ru-RU" sz="1600" i="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1600" i="0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Вот 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эта</a:t>
            </a:r>
            <a:r>
              <a:rPr lang="ru-RU" sz="1600" i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600" i="0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улица. Вот 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этот</a:t>
            </a:r>
            <a:r>
              <a:rPr lang="ru-RU" sz="1600" i="0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 дом.</a:t>
            </a:r>
          </a:p>
          <a:p>
            <a:pPr fontAlgn="base"/>
            <a:r>
              <a:rPr lang="ru-RU" sz="1600" i="0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            Вот 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ru-RU" sz="1600" i="0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 место. Вот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эти</a:t>
            </a:r>
            <a:r>
              <a:rPr lang="ru-RU" sz="1600" i="0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 люди.</a:t>
            </a:r>
          </a:p>
          <a:p>
            <a:pPr fontAlgn="base"/>
            <a:r>
              <a:rPr lang="ru-RU" sz="1600" dirty="0" smtClean="0">
                <a:solidFill>
                  <a:srgbClr val="1B20ED"/>
                </a:solidFill>
              </a:rPr>
              <a:t>Не ошибается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rgbClr val="FF0000"/>
                </a:solidFill>
              </a:rPr>
              <a:t>тот,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rgbClr val="1B20ED"/>
                </a:solidFill>
              </a:rPr>
              <a:t>кто ничего не делает.</a:t>
            </a:r>
          </a:p>
          <a:p>
            <a:pPr fontAlgn="base"/>
            <a:endParaRPr lang="ru-RU" sz="1600" i="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600" i="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239694" y="622293"/>
          <a:ext cx="5214974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Местоимение 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этот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указывает на предмет, находящийся в непосредственной близости или только что упомянутый.</a:t>
                      </a:r>
                    </a:p>
                    <a:p>
                      <a:pPr marL="0" marR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Местоимение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тот 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указывает на отдалённый предмет или упоминавшийся ранее.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908177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2551120"/>
            <a:ext cx="5500726" cy="615553"/>
          </a:xfrm>
        </p:spPr>
        <p:txBody>
          <a:bodyPr/>
          <a:lstStyle/>
          <a:p>
            <a:r>
              <a:rPr lang="ru-RU" dirty="0" smtClean="0"/>
              <a:t>        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</a:t>
            </a:r>
            <a:endParaRPr lang="ru-RU" sz="1600" i="0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66198"/>
              </p:ext>
            </p:extLst>
          </p:nvPr>
        </p:nvGraphicFramePr>
        <p:xfrm>
          <a:off x="239694" y="622293"/>
          <a:ext cx="5286412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Местоимение 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такой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указывает на признак, подобный тому, о котором говорилось или будет говориться.</a:t>
                      </a:r>
                      <a:endParaRPr lang="ru-RU" sz="1600" b="1" u="none" dirty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454272" y="1479549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2051053"/>
            <a:ext cx="5286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1400" b="1" i="1" dirty="0" smtClean="0">
                <a:solidFill>
                  <a:srgbClr val="007E39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Он 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такой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же, как и все.</a:t>
            </a:r>
          </a:p>
          <a:p>
            <a:endParaRPr lang="ru-RU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6072230" cy="561692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400" dirty="0" smtClean="0"/>
              <a:t>Синтаксические особенности указательных  местоимений</a:t>
            </a:r>
            <a:br>
              <a:rPr lang="ru-RU" sz="1400" dirty="0" smtClean="0"/>
            </a:br>
            <a:endParaRPr lang="ru-RU" sz="1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fontAlgn="base"/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Выступая без определяемых слов,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местоимения-прилагательные </a:t>
                      </a:r>
                      <a:r>
                        <a:rPr lang="ru-RU" sz="1600" b="1" i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могут употребляться как местоимения-существительные. Синтаксическая роль таких местоимений в предложении — </a:t>
                      </a:r>
                      <a:r>
                        <a:rPr lang="ru-RU" sz="1600" b="1" i="0" dirty="0" smtClean="0">
                          <a:solidFill>
                            <a:srgbClr val="FFFF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подлежащее или дополнение.</a:t>
                      </a:r>
                      <a:endParaRPr lang="ru-RU" sz="1600" b="1" u="none" dirty="0" smtClean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908177"/>
            <a:ext cx="642942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1132" y="2265367"/>
            <a:ext cx="53578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i="1" dirty="0" smtClean="0">
                <a:solidFill>
                  <a:srgbClr val="002060"/>
                </a:solidFill>
              </a:rPr>
              <a:t>  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Он много думал о том, </a:t>
            </a: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произошло.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Я буду писать и про 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и про </a:t>
            </a:r>
            <a:r>
              <a:rPr lang="ru-RU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это.</a:t>
            </a:r>
            <a:endParaRPr lang="ru-RU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400" dirty="0" smtClean="0">
              <a:solidFill>
                <a:srgbClr val="0070C0"/>
              </a:solidFill>
            </a:endParaRPr>
          </a:p>
          <a:p>
            <a:pPr fontAlgn="base"/>
            <a:endParaRPr lang="ru-RU" sz="1400" b="1" dirty="0">
              <a:solidFill>
                <a:srgbClr val="007E3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-69427" y="765169"/>
            <a:ext cx="5472608" cy="53989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1B20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7, 8, 9. </a:t>
            </a: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1B20E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83, 99, 104.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spc="-2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6" descr="Домашнее задание – Էլեն Քարամյա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1264" y="1408111"/>
            <a:ext cx="3351222" cy="147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    Запомните! </a:t>
            </a:r>
            <a:endParaRPr lang="ru-RU" dirty="0"/>
          </a:p>
        </p:txBody>
      </p:sp>
      <p:grpSp>
        <p:nvGrpSpPr>
          <p:cNvPr id="3" name="Group 131">
            <a:extLst>
              <a:ext uri="{FF2B5EF4-FFF2-40B4-BE49-F238E27FC236}">
                <a16:creationId xmlns:a16="http://schemas.microsoft.com/office/drawing/2014/main" id="{0FACD2FC-FB13-46A6-8F9C-B70B1FB8B72D}"/>
              </a:ext>
            </a:extLst>
          </p:cNvPr>
          <p:cNvGrpSpPr/>
          <p:nvPr/>
        </p:nvGrpSpPr>
        <p:grpSpPr>
          <a:xfrm>
            <a:off x="168256" y="765169"/>
            <a:ext cx="2214578" cy="2000264"/>
            <a:chOff x="1131135" y="1795923"/>
            <a:chExt cx="4428064" cy="2529656"/>
          </a:xfrm>
          <a:solidFill>
            <a:srgbClr val="FF0000"/>
          </a:solidFill>
        </p:grpSpPr>
        <p:sp>
          <p:nvSpPr>
            <p:cNvPr id="8" name="Chevron 8">
              <a:extLst>
                <a:ext uri="{FF2B5EF4-FFF2-40B4-BE49-F238E27FC236}">
                  <a16:creationId xmlns:a16="http://schemas.microsoft.com/office/drawing/2014/main" id="{87EE7965-A374-418B-BCC2-2E9CFD7EF71E}"/>
                </a:ext>
              </a:extLst>
            </p:cNvPr>
            <p:cNvSpPr/>
            <p:nvPr/>
          </p:nvSpPr>
          <p:spPr>
            <a:xfrm>
              <a:off x="1131135" y="1795923"/>
              <a:ext cx="4428064" cy="2529656"/>
            </a:xfrm>
            <a:custGeom>
              <a:avLst/>
              <a:gdLst/>
              <a:ahLst/>
              <a:cxnLst/>
              <a:rect l="l" t="t" r="r" b="b"/>
              <a:pathLst>
                <a:path w="4428064" h="2620001">
                  <a:moveTo>
                    <a:pt x="2880320" y="0"/>
                  </a:moveTo>
                  <a:lnTo>
                    <a:pt x="3458511" y="0"/>
                  </a:lnTo>
                  <a:lnTo>
                    <a:pt x="4428064" y="1310001"/>
                  </a:lnTo>
                  <a:lnTo>
                    <a:pt x="3458511" y="2620001"/>
                  </a:lnTo>
                  <a:lnTo>
                    <a:pt x="2880320" y="2620001"/>
                  </a:lnTo>
                  <a:lnTo>
                    <a:pt x="3680013" y="1539505"/>
                  </a:lnTo>
                  <a:lnTo>
                    <a:pt x="0" y="1539505"/>
                  </a:lnTo>
                  <a:lnTo>
                    <a:pt x="0" y="1071505"/>
                  </a:lnTo>
                  <a:lnTo>
                    <a:pt x="3673358" y="10715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4B387AA6-5812-4CB6-B051-053647FDDCD0}"/>
                </a:ext>
              </a:extLst>
            </p:cNvPr>
            <p:cNvSpPr/>
            <p:nvPr/>
          </p:nvSpPr>
          <p:spPr>
            <a:xfrm>
              <a:off x="1131135" y="1795923"/>
              <a:ext cx="3513997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2210876" y="0"/>
                  </a:moveTo>
                  <a:lnTo>
                    <a:pt x="2789067" y="0"/>
                  </a:lnTo>
                  <a:lnTo>
                    <a:pt x="3169075" y="513444"/>
                  </a:lnTo>
                  <a:lnTo>
                    <a:pt x="3170262" y="513444"/>
                  </a:lnTo>
                  <a:lnTo>
                    <a:pt x="3170262" y="515048"/>
                  </a:lnTo>
                  <a:lnTo>
                    <a:pt x="3513998" y="979483"/>
                  </a:lnTo>
                  <a:lnTo>
                    <a:pt x="3170262" y="979483"/>
                  </a:lnTo>
                  <a:lnTo>
                    <a:pt x="3170262" y="981444"/>
                  </a:lnTo>
                  <a:lnTo>
                    <a:pt x="0" y="981444"/>
                  </a:lnTo>
                  <a:lnTo>
                    <a:pt x="0" y="513444"/>
                  </a:lnTo>
                  <a:lnTo>
                    <a:pt x="2590884" y="5134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7792BD7F-5BF0-436D-A1CF-1B2CD1482B4F}"/>
                </a:ext>
              </a:extLst>
            </p:cNvPr>
            <p:cNvSpPr/>
            <p:nvPr/>
          </p:nvSpPr>
          <p:spPr>
            <a:xfrm rot="10800000" flipH="1">
              <a:off x="1131135" y="3331786"/>
              <a:ext cx="3513998" cy="981444"/>
            </a:xfrm>
            <a:custGeom>
              <a:avLst/>
              <a:gdLst/>
              <a:ahLst/>
              <a:cxnLst/>
              <a:rect l="l" t="t" r="r" b="b"/>
              <a:pathLst>
                <a:path w="3513998" h="981444">
                  <a:moveTo>
                    <a:pt x="0" y="981444"/>
                  </a:moveTo>
                  <a:lnTo>
                    <a:pt x="3170262" y="981444"/>
                  </a:lnTo>
                  <a:lnTo>
                    <a:pt x="3170262" y="979483"/>
                  </a:lnTo>
                  <a:lnTo>
                    <a:pt x="3513998" y="979483"/>
                  </a:lnTo>
                  <a:lnTo>
                    <a:pt x="3170262" y="515048"/>
                  </a:lnTo>
                  <a:lnTo>
                    <a:pt x="3170262" y="513444"/>
                  </a:lnTo>
                  <a:lnTo>
                    <a:pt x="3169075" y="513444"/>
                  </a:lnTo>
                  <a:lnTo>
                    <a:pt x="2789067" y="0"/>
                  </a:lnTo>
                  <a:lnTo>
                    <a:pt x="2210876" y="0"/>
                  </a:lnTo>
                  <a:lnTo>
                    <a:pt x="2590884" y="513444"/>
                  </a:lnTo>
                  <a:lnTo>
                    <a:pt x="0" y="51344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accent1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8256" y="1193797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82834" y="550855"/>
            <a:ext cx="33829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Местоимения </a:t>
            </a:r>
            <a:r>
              <a:rPr lang="ru-RU" b="1" dirty="0" smtClean="0">
                <a:solidFill>
                  <a:srgbClr val="1B20ED"/>
                </a:solidFill>
              </a:rPr>
              <a:t>употребляются </a:t>
            </a:r>
            <a:r>
              <a:rPr lang="ru-RU" b="1" dirty="0" smtClean="0">
                <a:solidFill>
                  <a:srgbClr val="007E39"/>
                </a:solidFill>
              </a:rPr>
              <a:t>вместо</a:t>
            </a:r>
            <a:r>
              <a:rPr lang="ru-RU" b="1" dirty="0" smtClean="0">
                <a:solidFill>
                  <a:srgbClr val="1B20ED"/>
                </a:solidFill>
              </a:rPr>
              <a:t> имён существительных, прилагательных, числительных или наречий.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Большинство </a:t>
            </a:r>
            <a:r>
              <a:rPr lang="ru-RU" b="1" dirty="0" smtClean="0">
                <a:solidFill>
                  <a:srgbClr val="1B20ED"/>
                </a:solidFill>
              </a:rPr>
              <a:t>местоимений в русском языке изменяется </a:t>
            </a:r>
            <a:r>
              <a:rPr lang="ru-RU" b="1" dirty="0" smtClean="0">
                <a:solidFill>
                  <a:srgbClr val="007E39"/>
                </a:solidFill>
              </a:rPr>
              <a:t>по падежам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многие </a:t>
            </a:r>
            <a:r>
              <a:rPr lang="ru-RU" b="1" dirty="0" smtClean="0">
                <a:solidFill>
                  <a:srgbClr val="1B20ED"/>
                </a:solidFill>
              </a:rPr>
              <a:t>местоимения изменяются по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007E39"/>
                </a:solidFill>
              </a:rPr>
              <a:t>родам и числам.</a:t>
            </a:r>
            <a:endParaRPr lang="ru-RU" b="1" dirty="0">
              <a:solidFill>
                <a:srgbClr val="007E3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                  Разряды местоимений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714512" cy="150019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По своему значению и грамматическим признакам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местоимения 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делятся на</a:t>
            </a:r>
            <a:endParaRPr lang="ru-RU" sz="1400" b="1" dirty="0">
              <a:solidFill>
                <a:srgbClr val="1B20E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93731"/>
            <a:ext cx="3214710" cy="571504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1) личные: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я, ты, он, она, мы, вы, они;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2834" y="1408111"/>
            <a:ext cx="3214710" cy="71438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2) вопросительные: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кто? что? какой? каков? чей? который? сколько?;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265367"/>
            <a:ext cx="3214710" cy="714380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3) относительные: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кто, что, какой, каков, чей, который, сколько; </a:t>
            </a:r>
          </a:p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979483"/>
            <a:ext cx="500066" cy="82153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1"/>
            <a:endCxn id="4" idx="3"/>
          </p:cNvCxnSpPr>
          <p:nvPr/>
        </p:nvCxnSpPr>
        <p:spPr>
          <a:xfrm rot="10800000" flipV="1">
            <a:off x="1882768" y="1765300"/>
            <a:ext cx="500066" cy="3571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704175" y="1979614"/>
            <a:ext cx="857261" cy="50007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                  Разряды местоимений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714512" cy="1500198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По своему значению и грамматическим признакам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местоимения 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делятся на</a:t>
            </a:r>
            <a:endParaRPr lang="ru-RU" sz="1400" b="1" dirty="0">
              <a:solidFill>
                <a:srgbClr val="1B20E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82834" y="622293"/>
            <a:ext cx="3214710" cy="1071570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4) неопределённые: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некто, нечто, некоторый, несколько, кое-кто, кое-что, кто-либо, что-либо,</a:t>
            </a:r>
            <a:r>
              <a:rPr lang="ru-RU" sz="1200" b="1" dirty="0" smtClean="0">
                <a:solidFill>
                  <a:srgbClr val="FF0000"/>
                </a:solidFill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какой-то, какой-либо, кое-какой, чей-то, чей-нибудь; 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834" y="1765301"/>
            <a:ext cx="3214710" cy="714380"/>
          </a:xfrm>
          <a:prstGeom prst="roundRect">
            <a:avLst/>
          </a:prstGeom>
          <a:noFill/>
          <a:ln w="57150">
            <a:solidFill>
              <a:srgbClr val="1B20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5) отрицательные: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никто, ничто, некого, нечего, никакой,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ничей, нисколько;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82834" y="2551119"/>
            <a:ext cx="3214710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6) притяжательные: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мой, твой, наш, ваш, свой, его, её, их; 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882768" y="1158078"/>
            <a:ext cx="500066" cy="64294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882768" y="1801021"/>
            <a:ext cx="500066" cy="321471"/>
          </a:xfrm>
          <a:prstGeom prst="line">
            <a:avLst/>
          </a:prstGeom>
          <a:ln w="38100">
            <a:solidFill>
              <a:srgbClr val="1B20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614877" y="2068911"/>
            <a:ext cx="1035856" cy="500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                  Разряды местоимений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050921"/>
            <a:ext cx="1714512" cy="1500198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По своему значению и грамматическим признакам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местоимения </a:t>
            </a:r>
            <a:r>
              <a:rPr lang="ru-RU" sz="14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делятся на</a:t>
            </a:r>
            <a:endParaRPr lang="ru-RU" sz="1400" b="1" dirty="0">
              <a:solidFill>
                <a:srgbClr val="1B20E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82834" y="2265367"/>
            <a:ext cx="3214710" cy="785818"/>
          </a:xfrm>
          <a:prstGeom prst="round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9) определительные: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сам, самый, каждый, любой, всякий, целый,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иной, весь, другой 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</p:cNvCxnSpPr>
          <p:nvPr/>
        </p:nvCxnSpPr>
        <p:spPr>
          <a:xfrm flipV="1">
            <a:off x="1882768" y="836607"/>
            <a:ext cx="500066" cy="9644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4" idx="3"/>
          </p:cNvCxnSpPr>
          <p:nvPr/>
        </p:nvCxnSpPr>
        <p:spPr>
          <a:xfrm rot="10800000">
            <a:off x="1882768" y="1801021"/>
            <a:ext cx="500070" cy="35763"/>
          </a:xfrm>
          <a:prstGeom prst="line">
            <a:avLst/>
          </a:prstGeom>
          <a:ln w="38100">
            <a:solidFill>
              <a:srgbClr val="1B20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4" idx="3"/>
          </p:cNvCxnSpPr>
          <p:nvPr/>
        </p:nvCxnSpPr>
        <p:spPr>
          <a:xfrm rot="16200000" flipV="1">
            <a:off x="1614877" y="2068911"/>
            <a:ext cx="1035856" cy="50007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382834" y="1336673"/>
            <a:ext cx="3214710" cy="857256"/>
          </a:xfrm>
          <a:prstGeom prst="roundRect">
            <a:avLst/>
          </a:prstGeom>
          <a:noFill/>
          <a:ln w="57150">
            <a:solidFill>
              <a:srgbClr val="1B20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8) указательные: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этот, тот, такой,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таков, тот-то, такой-то,</a:t>
            </a:r>
            <a:b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столько, столько-то;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82834" y="693731"/>
            <a:ext cx="3214710" cy="5715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B20ED"/>
                </a:solidFill>
                <a:latin typeface="Arial" pitchFamily="34" charset="0"/>
                <a:cs typeface="Arial" pitchFamily="34" charset="0"/>
              </a:rPr>
              <a:t>7) возвратное: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себя;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5373283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       Неопределённые местоимения</a:t>
            </a:r>
            <a:endParaRPr spc="-5" dirty="0"/>
          </a:p>
        </p:txBody>
      </p:sp>
      <p:sp>
        <p:nvSpPr>
          <p:cNvPr id="5" name="object 5"/>
          <p:cNvSpPr/>
          <p:nvPr/>
        </p:nvSpPr>
        <p:spPr>
          <a:xfrm>
            <a:off x="1025512" y="622293"/>
            <a:ext cx="3714776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FF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06636" y="622293"/>
            <a:ext cx="466228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2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</a:t>
            </a:r>
            <a:r>
              <a:rPr lang="ru-RU" sz="20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</a:t>
            </a:r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Один из разрядов местоимений</a:t>
            </a:r>
            <a:endParaRPr sz="1600" dirty="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596884" y="1232026"/>
            <a:ext cx="4714908" cy="1247655"/>
            <a:chOff x="596884" y="1232026"/>
            <a:chExt cx="4714908" cy="124765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8" name="object 8"/>
            <p:cNvSpPr/>
            <p:nvPr/>
          </p:nvSpPr>
          <p:spPr>
            <a:xfrm>
              <a:off x="596884" y="1232026"/>
              <a:ext cx="4500594" cy="510540"/>
            </a:xfrm>
            <a:custGeom>
              <a:avLst/>
              <a:gdLst/>
              <a:ahLst/>
              <a:cxnLst/>
              <a:rect l="l" t="t" r="r" b="b"/>
              <a:pathLst>
                <a:path w="4396740" h="510539">
                  <a:moveTo>
                    <a:pt x="4141472" y="0"/>
                  </a:moveTo>
                  <a:lnTo>
                    <a:pt x="255268" y="0"/>
                  </a:lnTo>
                  <a:lnTo>
                    <a:pt x="209536" y="4131"/>
                  </a:lnTo>
                  <a:lnTo>
                    <a:pt x="166431" y="16037"/>
                  </a:lnTo>
                  <a:lnTo>
                    <a:pt x="126688" y="34980"/>
                  </a:lnTo>
                  <a:lnTo>
                    <a:pt x="91041" y="60227"/>
                  </a:lnTo>
                  <a:lnTo>
                    <a:pt x="60227" y="91041"/>
                  </a:lnTo>
                  <a:lnTo>
                    <a:pt x="34980" y="126688"/>
                  </a:lnTo>
                  <a:lnTo>
                    <a:pt x="16037" y="166431"/>
                  </a:lnTo>
                  <a:lnTo>
                    <a:pt x="4131" y="209536"/>
                  </a:lnTo>
                  <a:lnTo>
                    <a:pt x="0" y="255268"/>
                  </a:lnTo>
                  <a:lnTo>
                    <a:pt x="4131" y="301004"/>
                  </a:lnTo>
                  <a:lnTo>
                    <a:pt x="16037" y="344109"/>
                  </a:lnTo>
                  <a:lnTo>
                    <a:pt x="34980" y="383853"/>
                  </a:lnTo>
                  <a:lnTo>
                    <a:pt x="60227" y="419499"/>
                  </a:lnTo>
                  <a:lnTo>
                    <a:pt x="91041" y="450313"/>
                  </a:lnTo>
                  <a:lnTo>
                    <a:pt x="126688" y="475560"/>
                  </a:lnTo>
                  <a:lnTo>
                    <a:pt x="166431" y="494504"/>
                  </a:lnTo>
                  <a:lnTo>
                    <a:pt x="209536" y="506409"/>
                  </a:lnTo>
                  <a:lnTo>
                    <a:pt x="255268" y="510541"/>
                  </a:lnTo>
                  <a:lnTo>
                    <a:pt x="4141472" y="510541"/>
                  </a:lnTo>
                  <a:lnTo>
                    <a:pt x="4187204" y="506409"/>
                  </a:lnTo>
                  <a:lnTo>
                    <a:pt x="4230309" y="494504"/>
                  </a:lnTo>
                  <a:lnTo>
                    <a:pt x="4270053" y="475560"/>
                  </a:lnTo>
                  <a:lnTo>
                    <a:pt x="4305699" y="450313"/>
                  </a:lnTo>
                  <a:lnTo>
                    <a:pt x="4336513" y="419499"/>
                  </a:lnTo>
                  <a:lnTo>
                    <a:pt x="4361760" y="383853"/>
                  </a:lnTo>
                  <a:lnTo>
                    <a:pt x="4380704" y="344109"/>
                  </a:lnTo>
                  <a:lnTo>
                    <a:pt x="4392609" y="301004"/>
                  </a:lnTo>
                  <a:lnTo>
                    <a:pt x="4396741" y="255272"/>
                  </a:lnTo>
                  <a:lnTo>
                    <a:pt x="4392609" y="209536"/>
                  </a:lnTo>
                  <a:lnTo>
                    <a:pt x="4380704" y="166431"/>
                  </a:lnTo>
                  <a:lnTo>
                    <a:pt x="4361760" y="126688"/>
                  </a:lnTo>
                  <a:lnTo>
                    <a:pt x="4336513" y="91041"/>
                  </a:lnTo>
                  <a:lnTo>
                    <a:pt x="4305699" y="60227"/>
                  </a:lnTo>
                  <a:lnTo>
                    <a:pt x="4270053" y="34980"/>
                  </a:lnTo>
                  <a:lnTo>
                    <a:pt x="4230309" y="16037"/>
                  </a:lnTo>
                  <a:lnTo>
                    <a:pt x="4187204" y="4131"/>
                  </a:lnTo>
                  <a:lnTo>
                    <a:pt x="4141472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96884" y="1908177"/>
              <a:ext cx="4714908" cy="571504"/>
            </a:xfrm>
            <a:custGeom>
              <a:avLst/>
              <a:gdLst/>
              <a:ahLst/>
              <a:cxnLst/>
              <a:rect l="l" t="t" r="r" b="b"/>
              <a:pathLst>
                <a:path w="3505200" h="495300">
                  <a:moveTo>
                    <a:pt x="3257553" y="0"/>
                  </a:moveTo>
                  <a:lnTo>
                    <a:pt x="247651" y="0"/>
                  </a:lnTo>
                  <a:lnTo>
                    <a:pt x="197902" y="5054"/>
                  </a:lnTo>
                  <a:lnTo>
                    <a:pt x="151492" y="19541"/>
                  </a:lnTo>
                  <a:lnTo>
                    <a:pt x="109434" y="42443"/>
                  </a:lnTo>
                  <a:lnTo>
                    <a:pt x="72746" y="72747"/>
                  </a:lnTo>
                  <a:lnTo>
                    <a:pt x="42443" y="109435"/>
                  </a:lnTo>
                  <a:lnTo>
                    <a:pt x="19540" y="151492"/>
                  </a:lnTo>
                  <a:lnTo>
                    <a:pt x="5054" y="197903"/>
                  </a:lnTo>
                  <a:lnTo>
                    <a:pt x="0" y="247651"/>
                  </a:lnTo>
                  <a:lnTo>
                    <a:pt x="5054" y="297399"/>
                  </a:lnTo>
                  <a:lnTo>
                    <a:pt x="19540" y="343810"/>
                  </a:lnTo>
                  <a:lnTo>
                    <a:pt x="42443" y="385867"/>
                  </a:lnTo>
                  <a:lnTo>
                    <a:pt x="72746" y="422555"/>
                  </a:lnTo>
                  <a:lnTo>
                    <a:pt x="109434" y="452858"/>
                  </a:lnTo>
                  <a:lnTo>
                    <a:pt x="151492" y="475761"/>
                  </a:lnTo>
                  <a:lnTo>
                    <a:pt x="197902" y="490248"/>
                  </a:lnTo>
                  <a:lnTo>
                    <a:pt x="247651" y="495302"/>
                  </a:lnTo>
                  <a:lnTo>
                    <a:pt x="3257553" y="495302"/>
                  </a:lnTo>
                  <a:lnTo>
                    <a:pt x="3307301" y="490248"/>
                  </a:lnTo>
                  <a:lnTo>
                    <a:pt x="3353712" y="475761"/>
                  </a:lnTo>
                  <a:lnTo>
                    <a:pt x="3395769" y="452858"/>
                  </a:lnTo>
                  <a:lnTo>
                    <a:pt x="3432457" y="422555"/>
                  </a:lnTo>
                  <a:lnTo>
                    <a:pt x="3462761" y="385867"/>
                  </a:lnTo>
                  <a:lnTo>
                    <a:pt x="3485663" y="343810"/>
                  </a:lnTo>
                  <a:lnTo>
                    <a:pt x="3500150" y="297399"/>
                  </a:lnTo>
                  <a:lnTo>
                    <a:pt x="3505205" y="247651"/>
                  </a:lnTo>
                  <a:lnTo>
                    <a:pt x="3500150" y="197903"/>
                  </a:lnTo>
                  <a:lnTo>
                    <a:pt x="3485663" y="151492"/>
                  </a:lnTo>
                  <a:lnTo>
                    <a:pt x="3462761" y="109435"/>
                  </a:lnTo>
                  <a:lnTo>
                    <a:pt x="3432457" y="72747"/>
                  </a:lnTo>
                  <a:lnTo>
                    <a:pt x="3395769" y="42443"/>
                  </a:lnTo>
                  <a:lnTo>
                    <a:pt x="3353712" y="19541"/>
                  </a:lnTo>
                  <a:lnTo>
                    <a:pt x="3307301" y="5054"/>
                  </a:lnTo>
                  <a:lnTo>
                    <a:pt x="325755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22660" y="1264629"/>
            <a:ext cx="4446256" cy="3718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5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Указывают на неопределённые, неизвестные предметы, признаки, количество.</a:t>
            </a:r>
            <a:endParaRPr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78644" y="2622557"/>
            <a:ext cx="4968552" cy="500066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rgbClr val="1B20ED"/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</a:t>
            </a:r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некто, нечто, некий, какой-то, чей-нибудь, где-то,</a:t>
            </a:r>
          </a:p>
          <a:p>
            <a:r>
              <a:rPr lang="ru-RU" sz="1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    сколько-либо, когда-либо, кое-куда, откуда-то;</a:t>
            </a:r>
            <a:endParaRPr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8256" y="1836739"/>
            <a:ext cx="5500726" cy="7463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b="1" spc="-5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ru-RU" sz="1200" b="1" spc="-1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</p:txBody>
      </p:sp>
      <p:grpSp>
        <p:nvGrpSpPr>
          <p:cNvPr id="3" name="object 13"/>
          <p:cNvGrpSpPr/>
          <p:nvPr/>
        </p:nvGrpSpPr>
        <p:grpSpPr>
          <a:xfrm>
            <a:off x="2811433" y="1050921"/>
            <a:ext cx="283823" cy="928088"/>
            <a:chOff x="2821791" y="1074657"/>
            <a:chExt cx="86408" cy="824327"/>
          </a:xfrm>
        </p:grpSpPr>
        <p:sp>
          <p:nvSpPr>
            <p:cNvPr id="14" name="object 14"/>
            <p:cNvSpPr/>
            <p:nvPr/>
          </p:nvSpPr>
          <p:spPr>
            <a:xfrm>
              <a:off x="2821796" y="1074657"/>
              <a:ext cx="86403" cy="19035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821791" y="1709168"/>
              <a:ext cx="86403" cy="1898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2821791" y="2486087"/>
            <a:ext cx="346861" cy="2079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650652" y="1933899"/>
            <a:ext cx="4608512" cy="487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Отвечает на вопросы</a:t>
            </a:r>
            <a:endParaRPr lang="ru-RU" sz="1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spc="-1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кто? что? какой? чей? как? где? когда?</a:t>
            </a:r>
            <a:endParaRPr lang="ru-RU" sz="14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122491"/>
            <a:ext cx="5597544" cy="738664"/>
          </a:xfrm>
        </p:spPr>
        <p:txBody>
          <a:bodyPr/>
          <a:lstStyle/>
          <a:p>
            <a:r>
              <a:rPr lang="ru-RU" sz="1600" b="0" i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i="0" dirty="0" smtClean="0">
                <a:solidFill>
                  <a:srgbClr val="1B20ED"/>
                </a:solidFill>
              </a:rPr>
              <a:t>кто →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некто, кое-кто, кто-то, кто-нибудь, кто-либо,    </a:t>
            </a: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кто-то;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rgbClr val="1B20ED"/>
                </a:solidFill>
              </a:rPr>
              <a:t>сколько →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несколько, сколько-то, сколько- </a:t>
            </a:r>
          </a:p>
          <a:p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i="0" dirty="0" err="1" smtClean="0">
                <a:solidFill>
                  <a:schemeClr val="accent2">
                    <a:lumMod val="50000"/>
                  </a:schemeClr>
                </a:solidFill>
              </a:rPr>
              <a:t>нибудь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  <a:r>
              <a:rPr lang="ru-RU" sz="1600" i="0" dirty="0" smtClean="0"/>
              <a:t> </a:t>
            </a:r>
            <a:r>
              <a:rPr lang="ru-RU" sz="1600" i="0" dirty="0" smtClean="0">
                <a:solidFill>
                  <a:srgbClr val="1B20ED"/>
                </a:solidFill>
              </a:rPr>
              <a:t>где → </a:t>
            </a:r>
            <a:r>
              <a:rPr lang="ru-RU" sz="1600" i="0" dirty="0" smtClean="0">
                <a:solidFill>
                  <a:schemeClr val="accent2">
                    <a:lumMod val="50000"/>
                  </a:schemeClr>
                </a:solidFill>
              </a:rPr>
              <a:t>кое-где, где-то, где-либо, где-нибудь.</a:t>
            </a:r>
            <a:endParaRPr lang="ru-RU" sz="1600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9694" y="622293"/>
          <a:ext cx="528641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Неопределённые местоимения образуются от вопросительных местоимений с помощью приставок 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не-, кое-</a:t>
                      </a:r>
                      <a:r>
                        <a:rPr lang="ru-RU" sz="1600" b="1" i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и постфиксов 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-то, -либо, -</a:t>
                      </a:r>
                      <a:r>
                        <a:rPr lang="ru-RU" sz="1600" b="1" i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нибудь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endParaRPr lang="ru-RU" sz="1600" b="1" u="non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693863"/>
            <a:ext cx="571504" cy="428628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Внимание! 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0612" y="2054473"/>
            <a:ext cx="5475188" cy="735244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И.п.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i="0" dirty="0" smtClean="0">
                <a:solidFill>
                  <a:srgbClr val="7030A0"/>
                </a:solidFill>
              </a:rPr>
              <a:t>не</a:t>
            </a:r>
            <a:r>
              <a:rPr lang="en-US" sz="1600" i="0" dirty="0" smtClean="0">
                <a:solidFill>
                  <a:srgbClr val="7030A0"/>
                </a:solidFill>
              </a:rPr>
              <a:t>`</a:t>
            </a:r>
            <a:r>
              <a:rPr lang="ru-RU" sz="1600" i="0" dirty="0" smtClean="0">
                <a:solidFill>
                  <a:srgbClr val="7030A0"/>
                </a:solidFill>
              </a:rPr>
              <a:t>кто.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И.п. </a:t>
            </a:r>
            <a:r>
              <a:rPr lang="ru-RU" sz="1600" i="0" dirty="0" smtClean="0">
                <a:solidFill>
                  <a:srgbClr val="7030A0"/>
                </a:solidFill>
              </a:rPr>
              <a:t>не</a:t>
            </a:r>
            <a:r>
              <a:rPr lang="en-US" sz="1600" i="0" dirty="0" smtClean="0">
                <a:solidFill>
                  <a:srgbClr val="7030A0"/>
                </a:solidFill>
              </a:rPr>
              <a:t>`</a:t>
            </a:r>
            <a:r>
              <a:rPr lang="ru-RU" sz="1600" i="0" dirty="0" smtClean="0">
                <a:solidFill>
                  <a:srgbClr val="7030A0"/>
                </a:solidFill>
              </a:rPr>
              <a:t>что.</a:t>
            </a:r>
          </a:p>
          <a:p>
            <a:r>
              <a:rPr lang="ru-RU" sz="1600" i="0" dirty="0" smtClean="0">
                <a:solidFill>
                  <a:srgbClr val="FF0000"/>
                </a:solidFill>
              </a:rPr>
              <a:t>                     </a:t>
            </a:r>
            <a:r>
              <a:rPr lang="ru-RU" sz="1600" i="0" dirty="0" smtClean="0">
                <a:solidFill>
                  <a:schemeClr val="tx1"/>
                </a:solidFill>
              </a:rPr>
              <a:t>В.п. </a:t>
            </a:r>
            <a:r>
              <a:rPr lang="ru-RU" sz="1600" i="0" dirty="0" smtClean="0">
                <a:solidFill>
                  <a:srgbClr val="7030A0"/>
                </a:solidFill>
              </a:rPr>
              <a:t>не</a:t>
            </a:r>
            <a:r>
              <a:rPr lang="en-US" sz="1600" i="0" dirty="0" smtClean="0">
                <a:solidFill>
                  <a:srgbClr val="7030A0"/>
                </a:solidFill>
              </a:rPr>
              <a:t>`</a:t>
            </a:r>
            <a:r>
              <a:rPr lang="ru-RU" sz="1600" i="0" dirty="0" smtClean="0">
                <a:solidFill>
                  <a:srgbClr val="7030A0"/>
                </a:solidFill>
              </a:rPr>
              <a:t>что.</a:t>
            </a:r>
            <a:endParaRPr lang="ru-RU" sz="1600" i="0" dirty="0">
              <a:solidFill>
                <a:srgbClr val="7030A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637687"/>
              </p:ext>
            </p:extLst>
          </p:nvPr>
        </p:nvGraphicFramePr>
        <p:xfrm>
          <a:off x="311132" y="622293"/>
          <a:ext cx="5143536" cy="856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611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Особенностью неопределённых местоимений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некто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нечто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является то, что 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некто</a:t>
                      </a:r>
                      <a:r>
                        <a:rPr lang="ru-RU" sz="1600" b="1" i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имеет форму только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И. п., 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 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нечто 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—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И. п. </a:t>
                      </a:r>
                      <a:r>
                        <a:rPr lang="ru-RU" sz="1600" b="1" i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600" b="1" i="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В. п. </a:t>
                      </a:r>
                      <a:endParaRPr lang="ru-RU" sz="16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597148" y="1479549"/>
            <a:ext cx="642942" cy="428628"/>
          </a:xfrm>
          <a:prstGeom prst="downArrow">
            <a:avLst>
              <a:gd name="adj1" fmla="val 50000"/>
              <a:gd name="adj2" fmla="val 5142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4333</TotalTime>
  <Words>1014</Words>
  <Application>Microsoft Office PowerPoint</Application>
  <PresentationFormat>Произвольный</PresentationFormat>
  <Paragraphs>165</Paragraphs>
  <Slides>28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맑은 고딕</vt:lpstr>
      <vt:lpstr>Arial</vt:lpstr>
      <vt:lpstr>Calibri</vt:lpstr>
      <vt:lpstr>Office Theme</vt:lpstr>
      <vt:lpstr>Русский язык</vt:lpstr>
      <vt:lpstr>                       Местоимение</vt:lpstr>
      <vt:lpstr>                          Запомните! </vt:lpstr>
      <vt:lpstr>                     Разряды местоимений</vt:lpstr>
      <vt:lpstr>                     Разряды местоимений</vt:lpstr>
      <vt:lpstr>                     Разряды местоимений</vt:lpstr>
      <vt:lpstr>       Неопределённые местоимения</vt:lpstr>
      <vt:lpstr>               Внимание! Запомните!</vt:lpstr>
      <vt:lpstr>              Внимание! Запомните!</vt:lpstr>
      <vt:lpstr>              Внимание! Запомните!</vt:lpstr>
      <vt:lpstr>               Внимание! Запомните!</vt:lpstr>
      <vt:lpstr>               Внимание! Запомните!</vt:lpstr>
      <vt:lpstr>               Внимание! Запомните!</vt:lpstr>
      <vt:lpstr>       Отрицательные местоимения</vt:lpstr>
      <vt:lpstr> 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Синтаксические особенности отрицательных  местоимений </vt:lpstr>
      <vt:lpstr>         Указательные местоимения</vt:lpstr>
      <vt:lpstr> 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Внимание! Запомните!</vt:lpstr>
      <vt:lpstr>               Внимание! Запомните!</vt:lpstr>
      <vt:lpstr>    Синтаксические особенности указательных  местоимений 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Пользователь</cp:lastModifiedBy>
  <cp:revision>382</cp:revision>
  <dcterms:created xsi:type="dcterms:W3CDTF">2020-04-13T08:05:42Z</dcterms:created>
  <dcterms:modified xsi:type="dcterms:W3CDTF">2020-12-23T11:10:43Z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