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358" r:id="rId3"/>
    <p:sldId id="343" r:id="rId4"/>
    <p:sldId id="318" r:id="rId5"/>
    <p:sldId id="362" r:id="rId6"/>
    <p:sldId id="360" r:id="rId7"/>
    <p:sldId id="361" r:id="rId8"/>
    <p:sldId id="344" r:id="rId9"/>
    <p:sldId id="354" r:id="rId10"/>
    <p:sldId id="332" r:id="rId11"/>
    <p:sldId id="335" r:id="rId12"/>
    <p:sldId id="342" r:id="rId13"/>
    <p:sldId id="341" r:id="rId14"/>
    <p:sldId id="356" r:id="rId15"/>
    <p:sldId id="363" r:id="rId16"/>
    <p:sldId id="364" r:id="rId17"/>
    <p:sldId id="366" r:id="rId18"/>
    <p:sldId id="357" r:id="rId19"/>
    <p:sldId id="283" r:id="rId20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79" autoAdjust="0"/>
  </p:normalViewPr>
  <p:slideViewPr>
    <p:cSldViewPr>
      <p:cViewPr varScale="1">
        <p:scale>
          <a:sx n="131" d="100"/>
          <a:sy n="131" d="100"/>
        </p:scale>
        <p:origin x="6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63356-C3A8-41DB-8228-7676779345FA}" type="datetimeFigureOut">
              <a:rPr lang="ru-RU" smtClean="0"/>
              <a:pPr/>
              <a:t>28.11.2020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F85ED-2145-4889-BD43-F469B7B539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50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03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97281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82700" y="222930"/>
            <a:ext cx="3380904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564661" y="1118369"/>
            <a:ext cx="4673055" cy="98873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sz="2000" b="1" spc="-2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sz="2000" b="1" spc="-2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2000" b="1" spc="-2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Как сказать об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отрицании 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лица, предмета?</a:t>
            </a:r>
            <a:endParaRPr sz="20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3655" marR="616585">
              <a:lnSpc>
                <a:spcPts val="1960"/>
              </a:lnSpc>
              <a:spcBef>
                <a:spcPts val="1480"/>
              </a:spcBef>
            </a:pPr>
            <a:endParaRPr lang="ru-RU" sz="1750" spc="-10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18604" y="1190377"/>
            <a:ext cx="288032" cy="769472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8603" y="2107101"/>
            <a:ext cx="288033" cy="77297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25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07588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5602" name="Picture 2" descr="Задание № 5. Орфографический анализ – MTVrus.r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8057" y="1694433"/>
            <a:ext cx="1857388" cy="1296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122491"/>
            <a:ext cx="5500726" cy="369332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1600" i="0" dirty="0" smtClean="0">
                <a:solidFill>
                  <a:srgbClr val="7030A0"/>
                </a:solidFill>
              </a:rPr>
              <a:t>   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Сочетания 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никто иной (другой) </a:t>
                      </a:r>
                      <a:r>
                        <a:rPr lang="ru-RU" sz="1600" b="1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 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ничто иное (другое)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выражают противопоставления и употребляются в предложениях, где </a:t>
                      </a:r>
                      <a:r>
                        <a:rPr lang="ru-RU" sz="1600" b="1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есть отрицание при сказуемом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 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этом случае выполняет роль словообразующей </a:t>
                      </a:r>
                      <a:r>
                        <a:rPr lang="ru-RU" sz="1600" b="1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приставки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и пишется слитно:</a:t>
                      </a:r>
                      <a:endParaRPr lang="ru-RU" sz="1600" b="1" u="none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668586" y="2122491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6818" y="2479681"/>
            <a:ext cx="564360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Это задание 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мог выполнить никто другой</a:t>
            </a:r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 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Ничем иным, как</a:t>
            </a:r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безответственностью, 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нельзя объяснить </a:t>
            </a:r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такой поступок.</a:t>
            </a:r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6072230" cy="561692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1400" dirty="0" smtClean="0"/>
              <a:t>Синтаксические особенности отрицательных  местоимений</a:t>
            </a:r>
            <a:br>
              <a:rPr lang="ru-RU" sz="1400" dirty="0" smtClean="0"/>
            </a:br>
            <a:endParaRPr lang="ru-RU" sz="16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571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1504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Отрицательные местоимения в предложениях могут выполнять любую синтаксическую функцию: </a:t>
                      </a:r>
                      <a:endParaRPr lang="ru-RU" sz="1400" b="1" u="none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193797"/>
            <a:ext cx="571504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54008" y="1765301"/>
            <a:ext cx="521497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Никто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 не решил задачу 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400" b="1" i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подлежащее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). </a:t>
            </a:r>
          </a:p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Этот дом </a:t>
            </a:r>
            <a:r>
              <a:rPr lang="ru-RU" sz="1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ничей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400" b="1" i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часть составного именного сказуемого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). </a:t>
            </a:r>
          </a:p>
          <a:p>
            <a:r>
              <a:rPr lang="ru-RU" sz="1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Никакое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 лекарство ему не помогало 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400" b="1" i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определение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). 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Нам было </a:t>
            </a:r>
            <a:r>
              <a:rPr lang="ru-RU" sz="1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нечего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 обсудить 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400" b="1" i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дополнение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). 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Ему было </a:t>
            </a:r>
            <a:r>
              <a:rPr lang="ru-RU" sz="1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негде 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присесть 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400" b="1" i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обстоятельство</a:t>
            </a:r>
            <a:r>
              <a:rPr lang="ru-RU" sz="1400" b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ru-RU" sz="1400" b="1" dirty="0">
              <a:solidFill>
                <a:srgbClr val="007E3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550856"/>
            <a:ext cx="3168652" cy="1969770"/>
          </a:xfrm>
        </p:spPr>
        <p:txBody>
          <a:bodyPr/>
          <a:lstStyle/>
          <a:p>
            <a:pPr marL="342900" indent="-342900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             </a:t>
            </a: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             </a:t>
            </a:r>
          </a:p>
          <a:p>
            <a:pPr marL="342900" indent="-342900" fontAlgn="base"/>
            <a:r>
              <a:rPr lang="ru-RU" sz="1200" i="0" dirty="0" smtClean="0">
                <a:solidFill>
                  <a:srgbClr val="7030A0"/>
                </a:solidFill>
              </a:rPr>
              <a:t>            </a:t>
            </a:r>
            <a:r>
              <a:rPr lang="ru-RU" sz="2000" i="0" dirty="0" smtClean="0">
                <a:solidFill>
                  <a:srgbClr val="7030A0"/>
                </a:solidFill>
              </a:rPr>
              <a:t>Укажите </a:t>
            </a:r>
            <a:r>
              <a:rPr lang="ru-RU" sz="2000" i="0" dirty="0" smtClean="0">
                <a:solidFill>
                  <a:srgbClr val="FF0000"/>
                </a:solidFill>
              </a:rPr>
              <a:t>номера</a:t>
            </a:r>
            <a:r>
              <a:rPr lang="ru-RU" sz="2000" i="0" dirty="0" smtClean="0">
                <a:solidFill>
                  <a:srgbClr val="7030A0"/>
                </a:solidFill>
              </a:rPr>
              <a:t> предложений с </a:t>
            </a:r>
            <a:r>
              <a:rPr lang="ru-RU" sz="2000" i="0" dirty="0" smtClean="0">
                <a:solidFill>
                  <a:srgbClr val="FF0000"/>
                </a:solidFill>
              </a:rPr>
              <a:t>отрицательными</a:t>
            </a:r>
            <a:r>
              <a:rPr lang="ru-RU" sz="2000" i="0" dirty="0" smtClean="0">
                <a:solidFill>
                  <a:srgbClr val="7030A0"/>
                </a:solidFill>
              </a:rPr>
              <a:t> местоимениями.  </a:t>
            </a:r>
            <a:endParaRPr lang="ru-RU" sz="2000" dirty="0"/>
          </a:p>
        </p:txBody>
      </p:sp>
      <p:grpSp>
        <p:nvGrpSpPr>
          <p:cNvPr id="4" name="Group 25">
            <a:extLst>
              <a:ext uri="{FF2B5EF4-FFF2-40B4-BE49-F238E27FC236}">
                <a16:creationId xmlns:a16="http://schemas.microsoft.com/office/drawing/2014/main" id="{29D107AC-1A6C-40E7-A65B-8E197F1689B8}"/>
              </a:ext>
            </a:extLst>
          </p:cNvPr>
          <p:cNvGrpSpPr/>
          <p:nvPr/>
        </p:nvGrpSpPr>
        <p:grpSpPr>
          <a:xfrm>
            <a:off x="525446" y="693731"/>
            <a:ext cx="2143140" cy="2285927"/>
            <a:chOff x="1236742" y="366111"/>
            <a:chExt cx="3458000" cy="5234576"/>
          </a:xfrm>
        </p:grpSpPr>
        <p:sp>
          <p:nvSpPr>
            <p:cNvPr id="5" name="Freeform: Shape 24">
              <a:extLst>
                <a:ext uri="{FF2B5EF4-FFF2-40B4-BE49-F238E27FC236}">
                  <a16:creationId xmlns:a16="http://schemas.microsoft.com/office/drawing/2014/main" id="{BAA9B016-3962-4527-A0FA-E59B7D36D25D}"/>
                </a:ext>
              </a:extLst>
            </p:cNvPr>
            <p:cNvSpPr>
              <a:spLocks/>
            </p:cNvSpPr>
            <p:nvPr/>
          </p:nvSpPr>
          <p:spPr bwMode="auto">
            <a:xfrm rot="410959" flipH="1">
              <a:off x="1682153" y="1879995"/>
              <a:ext cx="2854049" cy="3720692"/>
            </a:xfrm>
            <a:custGeom>
              <a:avLst/>
              <a:gdLst>
                <a:gd name="connsiteX0" fmla="*/ 1696267 w 2854049"/>
                <a:gd name="connsiteY0" fmla="*/ 3431657 h 4135471"/>
                <a:gd name="connsiteX1" fmla="*/ 1344360 w 2854049"/>
                <a:gd name="connsiteY1" fmla="*/ 3783564 h 4135471"/>
                <a:gd name="connsiteX2" fmla="*/ 1696267 w 2854049"/>
                <a:gd name="connsiteY2" fmla="*/ 4135471 h 4135471"/>
                <a:gd name="connsiteX3" fmla="*/ 2048174 w 2854049"/>
                <a:gd name="connsiteY3" fmla="*/ 3783564 h 4135471"/>
                <a:gd name="connsiteX4" fmla="*/ 1696267 w 2854049"/>
                <a:gd name="connsiteY4" fmla="*/ 3431657 h 4135471"/>
                <a:gd name="connsiteX5" fmla="*/ 1470680 w 2854049"/>
                <a:gd name="connsiteY5" fmla="*/ 0 h 4135471"/>
                <a:gd name="connsiteX6" fmla="*/ 1360088 w 2854049"/>
                <a:gd name="connsiteY6" fmla="*/ 9020 h 4135471"/>
                <a:gd name="connsiteX7" fmla="*/ 1082638 w 2854049"/>
                <a:gd name="connsiteY7" fmla="*/ 72152 h 4135471"/>
                <a:gd name="connsiteX8" fmla="*/ 1000179 w 2854049"/>
                <a:gd name="connsiteY8" fmla="*/ 103217 h 4135471"/>
                <a:gd name="connsiteX9" fmla="*/ 918691 w 2854049"/>
                <a:gd name="connsiteY9" fmla="*/ 138291 h 4135471"/>
                <a:gd name="connsiteX10" fmla="*/ 839141 w 2854049"/>
                <a:gd name="connsiteY10" fmla="*/ 180379 h 4135471"/>
                <a:gd name="connsiteX11" fmla="*/ 765414 w 2854049"/>
                <a:gd name="connsiteY11" fmla="*/ 227479 h 4135471"/>
                <a:gd name="connsiteX12" fmla="*/ 694595 w 2854049"/>
                <a:gd name="connsiteY12" fmla="*/ 280591 h 4135471"/>
                <a:gd name="connsiteX13" fmla="*/ 629599 w 2854049"/>
                <a:gd name="connsiteY13" fmla="*/ 338714 h 4135471"/>
                <a:gd name="connsiteX14" fmla="*/ 569452 w 2854049"/>
                <a:gd name="connsiteY14" fmla="*/ 401847 h 4135471"/>
                <a:gd name="connsiteX15" fmla="*/ 515126 w 2854049"/>
                <a:gd name="connsiteY15" fmla="*/ 470992 h 4135471"/>
                <a:gd name="connsiteX16" fmla="*/ 467591 w 2854049"/>
                <a:gd name="connsiteY16" fmla="*/ 544147 h 4135471"/>
                <a:gd name="connsiteX17" fmla="*/ 426847 w 2854049"/>
                <a:gd name="connsiteY17" fmla="*/ 622311 h 4135471"/>
                <a:gd name="connsiteX18" fmla="*/ 392893 w 2854049"/>
                <a:gd name="connsiteY18" fmla="*/ 706488 h 4135471"/>
                <a:gd name="connsiteX19" fmla="*/ 338568 w 2854049"/>
                <a:gd name="connsiteY19" fmla="*/ 937976 h 4135471"/>
                <a:gd name="connsiteX20" fmla="*/ 333717 w 2854049"/>
                <a:gd name="connsiteY20" fmla="*/ 994094 h 4135471"/>
                <a:gd name="connsiteX21" fmla="*/ 331776 w 2854049"/>
                <a:gd name="connsiteY21" fmla="*/ 1047206 h 4135471"/>
                <a:gd name="connsiteX22" fmla="*/ 333717 w 2854049"/>
                <a:gd name="connsiteY22" fmla="*/ 1096308 h 4135471"/>
                <a:gd name="connsiteX23" fmla="*/ 334686 w 2854049"/>
                <a:gd name="connsiteY23" fmla="*/ 1145413 h 4135471"/>
                <a:gd name="connsiteX24" fmla="*/ 334686 w 2854049"/>
                <a:gd name="connsiteY24" fmla="*/ 1191509 h 4135471"/>
                <a:gd name="connsiteX25" fmla="*/ 329836 w 2854049"/>
                <a:gd name="connsiteY25" fmla="*/ 1234599 h 4135471"/>
                <a:gd name="connsiteX26" fmla="*/ 315284 w 2854049"/>
                <a:gd name="connsiteY26" fmla="*/ 1278693 h 4135471"/>
                <a:gd name="connsiteX27" fmla="*/ 289092 w 2854049"/>
                <a:gd name="connsiteY27" fmla="*/ 1331805 h 4135471"/>
                <a:gd name="connsiteX28" fmla="*/ 257078 w 2854049"/>
                <a:gd name="connsiteY28" fmla="*/ 1380908 h 4135471"/>
                <a:gd name="connsiteX29" fmla="*/ 222155 w 2854049"/>
                <a:gd name="connsiteY29" fmla="*/ 1423998 h 4135471"/>
                <a:gd name="connsiteX30" fmla="*/ 185291 w 2854049"/>
                <a:gd name="connsiteY30" fmla="*/ 1468092 h 4135471"/>
                <a:gd name="connsiteX31" fmla="*/ 146487 w 2854049"/>
                <a:gd name="connsiteY31" fmla="*/ 1508176 h 4135471"/>
                <a:gd name="connsiteX32" fmla="*/ 107683 w 2854049"/>
                <a:gd name="connsiteY32" fmla="*/ 1548261 h 4135471"/>
                <a:gd name="connsiteX33" fmla="*/ 70819 w 2854049"/>
                <a:gd name="connsiteY33" fmla="*/ 1592354 h 4135471"/>
                <a:gd name="connsiteX34" fmla="*/ 58206 w 2854049"/>
                <a:gd name="connsiteY34" fmla="*/ 1604378 h 4135471"/>
                <a:gd name="connsiteX35" fmla="*/ 42684 w 2854049"/>
                <a:gd name="connsiteY35" fmla="*/ 1619410 h 4135471"/>
                <a:gd name="connsiteX36" fmla="*/ 26193 w 2854049"/>
                <a:gd name="connsiteY36" fmla="*/ 1637448 h 4135471"/>
                <a:gd name="connsiteX37" fmla="*/ 12611 w 2854049"/>
                <a:gd name="connsiteY37" fmla="*/ 1655486 h 4135471"/>
                <a:gd name="connsiteX38" fmla="*/ 3882 w 2854049"/>
                <a:gd name="connsiteY38" fmla="*/ 1677533 h 4135471"/>
                <a:gd name="connsiteX39" fmla="*/ 0 w 2854049"/>
                <a:gd name="connsiteY39" fmla="*/ 1701583 h 4135471"/>
                <a:gd name="connsiteX40" fmla="*/ 4851 w 2854049"/>
                <a:gd name="connsiteY40" fmla="*/ 1726636 h 4135471"/>
                <a:gd name="connsiteX41" fmla="*/ 17462 w 2854049"/>
                <a:gd name="connsiteY41" fmla="*/ 1750687 h 4135471"/>
                <a:gd name="connsiteX42" fmla="*/ 38806 w 2854049"/>
                <a:gd name="connsiteY42" fmla="*/ 1770728 h 4135471"/>
                <a:gd name="connsiteX43" fmla="*/ 63057 w 2854049"/>
                <a:gd name="connsiteY43" fmla="*/ 1784759 h 4135471"/>
                <a:gd name="connsiteX44" fmla="*/ 93130 w 2854049"/>
                <a:gd name="connsiteY44" fmla="*/ 1797786 h 4135471"/>
                <a:gd name="connsiteX45" fmla="*/ 125143 w 2854049"/>
                <a:gd name="connsiteY45" fmla="*/ 1808809 h 4135471"/>
                <a:gd name="connsiteX46" fmla="*/ 157158 w 2854049"/>
                <a:gd name="connsiteY46" fmla="*/ 1819833 h 4135471"/>
                <a:gd name="connsiteX47" fmla="*/ 188201 w 2854049"/>
                <a:gd name="connsiteY47" fmla="*/ 1830855 h 4135471"/>
                <a:gd name="connsiteX48" fmla="*/ 218273 w 2854049"/>
                <a:gd name="connsiteY48" fmla="*/ 1843883 h 4135471"/>
                <a:gd name="connsiteX49" fmla="*/ 245437 w 2854049"/>
                <a:gd name="connsiteY49" fmla="*/ 1857912 h 4135471"/>
                <a:gd name="connsiteX50" fmla="*/ 264839 w 2854049"/>
                <a:gd name="connsiteY50" fmla="*/ 1875951 h 4135471"/>
                <a:gd name="connsiteX51" fmla="*/ 259018 w 2854049"/>
                <a:gd name="connsiteY51" fmla="*/ 1900001 h 4135471"/>
                <a:gd name="connsiteX52" fmla="*/ 248347 w 2854049"/>
                <a:gd name="connsiteY52" fmla="*/ 1922047 h 4135471"/>
                <a:gd name="connsiteX53" fmla="*/ 237676 w 2854049"/>
                <a:gd name="connsiteY53" fmla="*/ 1945097 h 4135471"/>
                <a:gd name="connsiteX54" fmla="*/ 226035 w 2854049"/>
                <a:gd name="connsiteY54" fmla="*/ 1967142 h 4135471"/>
                <a:gd name="connsiteX55" fmla="*/ 215364 w 2854049"/>
                <a:gd name="connsiteY55" fmla="*/ 1989189 h 4135471"/>
                <a:gd name="connsiteX56" fmla="*/ 207602 w 2854049"/>
                <a:gd name="connsiteY56" fmla="*/ 2011236 h 4135471"/>
                <a:gd name="connsiteX57" fmla="*/ 204693 w 2854049"/>
                <a:gd name="connsiteY57" fmla="*/ 2031277 h 4135471"/>
                <a:gd name="connsiteX58" fmla="*/ 206633 w 2854049"/>
                <a:gd name="connsiteY58" fmla="*/ 2053324 h 4135471"/>
                <a:gd name="connsiteX59" fmla="*/ 217304 w 2854049"/>
                <a:gd name="connsiteY59" fmla="*/ 2073366 h 4135471"/>
                <a:gd name="connsiteX60" fmla="*/ 236706 w 2854049"/>
                <a:gd name="connsiteY60" fmla="*/ 2093409 h 4135471"/>
                <a:gd name="connsiteX61" fmla="*/ 264839 w 2854049"/>
                <a:gd name="connsiteY61" fmla="*/ 2113450 h 4135471"/>
                <a:gd name="connsiteX62" fmla="*/ 259018 w 2854049"/>
                <a:gd name="connsiteY62" fmla="*/ 2129483 h 4135471"/>
                <a:gd name="connsiteX63" fmla="*/ 250288 w 2854049"/>
                <a:gd name="connsiteY63" fmla="*/ 2145517 h 4135471"/>
                <a:gd name="connsiteX64" fmla="*/ 243497 w 2854049"/>
                <a:gd name="connsiteY64" fmla="*/ 2164557 h 4135471"/>
                <a:gd name="connsiteX65" fmla="*/ 241557 w 2854049"/>
                <a:gd name="connsiteY65" fmla="*/ 2184601 h 4135471"/>
                <a:gd name="connsiteX66" fmla="*/ 245437 w 2854049"/>
                <a:gd name="connsiteY66" fmla="*/ 2204642 h 4135471"/>
                <a:gd name="connsiteX67" fmla="*/ 256109 w 2854049"/>
                <a:gd name="connsiteY67" fmla="*/ 2222680 h 4135471"/>
                <a:gd name="connsiteX68" fmla="*/ 269690 w 2854049"/>
                <a:gd name="connsiteY68" fmla="*/ 2236709 h 4135471"/>
                <a:gd name="connsiteX69" fmla="*/ 287151 w 2854049"/>
                <a:gd name="connsiteY69" fmla="*/ 2249737 h 4135471"/>
                <a:gd name="connsiteX70" fmla="*/ 304613 w 2854049"/>
                <a:gd name="connsiteY70" fmla="*/ 2258756 h 4135471"/>
                <a:gd name="connsiteX71" fmla="*/ 321105 w 2854049"/>
                <a:gd name="connsiteY71" fmla="*/ 2269780 h 4135471"/>
                <a:gd name="connsiteX72" fmla="*/ 336627 w 2854049"/>
                <a:gd name="connsiteY72" fmla="*/ 2284810 h 4135471"/>
                <a:gd name="connsiteX73" fmla="*/ 345358 w 2854049"/>
                <a:gd name="connsiteY73" fmla="*/ 2300845 h 4135471"/>
                <a:gd name="connsiteX74" fmla="*/ 354089 w 2854049"/>
                <a:gd name="connsiteY74" fmla="*/ 2329906 h 4135471"/>
                <a:gd name="connsiteX75" fmla="*/ 354089 w 2854049"/>
                <a:gd name="connsiteY75" fmla="*/ 2362976 h 4135471"/>
                <a:gd name="connsiteX76" fmla="*/ 351179 w 2854049"/>
                <a:gd name="connsiteY76" fmla="*/ 2394041 h 4135471"/>
                <a:gd name="connsiteX77" fmla="*/ 343417 w 2854049"/>
                <a:gd name="connsiteY77" fmla="*/ 2426108 h 4135471"/>
                <a:gd name="connsiteX78" fmla="*/ 336627 w 2854049"/>
                <a:gd name="connsiteY78" fmla="*/ 2457173 h 4135471"/>
                <a:gd name="connsiteX79" fmla="*/ 331776 w 2854049"/>
                <a:gd name="connsiteY79" fmla="*/ 2485233 h 4135471"/>
                <a:gd name="connsiteX80" fmla="*/ 327896 w 2854049"/>
                <a:gd name="connsiteY80" fmla="*/ 2525318 h 4135471"/>
                <a:gd name="connsiteX81" fmla="*/ 331776 w 2854049"/>
                <a:gd name="connsiteY81" fmla="*/ 2561393 h 4135471"/>
                <a:gd name="connsiteX82" fmla="*/ 342447 w 2854049"/>
                <a:gd name="connsiteY82" fmla="*/ 2594464 h 4135471"/>
                <a:gd name="connsiteX83" fmla="*/ 356029 w 2854049"/>
                <a:gd name="connsiteY83" fmla="*/ 2623524 h 4135471"/>
                <a:gd name="connsiteX84" fmla="*/ 375432 w 2854049"/>
                <a:gd name="connsiteY84" fmla="*/ 2646572 h 4135471"/>
                <a:gd name="connsiteX85" fmla="*/ 400654 w 2854049"/>
                <a:gd name="connsiteY85" fmla="*/ 2668619 h 4135471"/>
                <a:gd name="connsiteX86" fmla="*/ 424906 w 2854049"/>
                <a:gd name="connsiteY86" fmla="*/ 2686657 h 4135471"/>
                <a:gd name="connsiteX87" fmla="*/ 453040 w 2854049"/>
                <a:gd name="connsiteY87" fmla="*/ 2701688 h 4135471"/>
                <a:gd name="connsiteX88" fmla="*/ 481173 w 2854049"/>
                <a:gd name="connsiteY88" fmla="*/ 2714717 h 4135471"/>
                <a:gd name="connsiteX89" fmla="*/ 509306 w 2854049"/>
                <a:gd name="connsiteY89" fmla="*/ 2721731 h 4135471"/>
                <a:gd name="connsiteX90" fmla="*/ 560721 w 2854049"/>
                <a:gd name="connsiteY90" fmla="*/ 2730751 h 4135471"/>
                <a:gd name="connsiteX91" fmla="*/ 615047 w 2854049"/>
                <a:gd name="connsiteY91" fmla="*/ 2734758 h 4135471"/>
                <a:gd name="connsiteX92" fmla="*/ 672284 w 2854049"/>
                <a:gd name="connsiteY92" fmla="*/ 2732755 h 4135471"/>
                <a:gd name="connsiteX93" fmla="*/ 728550 w 2854049"/>
                <a:gd name="connsiteY93" fmla="*/ 2726742 h 4135471"/>
                <a:gd name="connsiteX94" fmla="*/ 784816 w 2854049"/>
                <a:gd name="connsiteY94" fmla="*/ 2719726 h 4135471"/>
                <a:gd name="connsiteX95" fmla="*/ 838171 w 2854049"/>
                <a:gd name="connsiteY95" fmla="*/ 2708704 h 4135471"/>
                <a:gd name="connsiteX96" fmla="*/ 885706 w 2854049"/>
                <a:gd name="connsiteY96" fmla="*/ 2695677 h 4135471"/>
                <a:gd name="connsiteX97" fmla="*/ 927421 w 2854049"/>
                <a:gd name="connsiteY97" fmla="*/ 2681646 h 4135471"/>
                <a:gd name="connsiteX98" fmla="*/ 944882 w 2854049"/>
                <a:gd name="connsiteY98" fmla="*/ 2675633 h 4135471"/>
                <a:gd name="connsiteX99" fmla="*/ 968165 w 2854049"/>
                <a:gd name="connsiteY99" fmla="*/ 2668619 h 4135471"/>
                <a:gd name="connsiteX100" fmla="*/ 993388 w 2854049"/>
                <a:gd name="connsiteY100" fmla="*/ 2661605 h 4135471"/>
                <a:gd name="connsiteX101" fmla="*/ 1019581 w 2854049"/>
                <a:gd name="connsiteY101" fmla="*/ 2654590 h 4135471"/>
                <a:gd name="connsiteX102" fmla="*/ 1047714 w 2854049"/>
                <a:gd name="connsiteY102" fmla="*/ 2650582 h 4135471"/>
                <a:gd name="connsiteX103" fmla="*/ 1075847 w 2854049"/>
                <a:gd name="connsiteY103" fmla="*/ 2648577 h 4135471"/>
                <a:gd name="connsiteX104" fmla="*/ 1100100 w 2854049"/>
                <a:gd name="connsiteY104" fmla="*/ 2652585 h 4135471"/>
                <a:gd name="connsiteX105" fmla="*/ 1121442 w 2854049"/>
                <a:gd name="connsiteY105" fmla="*/ 2661605 h 4135471"/>
                <a:gd name="connsiteX106" fmla="*/ 1140844 w 2854049"/>
                <a:gd name="connsiteY106" fmla="*/ 2679643 h 4135471"/>
                <a:gd name="connsiteX107" fmla="*/ 1158306 w 2854049"/>
                <a:gd name="connsiteY107" fmla="*/ 2708704 h 4135471"/>
                <a:gd name="connsiteX108" fmla="*/ 1174797 w 2854049"/>
                <a:gd name="connsiteY108" fmla="*/ 2745782 h 4135471"/>
                <a:gd name="connsiteX109" fmla="*/ 1190319 w 2854049"/>
                <a:gd name="connsiteY109" fmla="*/ 2788872 h 4135471"/>
                <a:gd name="connsiteX110" fmla="*/ 1202931 w 2854049"/>
                <a:gd name="connsiteY110" fmla="*/ 2837975 h 4135471"/>
                <a:gd name="connsiteX111" fmla="*/ 1215541 w 2854049"/>
                <a:gd name="connsiteY111" fmla="*/ 2889083 h 4135471"/>
                <a:gd name="connsiteX112" fmla="*/ 1226212 w 2854049"/>
                <a:gd name="connsiteY112" fmla="*/ 2942195 h 4135471"/>
                <a:gd name="connsiteX113" fmla="*/ 1235914 w 2854049"/>
                <a:gd name="connsiteY113" fmla="*/ 2996309 h 4135471"/>
                <a:gd name="connsiteX114" fmla="*/ 1245616 w 2854049"/>
                <a:gd name="connsiteY114" fmla="*/ 3049421 h 4135471"/>
                <a:gd name="connsiteX115" fmla="*/ 1252407 w 2854049"/>
                <a:gd name="connsiteY115" fmla="*/ 3098524 h 4135471"/>
                <a:gd name="connsiteX116" fmla="*/ 1261138 w 2854049"/>
                <a:gd name="connsiteY116" fmla="*/ 3144621 h 4135471"/>
                <a:gd name="connsiteX117" fmla="*/ 1267927 w 2854049"/>
                <a:gd name="connsiteY117" fmla="*/ 3182701 h 4135471"/>
                <a:gd name="connsiteX118" fmla="*/ 1273749 w 2854049"/>
                <a:gd name="connsiteY118" fmla="*/ 3215771 h 4135471"/>
                <a:gd name="connsiteX119" fmla="*/ 1405683 w 2854049"/>
                <a:gd name="connsiteY119" fmla="*/ 3238820 h 4135471"/>
                <a:gd name="connsiteX120" fmla="*/ 1539558 w 2854049"/>
                <a:gd name="connsiteY120" fmla="*/ 3251847 h 4135471"/>
                <a:gd name="connsiteX121" fmla="*/ 1677312 w 2854049"/>
                <a:gd name="connsiteY121" fmla="*/ 3253851 h 4135471"/>
                <a:gd name="connsiteX122" fmla="*/ 1817977 w 2854049"/>
                <a:gd name="connsiteY122" fmla="*/ 3246837 h 4135471"/>
                <a:gd name="connsiteX123" fmla="*/ 1963493 w 2854049"/>
                <a:gd name="connsiteY123" fmla="*/ 3226793 h 4135471"/>
                <a:gd name="connsiteX124" fmla="*/ 1998071 w 2854049"/>
                <a:gd name="connsiteY124" fmla="*/ 3220300 h 4135471"/>
                <a:gd name="connsiteX125" fmla="*/ 1972544 w 2854049"/>
                <a:gd name="connsiteY125" fmla="*/ 2990832 h 4135471"/>
                <a:gd name="connsiteX126" fmla="*/ 1866104 w 2854049"/>
                <a:gd name="connsiteY126" fmla="*/ 2529483 h 4135471"/>
                <a:gd name="connsiteX127" fmla="*/ 1085631 w 2854049"/>
                <a:gd name="connsiteY127" fmla="*/ 1773024 h 4135471"/>
                <a:gd name="connsiteX128" fmla="*/ 1277747 w 2854049"/>
                <a:gd name="connsiteY128" fmla="*/ 968535 h 4135471"/>
                <a:gd name="connsiteX129" fmla="*/ 1914134 w 2854049"/>
                <a:gd name="connsiteY129" fmla="*/ 872477 h 4135471"/>
                <a:gd name="connsiteX130" fmla="*/ 2334389 w 2854049"/>
                <a:gd name="connsiteY130" fmla="*/ 1316747 h 4135471"/>
                <a:gd name="connsiteX131" fmla="*/ 2850702 w 2854049"/>
                <a:gd name="connsiteY131" fmla="*/ 1256710 h 4135471"/>
                <a:gd name="connsiteX132" fmla="*/ 2851858 w 2854049"/>
                <a:gd name="connsiteY132" fmla="*/ 1288484 h 4135471"/>
                <a:gd name="connsiteX133" fmla="*/ 2854049 w 2854049"/>
                <a:gd name="connsiteY133" fmla="*/ 1252639 h 4135471"/>
                <a:gd name="connsiteX134" fmla="*/ 2852109 w 2854049"/>
                <a:gd name="connsiteY134" fmla="*/ 1156435 h 4135471"/>
                <a:gd name="connsiteX135" fmla="*/ 2845318 w 2854049"/>
                <a:gd name="connsiteY135" fmla="*/ 1062236 h 4135471"/>
                <a:gd name="connsiteX136" fmla="*/ 2830767 w 2854049"/>
                <a:gd name="connsiteY136" fmla="*/ 971045 h 4135471"/>
                <a:gd name="connsiteX137" fmla="*/ 2811365 w 2854049"/>
                <a:gd name="connsiteY137" fmla="*/ 881857 h 4135471"/>
                <a:gd name="connsiteX138" fmla="*/ 2787112 w 2854049"/>
                <a:gd name="connsiteY138" fmla="*/ 799684 h 4135471"/>
                <a:gd name="connsiteX139" fmla="*/ 2759950 w 2854049"/>
                <a:gd name="connsiteY139" fmla="*/ 724526 h 4135471"/>
                <a:gd name="connsiteX140" fmla="*/ 2728906 w 2854049"/>
                <a:gd name="connsiteY140" fmla="*/ 657385 h 4135471"/>
                <a:gd name="connsiteX141" fmla="*/ 2682340 w 2854049"/>
                <a:gd name="connsiteY141" fmla="*/ 577215 h 4135471"/>
                <a:gd name="connsiteX142" fmla="*/ 2631895 w 2854049"/>
                <a:gd name="connsiteY142" fmla="*/ 501055 h 4135471"/>
                <a:gd name="connsiteX143" fmla="*/ 2574659 w 2854049"/>
                <a:gd name="connsiteY143" fmla="*/ 429907 h 4135471"/>
                <a:gd name="connsiteX144" fmla="*/ 2513543 w 2854049"/>
                <a:gd name="connsiteY144" fmla="*/ 361762 h 4135471"/>
                <a:gd name="connsiteX145" fmla="*/ 2446606 w 2854049"/>
                <a:gd name="connsiteY145" fmla="*/ 300634 h 4135471"/>
                <a:gd name="connsiteX146" fmla="*/ 2371907 w 2854049"/>
                <a:gd name="connsiteY146" fmla="*/ 243513 h 4135471"/>
                <a:gd name="connsiteX147" fmla="*/ 2294299 w 2854049"/>
                <a:gd name="connsiteY147" fmla="*/ 192406 h 4135471"/>
                <a:gd name="connsiteX148" fmla="*/ 2211840 w 2854049"/>
                <a:gd name="connsiteY148" fmla="*/ 147311 h 4135471"/>
                <a:gd name="connsiteX149" fmla="*/ 2121620 w 2854049"/>
                <a:gd name="connsiteY149" fmla="*/ 109230 h 4135471"/>
                <a:gd name="connsiteX150" fmla="*/ 2028490 w 2854049"/>
                <a:gd name="connsiteY150" fmla="*/ 74157 h 4135471"/>
                <a:gd name="connsiteX151" fmla="*/ 1927599 w 2854049"/>
                <a:gd name="connsiteY151" fmla="*/ 47099 h 4135471"/>
                <a:gd name="connsiteX152" fmla="*/ 1821858 w 2854049"/>
                <a:gd name="connsiteY152" fmla="*/ 25053 h 4135471"/>
                <a:gd name="connsiteX153" fmla="*/ 1711265 w 2854049"/>
                <a:gd name="connsiteY153" fmla="*/ 10021 h 4135471"/>
                <a:gd name="connsiteX154" fmla="*/ 1594853 w 2854049"/>
                <a:gd name="connsiteY154" fmla="*/ 1002 h 4135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</a:cxnLst>
              <a:rect l="l" t="t" r="r" b="b"/>
              <a:pathLst>
                <a:path w="2854049" h="4135471">
                  <a:moveTo>
                    <a:pt x="1696267" y="3431657"/>
                  </a:moveTo>
                  <a:cubicBezTo>
                    <a:pt x="1501914" y="3431657"/>
                    <a:pt x="1344360" y="3589211"/>
                    <a:pt x="1344360" y="3783564"/>
                  </a:cubicBezTo>
                  <a:cubicBezTo>
                    <a:pt x="1344360" y="3977917"/>
                    <a:pt x="1501914" y="4135471"/>
                    <a:pt x="1696267" y="4135471"/>
                  </a:cubicBezTo>
                  <a:cubicBezTo>
                    <a:pt x="1890620" y="4135471"/>
                    <a:pt x="2048174" y="3977917"/>
                    <a:pt x="2048174" y="3783564"/>
                  </a:cubicBezTo>
                  <a:cubicBezTo>
                    <a:pt x="2048174" y="3589211"/>
                    <a:pt x="1890620" y="3431657"/>
                    <a:pt x="1696267" y="3431657"/>
                  </a:cubicBezTo>
                  <a:close/>
                  <a:moveTo>
                    <a:pt x="1470680" y="0"/>
                  </a:moveTo>
                  <a:lnTo>
                    <a:pt x="1360088" y="9020"/>
                  </a:lnTo>
                  <a:lnTo>
                    <a:pt x="1082638" y="72152"/>
                  </a:lnTo>
                  <a:lnTo>
                    <a:pt x="1000179" y="103217"/>
                  </a:lnTo>
                  <a:lnTo>
                    <a:pt x="918691" y="138291"/>
                  </a:lnTo>
                  <a:lnTo>
                    <a:pt x="839141" y="180379"/>
                  </a:lnTo>
                  <a:lnTo>
                    <a:pt x="765414" y="227479"/>
                  </a:lnTo>
                  <a:lnTo>
                    <a:pt x="694595" y="280591"/>
                  </a:lnTo>
                  <a:lnTo>
                    <a:pt x="629599" y="338714"/>
                  </a:lnTo>
                  <a:lnTo>
                    <a:pt x="569452" y="401847"/>
                  </a:lnTo>
                  <a:lnTo>
                    <a:pt x="515126" y="470992"/>
                  </a:lnTo>
                  <a:lnTo>
                    <a:pt x="467591" y="544147"/>
                  </a:lnTo>
                  <a:lnTo>
                    <a:pt x="426847" y="622311"/>
                  </a:lnTo>
                  <a:lnTo>
                    <a:pt x="392893" y="706488"/>
                  </a:lnTo>
                  <a:lnTo>
                    <a:pt x="338568" y="937976"/>
                  </a:lnTo>
                  <a:lnTo>
                    <a:pt x="333717" y="994094"/>
                  </a:lnTo>
                  <a:lnTo>
                    <a:pt x="331776" y="1047206"/>
                  </a:lnTo>
                  <a:lnTo>
                    <a:pt x="333717" y="1096308"/>
                  </a:lnTo>
                  <a:lnTo>
                    <a:pt x="334686" y="1145413"/>
                  </a:lnTo>
                  <a:lnTo>
                    <a:pt x="334686" y="1191509"/>
                  </a:lnTo>
                  <a:lnTo>
                    <a:pt x="329836" y="1234599"/>
                  </a:lnTo>
                  <a:lnTo>
                    <a:pt x="315284" y="1278693"/>
                  </a:lnTo>
                  <a:lnTo>
                    <a:pt x="289092" y="1331805"/>
                  </a:lnTo>
                  <a:lnTo>
                    <a:pt x="257078" y="1380908"/>
                  </a:lnTo>
                  <a:lnTo>
                    <a:pt x="222155" y="1423998"/>
                  </a:lnTo>
                  <a:lnTo>
                    <a:pt x="185291" y="1468092"/>
                  </a:lnTo>
                  <a:lnTo>
                    <a:pt x="146487" y="1508176"/>
                  </a:lnTo>
                  <a:lnTo>
                    <a:pt x="107683" y="1548261"/>
                  </a:lnTo>
                  <a:lnTo>
                    <a:pt x="70819" y="1592354"/>
                  </a:lnTo>
                  <a:lnTo>
                    <a:pt x="58206" y="1604378"/>
                  </a:lnTo>
                  <a:lnTo>
                    <a:pt x="42684" y="1619410"/>
                  </a:lnTo>
                  <a:lnTo>
                    <a:pt x="26193" y="1637448"/>
                  </a:lnTo>
                  <a:lnTo>
                    <a:pt x="12611" y="1655486"/>
                  </a:lnTo>
                  <a:lnTo>
                    <a:pt x="3882" y="1677533"/>
                  </a:lnTo>
                  <a:lnTo>
                    <a:pt x="0" y="1701583"/>
                  </a:lnTo>
                  <a:lnTo>
                    <a:pt x="4851" y="1726636"/>
                  </a:lnTo>
                  <a:lnTo>
                    <a:pt x="17462" y="1750687"/>
                  </a:lnTo>
                  <a:lnTo>
                    <a:pt x="38806" y="1770728"/>
                  </a:lnTo>
                  <a:lnTo>
                    <a:pt x="63057" y="1784759"/>
                  </a:lnTo>
                  <a:lnTo>
                    <a:pt x="93130" y="1797786"/>
                  </a:lnTo>
                  <a:lnTo>
                    <a:pt x="125143" y="1808809"/>
                  </a:lnTo>
                  <a:lnTo>
                    <a:pt x="157158" y="1819833"/>
                  </a:lnTo>
                  <a:lnTo>
                    <a:pt x="188201" y="1830855"/>
                  </a:lnTo>
                  <a:lnTo>
                    <a:pt x="218273" y="1843883"/>
                  </a:lnTo>
                  <a:lnTo>
                    <a:pt x="245437" y="1857912"/>
                  </a:lnTo>
                  <a:lnTo>
                    <a:pt x="264839" y="1875951"/>
                  </a:lnTo>
                  <a:lnTo>
                    <a:pt x="259018" y="1900001"/>
                  </a:lnTo>
                  <a:lnTo>
                    <a:pt x="248347" y="1922047"/>
                  </a:lnTo>
                  <a:lnTo>
                    <a:pt x="237676" y="1945097"/>
                  </a:lnTo>
                  <a:lnTo>
                    <a:pt x="226035" y="1967142"/>
                  </a:lnTo>
                  <a:lnTo>
                    <a:pt x="215364" y="1989189"/>
                  </a:lnTo>
                  <a:lnTo>
                    <a:pt x="207602" y="2011236"/>
                  </a:lnTo>
                  <a:lnTo>
                    <a:pt x="204693" y="2031277"/>
                  </a:lnTo>
                  <a:lnTo>
                    <a:pt x="206633" y="2053324"/>
                  </a:lnTo>
                  <a:lnTo>
                    <a:pt x="217304" y="2073366"/>
                  </a:lnTo>
                  <a:lnTo>
                    <a:pt x="236706" y="2093409"/>
                  </a:lnTo>
                  <a:lnTo>
                    <a:pt x="264839" y="2113450"/>
                  </a:lnTo>
                  <a:lnTo>
                    <a:pt x="259018" y="2129483"/>
                  </a:lnTo>
                  <a:lnTo>
                    <a:pt x="250288" y="2145517"/>
                  </a:lnTo>
                  <a:lnTo>
                    <a:pt x="243497" y="2164557"/>
                  </a:lnTo>
                  <a:lnTo>
                    <a:pt x="241557" y="2184601"/>
                  </a:lnTo>
                  <a:lnTo>
                    <a:pt x="245437" y="2204642"/>
                  </a:lnTo>
                  <a:lnTo>
                    <a:pt x="256109" y="2222680"/>
                  </a:lnTo>
                  <a:lnTo>
                    <a:pt x="269690" y="2236709"/>
                  </a:lnTo>
                  <a:lnTo>
                    <a:pt x="287151" y="2249737"/>
                  </a:lnTo>
                  <a:lnTo>
                    <a:pt x="304613" y="2258756"/>
                  </a:lnTo>
                  <a:lnTo>
                    <a:pt x="321105" y="2269780"/>
                  </a:lnTo>
                  <a:lnTo>
                    <a:pt x="336627" y="2284810"/>
                  </a:lnTo>
                  <a:lnTo>
                    <a:pt x="345358" y="2300845"/>
                  </a:lnTo>
                  <a:lnTo>
                    <a:pt x="354089" y="2329906"/>
                  </a:lnTo>
                  <a:lnTo>
                    <a:pt x="354089" y="2362976"/>
                  </a:lnTo>
                  <a:lnTo>
                    <a:pt x="351179" y="2394041"/>
                  </a:lnTo>
                  <a:lnTo>
                    <a:pt x="343417" y="2426108"/>
                  </a:lnTo>
                  <a:lnTo>
                    <a:pt x="336627" y="2457173"/>
                  </a:lnTo>
                  <a:lnTo>
                    <a:pt x="331776" y="2485233"/>
                  </a:lnTo>
                  <a:lnTo>
                    <a:pt x="327896" y="2525318"/>
                  </a:lnTo>
                  <a:lnTo>
                    <a:pt x="331776" y="2561393"/>
                  </a:lnTo>
                  <a:lnTo>
                    <a:pt x="342447" y="2594464"/>
                  </a:lnTo>
                  <a:lnTo>
                    <a:pt x="356029" y="2623524"/>
                  </a:lnTo>
                  <a:lnTo>
                    <a:pt x="375432" y="2646572"/>
                  </a:lnTo>
                  <a:lnTo>
                    <a:pt x="400654" y="2668619"/>
                  </a:lnTo>
                  <a:lnTo>
                    <a:pt x="424906" y="2686657"/>
                  </a:lnTo>
                  <a:lnTo>
                    <a:pt x="453040" y="2701688"/>
                  </a:lnTo>
                  <a:lnTo>
                    <a:pt x="481173" y="2714717"/>
                  </a:lnTo>
                  <a:lnTo>
                    <a:pt x="509306" y="2721731"/>
                  </a:lnTo>
                  <a:lnTo>
                    <a:pt x="560721" y="2730751"/>
                  </a:lnTo>
                  <a:lnTo>
                    <a:pt x="615047" y="2734758"/>
                  </a:lnTo>
                  <a:lnTo>
                    <a:pt x="672284" y="2732755"/>
                  </a:lnTo>
                  <a:lnTo>
                    <a:pt x="728550" y="2726742"/>
                  </a:lnTo>
                  <a:lnTo>
                    <a:pt x="784816" y="2719726"/>
                  </a:lnTo>
                  <a:lnTo>
                    <a:pt x="838171" y="2708704"/>
                  </a:lnTo>
                  <a:lnTo>
                    <a:pt x="885706" y="2695677"/>
                  </a:lnTo>
                  <a:lnTo>
                    <a:pt x="927421" y="2681646"/>
                  </a:lnTo>
                  <a:lnTo>
                    <a:pt x="944882" y="2675633"/>
                  </a:lnTo>
                  <a:lnTo>
                    <a:pt x="968165" y="2668619"/>
                  </a:lnTo>
                  <a:lnTo>
                    <a:pt x="993388" y="2661605"/>
                  </a:lnTo>
                  <a:lnTo>
                    <a:pt x="1019581" y="2654590"/>
                  </a:lnTo>
                  <a:lnTo>
                    <a:pt x="1047714" y="2650582"/>
                  </a:lnTo>
                  <a:lnTo>
                    <a:pt x="1075847" y="2648577"/>
                  </a:lnTo>
                  <a:lnTo>
                    <a:pt x="1100100" y="2652585"/>
                  </a:lnTo>
                  <a:lnTo>
                    <a:pt x="1121442" y="2661605"/>
                  </a:lnTo>
                  <a:lnTo>
                    <a:pt x="1140844" y="2679643"/>
                  </a:lnTo>
                  <a:lnTo>
                    <a:pt x="1158306" y="2708704"/>
                  </a:lnTo>
                  <a:lnTo>
                    <a:pt x="1174797" y="2745782"/>
                  </a:lnTo>
                  <a:lnTo>
                    <a:pt x="1190319" y="2788872"/>
                  </a:lnTo>
                  <a:lnTo>
                    <a:pt x="1202931" y="2837975"/>
                  </a:lnTo>
                  <a:lnTo>
                    <a:pt x="1215541" y="2889083"/>
                  </a:lnTo>
                  <a:lnTo>
                    <a:pt x="1226212" y="2942195"/>
                  </a:lnTo>
                  <a:lnTo>
                    <a:pt x="1235914" y="2996309"/>
                  </a:lnTo>
                  <a:lnTo>
                    <a:pt x="1245616" y="3049421"/>
                  </a:lnTo>
                  <a:lnTo>
                    <a:pt x="1252407" y="3098524"/>
                  </a:lnTo>
                  <a:lnTo>
                    <a:pt x="1261138" y="3144621"/>
                  </a:lnTo>
                  <a:lnTo>
                    <a:pt x="1267927" y="3182701"/>
                  </a:lnTo>
                  <a:lnTo>
                    <a:pt x="1273749" y="3215771"/>
                  </a:lnTo>
                  <a:lnTo>
                    <a:pt x="1405683" y="3238820"/>
                  </a:lnTo>
                  <a:lnTo>
                    <a:pt x="1539558" y="3251847"/>
                  </a:lnTo>
                  <a:lnTo>
                    <a:pt x="1677312" y="3253851"/>
                  </a:lnTo>
                  <a:lnTo>
                    <a:pt x="1817977" y="3246837"/>
                  </a:lnTo>
                  <a:lnTo>
                    <a:pt x="1963493" y="3226793"/>
                  </a:lnTo>
                  <a:lnTo>
                    <a:pt x="1998071" y="3220300"/>
                  </a:lnTo>
                  <a:lnTo>
                    <a:pt x="1972544" y="2990832"/>
                  </a:lnTo>
                  <a:cubicBezTo>
                    <a:pt x="1951990" y="2824419"/>
                    <a:pt x="1923973" y="2664322"/>
                    <a:pt x="1866104" y="2529483"/>
                  </a:cubicBezTo>
                  <a:cubicBezTo>
                    <a:pt x="1798827" y="2378364"/>
                    <a:pt x="1318234" y="2057324"/>
                    <a:pt x="1085631" y="1773024"/>
                  </a:cubicBezTo>
                  <a:cubicBezTo>
                    <a:pt x="1039452" y="1683967"/>
                    <a:pt x="924385" y="1218329"/>
                    <a:pt x="1277747" y="968535"/>
                  </a:cubicBezTo>
                  <a:cubicBezTo>
                    <a:pt x="1430175" y="835482"/>
                    <a:pt x="1702005" y="831017"/>
                    <a:pt x="1914134" y="872477"/>
                  </a:cubicBezTo>
                  <a:cubicBezTo>
                    <a:pt x="2031257" y="905756"/>
                    <a:pt x="2240228" y="1053847"/>
                    <a:pt x="2334389" y="1316747"/>
                  </a:cubicBezTo>
                  <a:lnTo>
                    <a:pt x="2850702" y="1256710"/>
                  </a:lnTo>
                  <a:lnTo>
                    <a:pt x="2851858" y="1288484"/>
                  </a:lnTo>
                  <a:lnTo>
                    <a:pt x="2854049" y="1252639"/>
                  </a:lnTo>
                  <a:lnTo>
                    <a:pt x="2852109" y="1156435"/>
                  </a:lnTo>
                  <a:lnTo>
                    <a:pt x="2845318" y="1062236"/>
                  </a:lnTo>
                  <a:lnTo>
                    <a:pt x="2830767" y="971045"/>
                  </a:lnTo>
                  <a:lnTo>
                    <a:pt x="2811365" y="881857"/>
                  </a:lnTo>
                  <a:lnTo>
                    <a:pt x="2787112" y="799684"/>
                  </a:lnTo>
                  <a:lnTo>
                    <a:pt x="2759950" y="724526"/>
                  </a:lnTo>
                  <a:lnTo>
                    <a:pt x="2728906" y="657385"/>
                  </a:lnTo>
                  <a:lnTo>
                    <a:pt x="2682340" y="577215"/>
                  </a:lnTo>
                  <a:lnTo>
                    <a:pt x="2631895" y="501055"/>
                  </a:lnTo>
                  <a:lnTo>
                    <a:pt x="2574659" y="429907"/>
                  </a:lnTo>
                  <a:lnTo>
                    <a:pt x="2513543" y="361762"/>
                  </a:lnTo>
                  <a:lnTo>
                    <a:pt x="2446606" y="300634"/>
                  </a:lnTo>
                  <a:lnTo>
                    <a:pt x="2371907" y="243513"/>
                  </a:lnTo>
                  <a:lnTo>
                    <a:pt x="2294299" y="192406"/>
                  </a:lnTo>
                  <a:lnTo>
                    <a:pt x="2211840" y="147311"/>
                  </a:lnTo>
                  <a:lnTo>
                    <a:pt x="2121620" y="109230"/>
                  </a:lnTo>
                  <a:lnTo>
                    <a:pt x="2028490" y="74157"/>
                  </a:lnTo>
                  <a:lnTo>
                    <a:pt x="1927599" y="47099"/>
                  </a:lnTo>
                  <a:lnTo>
                    <a:pt x="1821858" y="25053"/>
                  </a:lnTo>
                  <a:lnTo>
                    <a:pt x="1711265" y="10021"/>
                  </a:lnTo>
                  <a:lnTo>
                    <a:pt x="1594853" y="10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sz="2701"/>
            </a:p>
          </p:txBody>
        </p:sp>
        <p:sp>
          <p:nvSpPr>
            <p:cNvPr id="6" name="Freeform: Shape 14">
              <a:extLst>
                <a:ext uri="{FF2B5EF4-FFF2-40B4-BE49-F238E27FC236}">
                  <a16:creationId xmlns:a16="http://schemas.microsoft.com/office/drawing/2014/main" id="{3DB0BB5A-99ED-43D3-9770-70D9CC0E5168}"/>
                </a:ext>
              </a:extLst>
            </p:cNvPr>
            <p:cNvSpPr/>
            <p:nvPr/>
          </p:nvSpPr>
          <p:spPr>
            <a:xfrm flipH="1">
              <a:off x="1236742" y="366111"/>
              <a:ext cx="3458000" cy="2409766"/>
            </a:xfrm>
            <a:custGeom>
              <a:avLst/>
              <a:gdLst>
                <a:gd name="connsiteX0" fmla="*/ 1547519 w 3095038"/>
                <a:gd name="connsiteY0" fmla="*/ 0 h 2022026"/>
                <a:gd name="connsiteX1" fmla="*/ 3095038 w 3095038"/>
                <a:gd name="connsiteY1" fmla="*/ 627509 h 2022026"/>
                <a:gd name="connsiteX2" fmla="*/ 2825277 w 3095038"/>
                <a:gd name="connsiteY2" fmla="*/ 736897 h 2022026"/>
                <a:gd name="connsiteX3" fmla="*/ 2825277 w 3095038"/>
                <a:gd name="connsiteY3" fmla="*/ 1583608 h 2022026"/>
                <a:gd name="connsiteX4" fmla="*/ 2829142 w 3095038"/>
                <a:gd name="connsiteY4" fmla="*/ 1585209 h 2022026"/>
                <a:gd name="connsiteX5" fmla="*/ 2841509 w 3095038"/>
                <a:gd name="connsiteY5" fmla="*/ 1615067 h 2022026"/>
                <a:gd name="connsiteX6" fmla="*/ 2829142 w 3095038"/>
                <a:gd name="connsiteY6" fmla="*/ 1644926 h 2022026"/>
                <a:gd name="connsiteX7" fmla="*/ 2826092 w 3095038"/>
                <a:gd name="connsiteY7" fmla="*/ 1646189 h 2022026"/>
                <a:gd name="connsiteX8" fmla="*/ 2876626 w 3095038"/>
                <a:gd name="connsiteY8" fmla="*/ 2022026 h 2022026"/>
                <a:gd name="connsiteX9" fmla="*/ 2721940 w 3095038"/>
                <a:gd name="connsiteY9" fmla="*/ 2022026 h 2022026"/>
                <a:gd name="connsiteX10" fmla="*/ 2772475 w 3095038"/>
                <a:gd name="connsiteY10" fmla="*/ 1646189 h 2022026"/>
                <a:gd name="connsiteX11" fmla="*/ 2769425 w 3095038"/>
                <a:gd name="connsiteY11" fmla="*/ 1644926 h 2022026"/>
                <a:gd name="connsiteX12" fmla="*/ 2757057 w 3095038"/>
                <a:gd name="connsiteY12" fmla="*/ 1615067 h 2022026"/>
                <a:gd name="connsiteX13" fmla="*/ 2769425 w 3095038"/>
                <a:gd name="connsiteY13" fmla="*/ 1585209 h 2022026"/>
                <a:gd name="connsiteX14" fmla="*/ 2773289 w 3095038"/>
                <a:gd name="connsiteY14" fmla="*/ 1583608 h 2022026"/>
                <a:gd name="connsiteX15" fmla="*/ 2773289 w 3095038"/>
                <a:gd name="connsiteY15" fmla="*/ 757978 h 2022026"/>
                <a:gd name="connsiteX16" fmla="*/ 2747752 w 3095038"/>
                <a:gd name="connsiteY16" fmla="*/ 768333 h 2022026"/>
                <a:gd name="connsiteX17" fmla="*/ 2473970 w 3095038"/>
                <a:gd name="connsiteY17" fmla="*/ 981499 h 2022026"/>
                <a:gd name="connsiteX18" fmla="*/ 2473970 w 3095038"/>
                <a:gd name="connsiteY18" fmla="*/ 1333096 h 2022026"/>
                <a:gd name="connsiteX19" fmla="*/ 1442377 w 3095038"/>
                <a:gd name="connsiteY19" fmla="*/ 1553521 h 2022026"/>
                <a:gd name="connsiteX20" fmla="*/ 628675 w 3095038"/>
                <a:gd name="connsiteY20" fmla="*/ 1422110 h 2022026"/>
                <a:gd name="connsiteX21" fmla="*/ 635755 w 3095038"/>
                <a:gd name="connsiteY21" fmla="*/ 1406334 h 2022026"/>
                <a:gd name="connsiteX22" fmla="*/ 621068 w 3095038"/>
                <a:gd name="connsiteY22" fmla="*/ 1402746 h 2022026"/>
                <a:gd name="connsiteX23" fmla="*/ 621068 w 3095038"/>
                <a:gd name="connsiteY23" fmla="*/ 981499 h 2022026"/>
                <a:gd name="connsiteX24" fmla="*/ 0 w 3095038"/>
                <a:gd name="connsiteY24" fmla="*/ 627509 h 2022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095038" h="2022026">
                  <a:moveTo>
                    <a:pt x="1547519" y="0"/>
                  </a:moveTo>
                  <a:lnTo>
                    <a:pt x="3095038" y="627509"/>
                  </a:lnTo>
                  <a:lnTo>
                    <a:pt x="2825277" y="736897"/>
                  </a:lnTo>
                  <a:lnTo>
                    <a:pt x="2825277" y="1583608"/>
                  </a:lnTo>
                  <a:lnTo>
                    <a:pt x="2829142" y="1585209"/>
                  </a:lnTo>
                  <a:cubicBezTo>
                    <a:pt x="2836783" y="1592850"/>
                    <a:pt x="2841509" y="1603406"/>
                    <a:pt x="2841509" y="1615067"/>
                  </a:cubicBezTo>
                  <a:cubicBezTo>
                    <a:pt x="2841509" y="1626728"/>
                    <a:pt x="2836783" y="1637284"/>
                    <a:pt x="2829142" y="1644926"/>
                  </a:cubicBezTo>
                  <a:lnTo>
                    <a:pt x="2826092" y="1646189"/>
                  </a:lnTo>
                  <a:lnTo>
                    <a:pt x="2876626" y="2022026"/>
                  </a:lnTo>
                  <a:lnTo>
                    <a:pt x="2721940" y="2022026"/>
                  </a:lnTo>
                  <a:lnTo>
                    <a:pt x="2772475" y="1646189"/>
                  </a:lnTo>
                  <a:lnTo>
                    <a:pt x="2769425" y="1644926"/>
                  </a:lnTo>
                  <a:cubicBezTo>
                    <a:pt x="2761784" y="1637284"/>
                    <a:pt x="2757057" y="1626728"/>
                    <a:pt x="2757057" y="1615067"/>
                  </a:cubicBezTo>
                  <a:cubicBezTo>
                    <a:pt x="2757057" y="1603406"/>
                    <a:pt x="2761784" y="1592850"/>
                    <a:pt x="2769425" y="1585209"/>
                  </a:cubicBezTo>
                  <a:lnTo>
                    <a:pt x="2773289" y="1583608"/>
                  </a:lnTo>
                  <a:lnTo>
                    <a:pt x="2773289" y="757978"/>
                  </a:lnTo>
                  <a:lnTo>
                    <a:pt x="2747752" y="768333"/>
                  </a:lnTo>
                  <a:lnTo>
                    <a:pt x="2473970" y="981499"/>
                  </a:lnTo>
                  <a:lnTo>
                    <a:pt x="2473970" y="1333096"/>
                  </a:lnTo>
                  <a:cubicBezTo>
                    <a:pt x="2176456" y="1474039"/>
                    <a:pt x="1822001" y="1553521"/>
                    <a:pt x="1442377" y="1553521"/>
                  </a:cubicBezTo>
                  <a:cubicBezTo>
                    <a:pt x="1151810" y="1553521"/>
                    <a:pt x="875988" y="1506956"/>
                    <a:pt x="628675" y="1422110"/>
                  </a:cubicBezTo>
                  <a:cubicBezTo>
                    <a:pt x="630298" y="1416654"/>
                    <a:pt x="632987" y="1411486"/>
                    <a:pt x="635755" y="1406334"/>
                  </a:cubicBezTo>
                  <a:cubicBezTo>
                    <a:pt x="631035" y="1404608"/>
                    <a:pt x="626049" y="1403669"/>
                    <a:pt x="621068" y="1402746"/>
                  </a:cubicBezTo>
                  <a:lnTo>
                    <a:pt x="621068" y="981499"/>
                  </a:lnTo>
                  <a:lnTo>
                    <a:pt x="0" y="62750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6"/>
            <a:ext cx="5429288" cy="1661993"/>
          </a:xfrm>
        </p:spPr>
        <p:txBody>
          <a:bodyPr/>
          <a:lstStyle/>
          <a:p>
            <a:pPr marL="342900" indent="-342900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900" indent="-342900" fontAlgn="base"/>
            <a:r>
              <a:rPr lang="ru-RU" sz="1200" dirty="0" smtClean="0">
                <a:solidFill>
                  <a:srgbClr val="7030A0"/>
                </a:solidFill>
              </a:rPr>
              <a:t>1)  Им так и хотелось уехать куда-нибудь.</a:t>
            </a:r>
          </a:p>
          <a:p>
            <a:pPr marL="228600" indent="-228600" fontAlgn="base"/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</a:rPr>
              <a:t>2) Вникните во всё это хорошенько.</a:t>
            </a:r>
          </a:p>
          <a:p>
            <a:pPr fontAlgn="base"/>
            <a:r>
              <a:rPr lang="ru-RU" sz="1200" dirty="0" smtClean="0">
                <a:solidFill>
                  <a:schemeClr val="tx2"/>
                </a:solidFill>
              </a:rPr>
              <a:t>3) Мне нужно выяснить кое-какие подробности.</a:t>
            </a:r>
          </a:p>
          <a:p>
            <a:pPr fontAlgn="base"/>
            <a:r>
              <a:rPr lang="ru-RU" sz="1200" dirty="0" smtClean="0">
                <a:solidFill>
                  <a:srgbClr val="FF0000"/>
                </a:solidFill>
              </a:rPr>
              <a:t>4) Этот цветок ничто иное, как нарцисс.</a:t>
            </a:r>
          </a:p>
          <a:p>
            <a:pPr fontAlgn="base"/>
            <a:r>
              <a:rPr lang="ru-RU" sz="1200" dirty="0" smtClean="0">
                <a:solidFill>
                  <a:schemeClr val="accent6">
                    <a:lumMod val="50000"/>
                  </a:schemeClr>
                </a:solidFill>
              </a:rPr>
              <a:t>5) Ему н</a:t>
            </a:r>
            <a:r>
              <a:rPr lang="ru-RU" sz="1200" i="0" dirty="0" smtClean="0">
                <a:solidFill>
                  <a:schemeClr val="accent6">
                    <a:lumMod val="50000"/>
                  </a:schemeClr>
                </a:solidFill>
              </a:rPr>
              <a:t>е с кем было посоветоваться.</a:t>
            </a:r>
          </a:p>
          <a:p>
            <a:pPr fontAlgn="base"/>
            <a:r>
              <a:rPr lang="ru-RU" sz="1200" i="0" dirty="0" smtClean="0"/>
              <a:t>6) </a:t>
            </a:r>
            <a:r>
              <a:rPr lang="ru-RU" sz="1200" dirty="0" smtClean="0"/>
              <a:t>Ничего не трогало его. </a:t>
            </a:r>
          </a:p>
          <a:p>
            <a:pPr fontAlgn="base"/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7) Им ни в чём нельзя доверять.</a:t>
            </a:r>
          </a:p>
          <a:p>
            <a:pPr fontAlgn="base"/>
            <a:r>
              <a:rPr lang="ru-RU" sz="1200" dirty="0" smtClean="0">
                <a:solidFill>
                  <a:srgbClr val="007E39"/>
                </a:solidFill>
              </a:rPr>
              <a:t>8) Андрей сидел рядом со мной.</a:t>
            </a:r>
            <a:endParaRPr lang="ru-RU" sz="1200" dirty="0">
              <a:solidFill>
                <a:srgbClr val="007E39"/>
              </a:solidFill>
            </a:endParaRPr>
          </a:p>
        </p:txBody>
      </p:sp>
      <p:pic>
        <p:nvPicPr>
          <p:cNvPr id="6" name="Picture 9" descr="bd05012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1594" y="836607"/>
            <a:ext cx="1857388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Цифровой диктант.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6"/>
            <a:ext cx="5429288" cy="2031325"/>
          </a:xfrm>
        </p:spPr>
        <p:txBody>
          <a:bodyPr/>
          <a:lstStyle/>
          <a:p>
            <a:pPr marL="342900" indent="-342900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228600" indent="-228600" fontAlgn="base">
              <a:buAutoNum type="arabicParenR"/>
            </a:pPr>
            <a:r>
              <a:rPr lang="ru-RU" sz="1200" dirty="0" smtClean="0">
                <a:solidFill>
                  <a:srgbClr val="007E39"/>
                </a:solidFill>
              </a:rPr>
              <a:t>Нам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так и хотелось уехать </a:t>
            </a:r>
            <a:r>
              <a:rPr lang="ru-RU" sz="1200" dirty="0" smtClean="0">
                <a:solidFill>
                  <a:srgbClr val="007E39"/>
                </a:solidFill>
              </a:rPr>
              <a:t>куда-нибудь.</a:t>
            </a:r>
          </a:p>
          <a:p>
            <a:pPr marL="228600" indent="-228600" fontAlgn="base">
              <a:buAutoNum type="arabicParenR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Вникните </a:t>
            </a:r>
            <a:r>
              <a:rPr lang="ru-RU" sz="1200" dirty="0" smtClean="0">
                <a:solidFill>
                  <a:srgbClr val="007E39"/>
                </a:solidFill>
              </a:rPr>
              <a:t>во всё это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хорошенько.</a:t>
            </a:r>
          </a:p>
          <a:p>
            <a:pPr fontAlgn="base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3) </a:t>
            </a:r>
            <a:r>
              <a:rPr lang="ru-RU" sz="1200" dirty="0" smtClean="0">
                <a:solidFill>
                  <a:srgbClr val="007E39"/>
                </a:solidFill>
              </a:rPr>
              <a:t>Мне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нужно выяснить </a:t>
            </a:r>
            <a:r>
              <a:rPr lang="ru-RU" sz="1200" dirty="0" smtClean="0">
                <a:solidFill>
                  <a:srgbClr val="007E39"/>
                </a:solidFill>
              </a:rPr>
              <a:t>кое-какие</a:t>
            </a:r>
            <a:r>
              <a:rPr lang="ru-RU" sz="1200" dirty="0" smtClean="0">
                <a:solidFill>
                  <a:srgbClr val="FF0000"/>
                </a:solidFill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подробности.</a:t>
            </a:r>
          </a:p>
          <a:p>
            <a:pPr fontAlgn="base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4) </a:t>
            </a:r>
            <a:r>
              <a:rPr lang="ru-RU" sz="1200" dirty="0" smtClean="0">
                <a:solidFill>
                  <a:srgbClr val="007E39"/>
                </a:solidFill>
              </a:rPr>
              <a:t>Этот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цветок </a:t>
            </a:r>
            <a:r>
              <a:rPr lang="ru-RU" sz="1200" dirty="0" smtClean="0">
                <a:solidFill>
                  <a:srgbClr val="FF0000"/>
                </a:solidFill>
              </a:rPr>
              <a:t>ничто иное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, как нарцисс.</a:t>
            </a:r>
          </a:p>
          <a:p>
            <a:pPr fontAlgn="base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5) </a:t>
            </a:r>
            <a:r>
              <a:rPr lang="ru-RU" sz="1200" dirty="0" smtClean="0">
                <a:solidFill>
                  <a:srgbClr val="007E39"/>
                </a:solidFill>
              </a:rPr>
              <a:t>Ему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rgbClr val="007E39"/>
                </a:solidFill>
              </a:rPr>
              <a:t>н</a:t>
            </a:r>
            <a:r>
              <a:rPr lang="ru-RU" sz="1200" i="0" dirty="0" smtClean="0">
                <a:solidFill>
                  <a:srgbClr val="007E39"/>
                </a:solidFill>
              </a:rPr>
              <a:t>е с кем 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было посоветоваться.</a:t>
            </a:r>
          </a:p>
          <a:p>
            <a:pPr fontAlgn="base"/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6) </a:t>
            </a:r>
            <a:r>
              <a:rPr lang="ru-RU" sz="1200" dirty="0" smtClean="0">
                <a:solidFill>
                  <a:srgbClr val="FF0000"/>
                </a:solidFill>
              </a:rPr>
              <a:t>Ничего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не трогало </a:t>
            </a:r>
            <a:r>
              <a:rPr lang="ru-RU" sz="1200" dirty="0" smtClean="0">
                <a:solidFill>
                  <a:srgbClr val="007E39"/>
                </a:solidFill>
              </a:rPr>
              <a:t>его.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pPr fontAlgn="base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7) </a:t>
            </a:r>
            <a:r>
              <a:rPr lang="ru-RU" sz="1200" dirty="0" smtClean="0">
                <a:solidFill>
                  <a:srgbClr val="007E39"/>
                </a:solidFill>
              </a:rPr>
              <a:t>Им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rgbClr val="FF0000"/>
                </a:solidFill>
              </a:rPr>
              <a:t>ни в чём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нельзя доверять.</a:t>
            </a:r>
          </a:p>
          <a:p>
            <a:pPr fontAlgn="base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8) Андрей сидел рядом </a:t>
            </a:r>
            <a:r>
              <a:rPr lang="ru-RU" sz="1200" dirty="0" smtClean="0">
                <a:solidFill>
                  <a:srgbClr val="007E39"/>
                </a:solidFill>
              </a:rPr>
              <a:t>со мной.</a:t>
            </a:r>
            <a:endParaRPr lang="ru-RU" sz="1200" i="0" dirty="0" smtClean="0">
              <a:solidFill>
                <a:srgbClr val="007E39"/>
              </a:solidFill>
            </a:endParaRPr>
          </a:p>
          <a:p>
            <a:pPr fontAlgn="base"/>
            <a:endParaRPr lang="ru-RU" sz="1200" dirty="0" smtClean="0">
              <a:solidFill>
                <a:srgbClr val="FF0000"/>
              </a:solidFill>
            </a:endParaRPr>
          </a:p>
          <a:p>
            <a:pPr fontAlgn="base"/>
            <a:r>
              <a:rPr lang="ru-RU" sz="1200" dirty="0" smtClean="0">
                <a:solidFill>
                  <a:srgbClr val="FF0000"/>
                </a:solidFill>
              </a:rPr>
              <a:t>         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Правильный ответ: </a:t>
            </a:r>
            <a:r>
              <a:rPr lang="ru-RU" sz="1200" dirty="0" smtClean="0">
                <a:solidFill>
                  <a:srgbClr val="FF0000"/>
                </a:solidFill>
              </a:rPr>
              <a:t>4, 6, 7.</a:t>
            </a:r>
            <a:endParaRPr lang="ru-RU" sz="1200" dirty="0">
              <a:solidFill>
                <a:srgbClr val="FF0000"/>
              </a:solidFill>
            </a:endParaRPr>
          </a:p>
        </p:txBody>
      </p:sp>
      <p:pic>
        <p:nvPicPr>
          <p:cNvPr id="6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1594" y="836607"/>
            <a:ext cx="1714512" cy="1193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Технология соответствий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30772" y="609621"/>
            <a:ext cx="3960440" cy="2215991"/>
          </a:xfrm>
        </p:spPr>
        <p:txBody>
          <a:bodyPr/>
          <a:lstStyle/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 предложениям, </a:t>
            </a:r>
            <a:b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данным в  левом столбце,  подберите соответствующие </a:t>
            </a:r>
            <a:b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отрицательные местоимения из правого столбца </a:t>
            </a:r>
          </a:p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(укажите стрелками).</a:t>
            </a: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253" y="2336804"/>
            <a:ext cx="2931511" cy="408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94" y="765169"/>
            <a:ext cx="1359875" cy="2306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115488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5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1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6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4" y="23196701"/>
          <a:ext cx="6775292" cy="12709336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6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010692" y="122227"/>
            <a:ext cx="43470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 соответствий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96818" y="540348"/>
          <a:ext cx="5572164" cy="2582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16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Через пять минут … не осталось на улице.</a:t>
                      </a:r>
                      <a:r>
                        <a:rPr lang="ru-RU" sz="1200" b="0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2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</a:t>
                      </a:r>
                      <a:r>
                        <a:rPr lang="ru-RU" sz="1200" b="1" i="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endParaRPr lang="ru-RU" sz="12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нечего. 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494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Больше ждать было ….</a:t>
                      </a:r>
                      <a:endParaRPr lang="ru-RU" sz="12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с кем, некого 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373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Скучен день до вечера, коли делать</a:t>
                      </a:r>
                      <a:r>
                        <a:rPr lang="ru-RU" sz="1200" b="0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….</a:t>
                      </a:r>
                      <a:endParaRPr lang="ru-RU" sz="12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некого.  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01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Больше … не тревожило друзей  </a:t>
                      </a:r>
                      <a:r>
                        <a:rPr lang="ru-RU" sz="1100" b="1" i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никого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586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 мне поговорить и … послушать</a:t>
                      </a:r>
                      <a:r>
                        <a:rPr lang="ru-RU" sz="1100" b="0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ничто</a:t>
                      </a:r>
                      <a:r>
                        <a:rPr lang="ru-RU" sz="1100" b="1" i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292080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5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1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6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4" y="23196701"/>
          <a:ext cx="6775292" cy="12885928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6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239826" y="122227"/>
            <a:ext cx="41179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 соответствий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96818" y="540348"/>
          <a:ext cx="5572164" cy="2582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16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Через пять минут … не осталось на улице.</a:t>
                      </a:r>
                      <a:r>
                        <a:rPr lang="ru-RU" sz="1200" b="0" i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2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</a:t>
                      </a:r>
                      <a:r>
                        <a:rPr lang="ru-RU" sz="1200" b="1" i="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endParaRPr lang="ru-RU" sz="12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нечего. 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494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Больше ждать было ….</a:t>
                      </a:r>
                      <a:endParaRPr lang="ru-RU" sz="12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с кем, некого 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373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Скучен день до вечера, коли делать</a:t>
                      </a:r>
                      <a:r>
                        <a:rPr lang="ru-RU" sz="1200" b="0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….</a:t>
                      </a:r>
                      <a:endParaRPr lang="ru-RU" sz="12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некого.  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01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Больше … не тревожило друзей.  </a:t>
                      </a:r>
                      <a:r>
                        <a:rPr lang="ru-RU" sz="1100" b="1" i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никого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586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 мне поговорить и … послушать</a:t>
                      </a:r>
                      <a:r>
                        <a:rPr lang="ru-RU" sz="1100" b="0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ничто</a:t>
                      </a:r>
                      <a:r>
                        <a:rPr lang="ru-RU" sz="1100" b="1" i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1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54404" y="693731"/>
            <a:ext cx="285752" cy="164307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8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5644" y="1050921"/>
            <a:ext cx="1714512" cy="64294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1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97214" y="693731"/>
            <a:ext cx="642942" cy="100013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2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8586" y="2265367"/>
            <a:ext cx="1071570" cy="42862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3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1462" y="979483"/>
            <a:ext cx="928694" cy="17145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25644" y="622294"/>
            <a:ext cx="3857652" cy="3724096"/>
          </a:xfrm>
        </p:spPr>
        <p:txBody>
          <a:bodyPr/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отрицать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inkor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etmoq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никто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ничто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никакой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>нисколько –</a:t>
            </a:r>
            <a:r>
              <a:rPr lang="en-US" sz="1400" dirty="0" smtClean="0"/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hech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bir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некого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нечего –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ничей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kimniki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emas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ничему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nimaga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никем –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tomonidan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ни о чём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ни с кем –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/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6" name="Picture 4" descr="Нескем оставить ребенка как пишетс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694" y="836607"/>
            <a:ext cx="1677974" cy="17541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146597" y="693732"/>
            <a:ext cx="5256584" cy="79637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</a:rPr>
              <a:t>               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Как сказать об отрицании лица, предмета?                                                                                       </a:t>
            </a:r>
          </a:p>
          <a:p>
            <a:pPr marL="18415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Упражнение 93, 94 (стр. 33). </a:t>
            </a:r>
            <a:endParaRPr lang="ru-RU" spc="-2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950" y="1622425"/>
            <a:ext cx="3600400" cy="11407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4007" y="110257"/>
            <a:ext cx="5214975" cy="332411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Отрицательные местоимения</a:t>
            </a:r>
            <a:endParaRPr spc="-5" dirty="0"/>
          </a:p>
        </p:txBody>
      </p:sp>
      <p:sp>
        <p:nvSpPr>
          <p:cNvPr id="5" name="object 5"/>
          <p:cNvSpPr/>
          <p:nvPr/>
        </p:nvSpPr>
        <p:spPr>
          <a:xfrm>
            <a:off x="1025512" y="622293"/>
            <a:ext cx="3714776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06636" y="622293"/>
            <a:ext cx="466228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b="1" spc="-10" dirty="0" smtClean="0">
                <a:latin typeface="Arial"/>
                <a:cs typeface="Arial"/>
              </a:rPr>
              <a:t>         </a:t>
            </a:r>
            <a:r>
              <a:rPr lang="ru-RU" sz="2000" b="1" spc="-10" dirty="0" smtClean="0">
                <a:latin typeface="Arial"/>
                <a:cs typeface="Arial"/>
              </a:rPr>
              <a:t>       </a:t>
            </a:r>
            <a:r>
              <a:rPr lang="ru-RU" sz="1600" b="1" spc="-10" dirty="0" smtClean="0">
                <a:latin typeface="Arial"/>
                <a:cs typeface="Arial"/>
              </a:rPr>
              <a:t>Один из разрядов местоимений</a:t>
            </a:r>
            <a:endParaRPr sz="1600" dirty="0">
              <a:latin typeface="Arial"/>
              <a:cs typeface="Arial"/>
            </a:endParaRPr>
          </a:p>
        </p:txBody>
      </p:sp>
      <p:grpSp>
        <p:nvGrpSpPr>
          <p:cNvPr id="2" name="object 7"/>
          <p:cNvGrpSpPr/>
          <p:nvPr/>
        </p:nvGrpSpPr>
        <p:grpSpPr>
          <a:xfrm>
            <a:off x="311132" y="1232026"/>
            <a:ext cx="5214974" cy="1247655"/>
            <a:chOff x="311132" y="1232026"/>
            <a:chExt cx="5214974" cy="1247655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8" name="object 8"/>
            <p:cNvSpPr/>
            <p:nvPr/>
          </p:nvSpPr>
          <p:spPr>
            <a:xfrm>
              <a:off x="454008" y="1232026"/>
              <a:ext cx="4786346" cy="510540"/>
            </a:xfrm>
            <a:custGeom>
              <a:avLst/>
              <a:gdLst/>
              <a:ahLst/>
              <a:cxnLst/>
              <a:rect l="l" t="t" r="r" b="b"/>
              <a:pathLst>
                <a:path w="4396740" h="510539">
                  <a:moveTo>
                    <a:pt x="4141472" y="0"/>
                  </a:moveTo>
                  <a:lnTo>
                    <a:pt x="255268" y="0"/>
                  </a:lnTo>
                  <a:lnTo>
                    <a:pt x="209536" y="4131"/>
                  </a:lnTo>
                  <a:lnTo>
                    <a:pt x="166431" y="16037"/>
                  </a:lnTo>
                  <a:lnTo>
                    <a:pt x="126688" y="34980"/>
                  </a:lnTo>
                  <a:lnTo>
                    <a:pt x="91041" y="60227"/>
                  </a:lnTo>
                  <a:lnTo>
                    <a:pt x="60227" y="91041"/>
                  </a:lnTo>
                  <a:lnTo>
                    <a:pt x="34980" y="126688"/>
                  </a:lnTo>
                  <a:lnTo>
                    <a:pt x="16037" y="166431"/>
                  </a:lnTo>
                  <a:lnTo>
                    <a:pt x="4131" y="209536"/>
                  </a:lnTo>
                  <a:lnTo>
                    <a:pt x="0" y="255268"/>
                  </a:lnTo>
                  <a:lnTo>
                    <a:pt x="4131" y="301004"/>
                  </a:lnTo>
                  <a:lnTo>
                    <a:pt x="16037" y="344109"/>
                  </a:lnTo>
                  <a:lnTo>
                    <a:pt x="34980" y="383853"/>
                  </a:lnTo>
                  <a:lnTo>
                    <a:pt x="60227" y="419499"/>
                  </a:lnTo>
                  <a:lnTo>
                    <a:pt x="91041" y="450313"/>
                  </a:lnTo>
                  <a:lnTo>
                    <a:pt x="126688" y="475560"/>
                  </a:lnTo>
                  <a:lnTo>
                    <a:pt x="166431" y="494504"/>
                  </a:lnTo>
                  <a:lnTo>
                    <a:pt x="209536" y="506409"/>
                  </a:lnTo>
                  <a:lnTo>
                    <a:pt x="255268" y="510541"/>
                  </a:lnTo>
                  <a:lnTo>
                    <a:pt x="4141472" y="510541"/>
                  </a:lnTo>
                  <a:lnTo>
                    <a:pt x="4187204" y="506409"/>
                  </a:lnTo>
                  <a:lnTo>
                    <a:pt x="4230309" y="494504"/>
                  </a:lnTo>
                  <a:lnTo>
                    <a:pt x="4270053" y="475560"/>
                  </a:lnTo>
                  <a:lnTo>
                    <a:pt x="4305699" y="450313"/>
                  </a:lnTo>
                  <a:lnTo>
                    <a:pt x="4336513" y="419499"/>
                  </a:lnTo>
                  <a:lnTo>
                    <a:pt x="4361760" y="383853"/>
                  </a:lnTo>
                  <a:lnTo>
                    <a:pt x="4380704" y="344109"/>
                  </a:lnTo>
                  <a:lnTo>
                    <a:pt x="4392609" y="301004"/>
                  </a:lnTo>
                  <a:lnTo>
                    <a:pt x="4396741" y="255272"/>
                  </a:lnTo>
                  <a:lnTo>
                    <a:pt x="4392609" y="209536"/>
                  </a:lnTo>
                  <a:lnTo>
                    <a:pt x="4380704" y="166431"/>
                  </a:lnTo>
                  <a:lnTo>
                    <a:pt x="4361760" y="126688"/>
                  </a:lnTo>
                  <a:lnTo>
                    <a:pt x="4336513" y="91041"/>
                  </a:lnTo>
                  <a:lnTo>
                    <a:pt x="4305699" y="60227"/>
                  </a:lnTo>
                  <a:lnTo>
                    <a:pt x="4270053" y="34980"/>
                  </a:lnTo>
                  <a:lnTo>
                    <a:pt x="4230309" y="16037"/>
                  </a:lnTo>
                  <a:lnTo>
                    <a:pt x="4187204" y="4131"/>
                  </a:lnTo>
                  <a:lnTo>
                    <a:pt x="4141472" y="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11132" y="1908177"/>
              <a:ext cx="5214974" cy="571504"/>
            </a:xfrm>
            <a:custGeom>
              <a:avLst/>
              <a:gdLst/>
              <a:ahLst/>
              <a:cxnLst/>
              <a:rect l="l" t="t" r="r" b="b"/>
              <a:pathLst>
                <a:path w="3505200" h="495300">
                  <a:moveTo>
                    <a:pt x="3257553" y="0"/>
                  </a:moveTo>
                  <a:lnTo>
                    <a:pt x="247651" y="0"/>
                  </a:lnTo>
                  <a:lnTo>
                    <a:pt x="197902" y="5054"/>
                  </a:lnTo>
                  <a:lnTo>
                    <a:pt x="151492" y="19541"/>
                  </a:lnTo>
                  <a:lnTo>
                    <a:pt x="109434" y="42443"/>
                  </a:lnTo>
                  <a:lnTo>
                    <a:pt x="72746" y="72747"/>
                  </a:lnTo>
                  <a:lnTo>
                    <a:pt x="42443" y="109435"/>
                  </a:lnTo>
                  <a:lnTo>
                    <a:pt x="19540" y="151492"/>
                  </a:lnTo>
                  <a:lnTo>
                    <a:pt x="5054" y="197903"/>
                  </a:lnTo>
                  <a:lnTo>
                    <a:pt x="0" y="247651"/>
                  </a:lnTo>
                  <a:lnTo>
                    <a:pt x="5054" y="297399"/>
                  </a:lnTo>
                  <a:lnTo>
                    <a:pt x="19540" y="343810"/>
                  </a:lnTo>
                  <a:lnTo>
                    <a:pt x="42443" y="385867"/>
                  </a:lnTo>
                  <a:lnTo>
                    <a:pt x="72746" y="422555"/>
                  </a:lnTo>
                  <a:lnTo>
                    <a:pt x="109434" y="452858"/>
                  </a:lnTo>
                  <a:lnTo>
                    <a:pt x="151492" y="475761"/>
                  </a:lnTo>
                  <a:lnTo>
                    <a:pt x="197902" y="490248"/>
                  </a:lnTo>
                  <a:lnTo>
                    <a:pt x="247651" y="495302"/>
                  </a:lnTo>
                  <a:lnTo>
                    <a:pt x="3257553" y="495302"/>
                  </a:lnTo>
                  <a:lnTo>
                    <a:pt x="3307301" y="490248"/>
                  </a:lnTo>
                  <a:lnTo>
                    <a:pt x="3353712" y="475761"/>
                  </a:lnTo>
                  <a:lnTo>
                    <a:pt x="3395769" y="452858"/>
                  </a:lnTo>
                  <a:lnTo>
                    <a:pt x="3432457" y="422555"/>
                  </a:lnTo>
                  <a:lnTo>
                    <a:pt x="3462761" y="385867"/>
                  </a:lnTo>
                  <a:lnTo>
                    <a:pt x="3485663" y="343810"/>
                  </a:lnTo>
                  <a:lnTo>
                    <a:pt x="3500150" y="297399"/>
                  </a:lnTo>
                  <a:lnTo>
                    <a:pt x="3505205" y="247651"/>
                  </a:lnTo>
                  <a:lnTo>
                    <a:pt x="3500150" y="197903"/>
                  </a:lnTo>
                  <a:lnTo>
                    <a:pt x="3485663" y="151492"/>
                  </a:lnTo>
                  <a:lnTo>
                    <a:pt x="3462761" y="109435"/>
                  </a:lnTo>
                  <a:lnTo>
                    <a:pt x="3432457" y="72747"/>
                  </a:lnTo>
                  <a:lnTo>
                    <a:pt x="3395769" y="42443"/>
                  </a:lnTo>
                  <a:lnTo>
                    <a:pt x="3353712" y="19541"/>
                  </a:lnTo>
                  <a:lnTo>
                    <a:pt x="3307301" y="5054"/>
                  </a:lnTo>
                  <a:lnTo>
                    <a:pt x="3257553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54008" y="1265236"/>
            <a:ext cx="4857784" cy="384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25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Указывают на отсутствие предмета, его признака</a:t>
            </a:r>
          </a:p>
          <a:p>
            <a:pPr algn="ctr">
              <a:lnSpc>
                <a:spcPts val="1425"/>
              </a:lnSpc>
              <a:spcBef>
                <a:spcPts val="100"/>
              </a:spcBef>
            </a:pP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 количества.</a:t>
            </a:r>
            <a:endParaRPr sz="14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54008" y="2622557"/>
            <a:ext cx="5000660" cy="500066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  </a:t>
            </a:r>
            <a:r>
              <a:rPr lang="ru-RU" sz="1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никто, ничто, никакой, ничей, никак, нигде,</a:t>
            </a:r>
          </a:p>
          <a:p>
            <a:r>
              <a:rPr lang="ru-RU" sz="1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            нисколько, никогда, никуда, ниоткуда;</a:t>
            </a:r>
            <a:endParaRPr sz="1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3" name="object 13"/>
          <p:cNvGrpSpPr/>
          <p:nvPr/>
        </p:nvGrpSpPr>
        <p:grpSpPr>
          <a:xfrm>
            <a:off x="2811433" y="1050921"/>
            <a:ext cx="283823" cy="928088"/>
            <a:chOff x="2821791" y="1074657"/>
            <a:chExt cx="86408" cy="824327"/>
          </a:xfrm>
        </p:grpSpPr>
        <p:sp>
          <p:nvSpPr>
            <p:cNvPr id="14" name="object 14"/>
            <p:cNvSpPr/>
            <p:nvPr/>
          </p:nvSpPr>
          <p:spPr>
            <a:xfrm>
              <a:off x="2821796" y="1074657"/>
              <a:ext cx="86403" cy="19035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821791" y="1709168"/>
              <a:ext cx="86403" cy="18981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/>
          <p:nvPr/>
        </p:nvSpPr>
        <p:spPr>
          <a:xfrm>
            <a:off x="2821791" y="2486087"/>
            <a:ext cx="346861" cy="2079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Прямоугольник 12"/>
          <p:cNvSpPr/>
          <p:nvPr/>
        </p:nvSpPr>
        <p:spPr>
          <a:xfrm>
            <a:off x="506636" y="1908177"/>
            <a:ext cx="5019470" cy="1102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Отвечает на вопросы</a:t>
            </a:r>
            <a:endParaRPr lang="ru-RU" sz="14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spc="-1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кто? что? какой? чей? как? где? когда? куда? откуда?</a:t>
            </a:r>
            <a:endParaRPr lang="ru-RU" sz="1400" b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00000"/>
              </a:lnSpc>
            </a:pPr>
            <a:endParaRPr lang="ru-RU" sz="2000" b="1" spc="-10" dirty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endParaRPr lang="ru-RU" sz="2000" b="1" spc="-1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765433"/>
            <a:ext cx="5597544" cy="357190"/>
          </a:xfrm>
        </p:spPr>
        <p:txBody>
          <a:bodyPr/>
          <a:lstStyle/>
          <a:p>
            <a:r>
              <a:rPr lang="ru-RU" sz="1600" b="0" i="0" dirty="0" smtClean="0">
                <a:solidFill>
                  <a:schemeClr val="tx2">
                    <a:lumMod val="75000"/>
                  </a:schemeClr>
                </a:solidFill>
              </a:rPr>
              <a:t>     </a:t>
            </a:r>
            <a:r>
              <a:rPr lang="ru-RU" sz="1600" i="0" dirty="0" err="1" smtClean="0">
                <a:solidFill>
                  <a:schemeClr val="accent2">
                    <a:lumMod val="50000"/>
                  </a:schemeClr>
                </a:solidFill>
              </a:rPr>
              <a:t>нЕкого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600" i="0" dirty="0" err="1" smtClean="0">
                <a:solidFill>
                  <a:schemeClr val="accent2">
                    <a:lumMod val="50000"/>
                  </a:schemeClr>
                </a:solidFill>
              </a:rPr>
              <a:t>никогО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sz="1600" i="0" dirty="0" err="1" smtClean="0">
                <a:solidFill>
                  <a:schemeClr val="accent2">
                    <a:lumMod val="50000"/>
                  </a:schemeClr>
                </a:solidFill>
              </a:rPr>
              <a:t>нЕкому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600" i="0" dirty="0" err="1" smtClean="0">
                <a:solidFill>
                  <a:schemeClr val="accent2">
                    <a:lumMod val="50000"/>
                  </a:schemeClr>
                </a:solidFill>
              </a:rPr>
              <a:t>никомУ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sz="1600" i="0" dirty="0" err="1" smtClean="0">
                <a:solidFill>
                  <a:schemeClr val="accent2">
                    <a:lumMod val="50000"/>
                  </a:schemeClr>
                </a:solidFill>
              </a:rPr>
              <a:t>нЕчем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600" i="0" dirty="0" err="1" smtClean="0">
                <a:solidFill>
                  <a:schemeClr val="accent2">
                    <a:lumMod val="50000"/>
                  </a:schemeClr>
                </a:solidFill>
              </a:rPr>
              <a:t>ничЕм</a:t>
            </a:r>
            <a:r>
              <a:rPr lang="ru-RU" sz="1600" i="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u-RU" sz="1600" i="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93731"/>
          <a:ext cx="528641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2942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Отрицательные местоимения</a:t>
                      </a:r>
                      <a:r>
                        <a:rPr lang="ru-RU" sz="16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образуются от однокоренных вопросительных местоимений путём прибавления отрицательных частиц, ставших приставкой:</a:t>
                      </a:r>
                      <a:r>
                        <a:rPr lang="ru-RU" sz="16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600" b="1" i="1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под ударением </a:t>
                      </a:r>
                      <a:r>
                        <a:rPr lang="ru-RU" sz="16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пишется приставка 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не-</a:t>
                      </a:r>
                      <a:r>
                        <a:rPr lang="ru-RU" sz="1600" b="1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ru-RU" sz="1600" b="1" i="1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без ударения - </a:t>
                      </a: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r>
                        <a:rPr lang="ru-RU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2193929"/>
            <a:ext cx="642942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7016" y="1908177"/>
            <a:ext cx="4168784" cy="1231106"/>
          </a:xfrm>
        </p:spPr>
        <p:txBody>
          <a:bodyPr/>
          <a:lstStyle/>
          <a:p>
            <a:r>
              <a:rPr lang="ru-RU" sz="1600" i="0" dirty="0" smtClean="0">
                <a:solidFill>
                  <a:schemeClr val="tx1"/>
                </a:solidFill>
              </a:rPr>
              <a:t>Р.п.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нЕкого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;   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нЕчего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Д.п.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нЕкем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;</a:t>
            </a:r>
            <a:r>
              <a:rPr lang="ru-RU" sz="1600" i="0" dirty="0" smtClean="0">
                <a:solidFill>
                  <a:schemeClr val="tx1"/>
                </a:solidFill>
              </a:rPr>
              <a:t>    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нЕчем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.   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В.п.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нЕкого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;   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нЕчего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Т.п.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нЕкем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;     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нЕчем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П.п.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 о ком; </a:t>
            </a:r>
            <a:r>
              <a:rPr lang="ru-RU" sz="1600" i="0" dirty="0" err="1" smtClean="0">
                <a:solidFill>
                  <a:schemeClr val="accent4">
                    <a:lumMod val="75000"/>
                  </a:schemeClr>
                </a:solidFill>
              </a:rPr>
              <a:t>нЕ</a:t>
            </a:r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 о чём. </a:t>
            </a:r>
            <a:endParaRPr lang="ru-RU" sz="1600" i="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239694" y="622293"/>
          <a:ext cx="5214974" cy="856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4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Особенностью отрицательных местоимений </a:t>
                      </a:r>
                      <a:r>
                        <a:rPr lang="ru-RU" sz="1800" b="1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800" b="1" i="1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нЕкого</a:t>
                      </a:r>
                      <a:r>
                        <a:rPr lang="ru-RU" sz="1800" b="1" i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r>
                        <a:rPr lang="ru-RU" sz="1800" b="1" i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нЕчего</a:t>
                      </a:r>
                      <a:r>
                        <a:rPr lang="ru-RU" sz="1800" b="1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является то, что 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они не </a:t>
                      </a:r>
                      <a:r>
                        <a:rPr lang="ru-RU" sz="1600" b="1" i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имеют формы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Именительного падежа</a:t>
                      </a:r>
                      <a:endParaRPr lang="ru-RU" sz="16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479549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193929"/>
            <a:ext cx="5526106" cy="1231106"/>
          </a:xfrm>
        </p:spPr>
        <p:txBody>
          <a:bodyPr/>
          <a:lstStyle/>
          <a:p>
            <a:pPr fontAlgn="base"/>
            <a:r>
              <a:rPr lang="ru-RU" sz="1600" dirty="0" smtClean="0"/>
              <a:t>никак</a:t>
            </a:r>
            <a:r>
              <a:rPr lang="ru-RU" sz="1600" dirty="0" smtClean="0">
                <a:solidFill>
                  <a:srgbClr val="FF0000"/>
                </a:solidFill>
              </a:rPr>
              <a:t>ой</a:t>
            </a:r>
            <a:r>
              <a:rPr lang="ru-RU" sz="1600" dirty="0" smtClean="0"/>
              <a:t> дом, никак</a:t>
            </a:r>
            <a:r>
              <a:rPr lang="ru-RU" sz="1600" dirty="0" smtClean="0">
                <a:solidFill>
                  <a:srgbClr val="FF0000"/>
                </a:solidFill>
              </a:rPr>
              <a:t>ая</a:t>
            </a:r>
            <a:r>
              <a:rPr lang="ru-RU" sz="1600" dirty="0" smtClean="0"/>
              <a:t> ягод</a:t>
            </a:r>
            <a:r>
              <a:rPr lang="ru-RU" sz="1600" dirty="0" smtClean="0">
                <a:solidFill>
                  <a:srgbClr val="FF0000"/>
                </a:solidFill>
              </a:rPr>
              <a:t>а</a:t>
            </a:r>
            <a:r>
              <a:rPr lang="ru-RU" sz="1600" dirty="0" smtClean="0"/>
              <a:t>, никак</a:t>
            </a:r>
            <a:r>
              <a:rPr lang="ru-RU" sz="1600" dirty="0" smtClean="0">
                <a:solidFill>
                  <a:srgbClr val="FF0000"/>
                </a:solidFill>
              </a:rPr>
              <a:t>ое</a:t>
            </a:r>
            <a:r>
              <a:rPr lang="ru-RU" sz="1600" dirty="0" smtClean="0"/>
              <a:t> предложени</a:t>
            </a:r>
            <a:r>
              <a:rPr lang="ru-RU" sz="1600" dirty="0" smtClean="0">
                <a:solidFill>
                  <a:srgbClr val="FF0000"/>
                </a:solidFill>
              </a:rPr>
              <a:t>е</a:t>
            </a:r>
            <a:r>
              <a:rPr lang="ru-RU" sz="1600" dirty="0" smtClean="0"/>
              <a:t>, никак</a:t>
            </a:r>
            <a:r>
              <a:rPr lang="ru-RU" sz="1600" dirty="0" smtClean="0">
                <a:solidFill>
                  <a:srgbClr val="FF0000"/>
                </a:solidFill>
              </a:rPr>
              <a:t>ие</a:t>
            </a:r>
            <a:r>
              <a:rPr lang="ru-RU" sz="1600" dirty="0" smtClean="0"/>
              <a:t> признак</a:t>
            </a:r>
            <a:r>
              <a:rPr lang="ru-RU" sz="1600" dirty="0" smtClean="0">
                <a:solidFill>
                  <a:srgbClr val="FF0000"/>
                </a:solidFill>
              </a:rPr>
              <a:t>и</a:t>
            </a:r>
            <a:r>
              <a:rPr lang="ru-RU" sz="1600" dirty="0" smtClean="0"/>
              <a:t>;</a:t>
            </a:r>
            <a:endParaRPr lang="ru-RU" sz="1600" i="0" dirty="0" smtClean="0"/>
          </a:p>
          <a:p>
            <a:pPr fontAlgn="base"/>
            <a:r>
              <a:rPr lang="ru-RU" sz="1600" dirty="0" smtClean="0"/>
              <a:t>нич</a:t>
            </a:r>
            <a:r>
              <a:rPr lang="ru-RU" sz="1600" dirty="0" smtClean="0">
                <a:solidFill>
                  <a:srgbClr val="FF0000"/>
                </a:solidFill>
              </a:rPr>
              <a:t>ей</a:t>
            </a:r>
            <a:r>
              <a:rPr lang="ru-RU" sz="1600" dirty="0" smtClean="0"/>
              <a:t> ответ, ничь</a:t>
            </a:r>
            <a:r>
              <a:rPr lang="ru-RU" sz="1600" dirty="0" smtClean="0">
                <a:solidFill>
                  <a:srgbClr val="FF0000"/>
                </a:solidFill>
              </a:rPr>
              <a:t>я</a:t>
            </a:r>
            <a:r>
              <a:rPr lang="ru-RU" sz="1600" dirty="0" smtClean="0"/>
              <a:t> просьб</a:t>
            </a:r>
            <a:r>
              <a:rPr lang="ru-RU" sz="1600" dirty="0" smtClean="0">
                <a:solidFill>
                  <a:srgbClr val="FF0000"/>
                </a:solidFill>
              </a:rPr>
              <a:t>а</a:t>
            </a:r>
            <a:r>
              <a:rPr lang="ru-RU" sz="1600" dirty="0" smtClean="0"/>
              <a:t>, ничь</a:t>
            </a:r>
            <a:r>
              <a:rPr lang="ru-RU" sz="1600" dirty="0" smtClean="0">
                <a:solidFill>
                  <a:srgbClr val="FF0000"/>
                </a:solidFill>
              </a:rPr>
              <a:t>ё</a:t>
            </a:r>
            <a:r>
              <a:rPr lang="ru-RU" sz="1600" dirty="0" smtClean="0"/>
              <a:t> слов</a:t>
            </a:r>
            <a:r>
              <a:rPr lang="ru-RU" sz="1600" dirty="0" smtClean="0">
                <a:solidFill>
                  <a:srgbClr val="FF0000"/>
                </a:solidFill>
              </a:rPr>
              <a:t>о</a:t>
            </a:r>
            <a:r>
              <a:rPr lang="ru-RU" sz="1600" dirty="0" smtClean="0"/>
              <a:t>, ничь</a:t>
            </a:r>
            <a:r>
              <a:rPr lang="ru-RU" sz="1600" dirty="0" smtClean="0">
                <a:solidFill>
                  <a:srgbClr val="FF0000"/>
                </a:solidFill>
              </a:rPr>
              <a:t>и </a:t>
            </a:r>
            <a:r>
              <a:rPr lang="ru-RU" sz="1600" dirty="0" smtClean="0"/>
              <a:t>признани</a:t>
            </a:r>
            <a:r>
              <a:rPr lang="ru-RU" sz="1600" dirty="0" smtClean="0">
                <a:solidFill>
                  <a:srgbClr val="FF0000"/>
                </a:solidFill>
              </a:rPr>
              <a:t>я</a:t>
            </a:r>
            <a:r>
              <a:rPr lang="ru-RU" sz="1600" dirty="0" smtClean="0"/>
              <a:t>.</a:t>
            </a:r>
            <a:endParaRPr lang="ru-RU" sz="1600" i="0" dirty="0" smtClean="0"/>
          </a:p>
          <a:p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endParaRPr lang="ru-RU" sz="1600" i="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239694" y="622293"/>
          <a:ext cx="5214974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4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Отрицательные местоимения </a:t>
                      </a:r>
                      <a:r>
                        <a:rPr lang="ru-RU" sz="1600" b="1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«никакой»</a:t>
                      </a:r>
                      <a:r>
                        <a:rPr lang="ru-RU" sz="1600" b="1" i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и </a:t>
                      </a:r>
                      <a:r>
                        <a:rPr lang="ru-RU" sz="1600" b="1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«ничей»</a:t>
                      </a:r>
                      <a:r>
                        <a:rPr lang="ru-RU" sz="1600" b="1" i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как и прилагательные, изменяются по </a:t>
                      </a:r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родам, числам и падежам:</a:t>
                      </a:r>
                      <a:endParaRPr lang="ru-RU" sz="16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693863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074" y="1908177"/>
            <a:ext cx="4811726" cy="738664"/>
          </a:xfrm>
        </p:spPr>
        <p:txBody>
          <a:bodyPr/>
          <a:lstStyle/>
          <a:p>
            <a:pPr fontAlgn="base"/>
            <a:r>
              <a:rPr lang="ru-RU" sz="1600" dirty="0" smtClean="0"/>
              <a:t>Ваня так </a:t>
            </a:r>
            <a:r>
              <a:rPr lang="ru-RU" sz="1600" dirty="0" smtClean="0">
                <a:solidFill>
                  <a:srgbClr val="FF0000"/>
                </a:solidFill>
              </a:rPr>
              <a:t>ничего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никому </a:t>
            </a:r>
            <a:r>
              <a:rPr lang="ru-RU" sz="1600" dirty="0" smtClean="0">
                <a:solidFill>
                  <a:srgbClr val="007E39"/>
                </a:solidFill>
              </a:rPr>
              <a:t>не сказал.</a:t>
            </a:r>
            <a:endParaRPr lang="ru-RU" sz="1600" dirty="0" smtClean="0"/>
          </a:p>
          <a:p>
            <a:pPr fontAlgn="base"/>
            <a:r>
              <a:rPr lang="ru-RU" sz="1600" dirty="0" smtClean="0"/>
              <a:t>Ты там </a:t>
            </a:r>
            <a:r>
              <a:rPr lang="ru-RU" sz="1600" dirty="0" smtClean="0">
                <a:solidFill>
                  <a:srgbClr val="FF0000"/>
                </a:solidFill>
              </a:rPr>
              <a:t>никого</a:t>
            </a:r>
            <a:r>
              <a:rPr lang="ru-RU" sz="1600" dirty="0" smtClean="0"/>
              <a:t> </a:t>
            </a:r>
            <a:r>
              <a:rPr lang="ru-RU" sz="1600" dirty="0" smtClean="0">
                <a:solidFill>
                  <a:srgbClr val="007E39"/>
                </a:solidFill>
              </a:rPr>
              <a:t>не видел?</a:t>
            </a:r>
            <a:endParaRPr lang="ru-RU" sz="1600" dirty="0" smtClean="0"/>
          </a:p>
          <a:p>
            <a:r>
              <a:rPr lang="ru-RU" sz="1600" i="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endParaRPr lang="ru-RU" sz="1600" i="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239694" y="622293"/>
          <a:ext cx="5214974" cy="856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4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Отрицательные местоимения употребляются в предложении с отрицательным сказуемым. Они усиливают это отрицание: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479549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074" y="1908177"/>
            <a:ext cx="4811726" cy="738664"/>
          </a:xfrm>
        </p:spPr>
        <p:txBody>
          <a:bodyPr/>
          <a:lstStyle/>
          <a:p>
            <a:pPr fontAlgn="base"/>
            <a:r>
              <a:rPr lang="ru-RU" sz="1600" dirty="0" smtClean="0">
                <a:solidFill>
                  <a:srgbClr val="FF0000"/>
                </a:solidFill>
              </a:rPr>
              <a:t>Некого</a:t>
            </a:r>
            <a:r>
              <a:rPr lang="ru-RU" sz="1600" dirty="0" smtClean="0"/>
              <a:t> 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даже </a:t>
            </a:r>
            <a:r>
              <a:rPr lang="ru-RU" sz="1600" dirty="0" smtClean="0">
                <a:solidFill>
                  <a:srgbClr val="007E39"/>
                </a:solidFill>
              </a:rPr>
              <a:t>спросить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 об этой новости.</a:t>
            </a:r>
          </a:p>
          <a:p>
            <a:pPr fontAlgn="base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Нам тут </a:t>
            </a:r>
            <a:r>
              <a:rPr lang="ru-RU" sz="1600" dirty="0" smtClean="0">
                <a:solidFill>
                  <a:srgbClr val="FF0000"/>
                </a:solidFill>
              </a:rPr>
              <a:t>нечего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600" dirty="0" smtClean="0">
                <a:solidFill>
                  <a:srgbClr val="007E39"/>
                </a:solidFill>
              </a:rPr>
              <a:t>делать.</a:t>
            </a:r>
          </a:p>
          <a:p>
            <a:pPr fontAlgn="base"/>
            <a:endParaRPr lang="ru-RU" sz="1600" i="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239694" y="622293"/>
          <a:ext cx="5214974" cy="856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4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Местоимения </a:t>
                      </a:r>
                      <a:r>
                        <a:rPr lang="ru-RU" sz="1600" b="1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«некого»</a:t>
                      </a:r>
                      <a:r>
                        <a:rPr lang="ru-RU" sz="16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и </a:t>
                      </a:r>
                      <a:r>
                        <a:rPr lang="ru-RU" sz="1600" b="1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«нечего»</a:t>
                      </a:r>
                      <a:r>
                        <a:rPr lang="ru-RU" sz="16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используются в безличных предложениях в сочетании </a:t>
                      </a:r>
                      <a:r>
                        <a:rPr lang="ru-RU" sz="1600" b="1" i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 неопределённой </a:t>
                      </a:r>
                      <a:r>
                        <a:rPr lang="ru-RU" sz="1600" b="1" i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формой глагола.</a:t>
                      </a:r>
                      <a:endParaRPr lang="ru-RU" sz="16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479549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588" y="2551119"/>
            <a:ext cx="5691212" cy="492443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</a:rPr>
              <a:t>нЕкем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 - не </a:t>
            </a:r>
            <a:r>
              <a:rPr lang="ru-RU" sz="1600" dirty="0" smtClean="0">
                <a:solidFill>
                  <a:srgbClr val="FF0000"/>
                </a:solidFill>
              </a:rPr>
              <a:t>с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 кем, 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</a:rPr>
              <a:t>никогО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 - ни </a:t>
            </a:r>
            <a:r>
              <a:rPr lang="ru-RU" sz="1600" dirty="0" smtClean="0">
                <a:solidFill>
                  <a:srgbClr val="FF0000"/>
                </a:solidFill>
              </a:rPr>
              <a:t>у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 кого, </a:t>
            </a:r>
          </a:p>
          <a:p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        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</a:rPr>
              <a:t>ничьИх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 - ни </a:t>
            </a:r>
            <a:r>
              <a:rPr lang="ru-RU" sz="1600" dirty="0" smtClean="0">
                <a:solidFill>
                  <a:srgbClr val="FF0000"/>
                </a:solidFill>
              </a:rPr>
              <a:t>при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 чьих, </a:t>
            </a:r>
            <a:r>
              <a:rPr lang="ru-RU" sz="1600" dirty="0" err="1" smtClean="0">
                <a:solidFill>
                  <a:schemeClr val="accent5">
                    <a:lumMod val="50000"/>
                  </a:schemeClr>
                </a:solidFill>
              </a:rPr>
              <a:t>никакОй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 -ни </a:t>
            </a:r>
            <a:r>
              <a:rPr lang="ru-RU" sz="1600" dirty="0" smtClean="0">
                <a:solidFill>
                  <a:srgbClr val="FF0000"/>
                </a:solidFill>
              </a:rPr>
              <a:t>о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 какой. </a:t>
            </a:r>
            <a:endParaRPr lang="ru-RU" sz="1600" i="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7687"/>
              </p:ext>
            </p:extLst>
          </p:nvPr>
        </p:nvGraphicFramePr>
        <p:xfrm>
          <a:off x="311132" y="622293"/>
          <a:ext cx="5143536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611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 отсутствии предлога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не- </a:t>
                      </a:r>
                      <a:r>
                        <a:rPr lang="ru-RU" sz="16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ни-</a:t>
                      </a:r>
                      <a:r>
                        <a:rPr lang="ru-RU" sz="16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(как приставки) пишутся с местоимениями слитно, при наличии предлога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</a:t>
                      </a:r>
                      <a:r>
                        <a:rPr lang="ru-RU" sz="16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</a:t>
                      </a:r>
                      <a:r>
                        <a:rPr lang="ru-RU" sz="16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являются отрицательными частицами и пишутся с местоимениями раздельно</a:t>
                      </a:r>
                      <a:r>
                        <a:rPr lang="ru-RU" sz="1600" b="1" i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  <a:endParaRPr lang="ru-RU" sz="16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2051053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551120"/>
            <a:ext cx="5500726" cy="615553"/>
          </a:xfrm>
        </p:spPr>
        <p:txBody>
          <a:bodyPr/>
          <a:lstStyle/>
          <a:p>
            <a:r>
              <a:rPr lang="ru-RU" dirty="0" smtClean="0"/>
              <a:t>        </a:t>
            </a: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39694" y="622293"/>
          <a:ext cx="5286412" cy="142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2876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Различаются в написании сочетания 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не кто иной (другой), как</a:t>
                      </a:r>
                      <a:r>
                        <a:rPr lang="ru-RU" sz="1400" b="1" i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не что иное (другое), как </a:t>
                      </a:r>
                      <a:r>
                        <a:rPr lang="ru-RU" sz="1400" b="1" i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 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никто иной (другой) </a:t>
                      </a:r>
                      <a:r>
                        <a:rPr lang="ru-RU" sz="1400" b="1" i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ничто иное (другое).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Сочетания 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не кто иной (другой), как </a:t>
                      </a:r>
                      <a:r>
                        <a:rPr lang="ru-RU" sz="1400" b="1" i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 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не что иное (другое),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 как </a:t>
                      </a:r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выражают </a:t>
                      </a:r>
                      <a:r>
                        <a:rPr lang="ru-RU" sz="1400" b="1" i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противопоставление</a:t>
                      </a:r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а </a:t>
                      </a:r>
                      <a:r>
                        <a:rPr lang="ru-RU" sz="1400" b="1" i="1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не</a:t>
                      </a:r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 в данном случае является </a:t>
                      </a:r>
                      <a:r>
                        <a:rPr lang="ru-RU" sz="1400" b="1" i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отрицательной частицей</a:t>
                      </a:r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 и пишется с местоимением раздельно: </a:t>
                      </a:r>
                      <a:r>
                        <a:rPr lang="ru-RU" sz="1400" b="1" i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  <a:endParaRPr lang="ru-RU" sz="1400" b="1" u="none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668586" y="2051053"/>
            <a:ext cx="642942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39694" y="2408242"/>
            <a:ext cx="52864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1400" b="1" i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Сказка в фольклоре - это</a:t>
            </a:r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что иное, как</a:t>
            </a:r>
            <a:r>
              <a:rPr lang="ru-RU" sz="1400" b="1" i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 рассказ о    </a:t>
            </a:r>
          </a:p>
          <a:p>
            <a:r>
              <a:rPr lang="ru-RU" sz="14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400" b="1" i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выдуманном событии; Передо мной стоял</a:t>
            </a:r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кто </a:t>
            </a:r>
          </a:p>
          <a:p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иной,</a:t>
            </a:r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как</a:t>
            </a:r>
            <a:r>
              <a:rPr lang="ru-RU" sz="1400" b="1" i="1" dirty="0" smtClean="0">
                <a:solidFill>
                  <a:srgbClr val="007E39"/>
                </a:solidFill>
                <a:latin typeface="Arial" pitchFamily="34" charset="0"/>
                <a:cs typeface="Arial" pitchFamily="34" charset="0"/>
              </a:rPr>
              <a:t> сам хозяин дачи.</a:t>
            </a:r>
            <a:endParaRPr lang="ru-RU" sz="1400" b="1" dirty="0">
              <a:solidFill>
                <a:srgbClr val="007E3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4583</TotalTime>
  <Words>838</Words>
  <Application>Microsoft Office PowerPoint</Application>
  <PresentationFormat>Произвольный</PresentationFormat>
  <Paragraphs>182</Paragraphs>
  <Slides>19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맑은 고딕</vt:lpstr>
      <vt:lpstr>Arial</vt:lpstr>
      <vt:lpstr>Calibri</vt:lpstr>
      <vt:lpstr>Times New Roman</vt:lpstr>
      <vt:lpstr>Office Theme</vt:lpstr>
      <vt:lpstr>Русский язык</vt:lpstr>
      <vt:lpstr>       Отрицательные местоимения</vt:lpstr>
      <vt:lpstr>               Внимание! Запомните!</vt:lpstr>
      <vt:lpstr>              Внимание! Запомните!</vt:lpstr>
      <vt:lpstr>              Внимание! Запомните!</vt:lpstr>
      <vt:lpstr>              Внимание! Запомните!</vt:lpstr>
      <vt:lpstr>              Внимание! Запомните!</vt:lpstr>
      <vt:lpstr>              Внимание! Запомните!</vt:lpstr>
      <vt:lpstr>               Внимание! Запомните!</vt:lpstr>
      <vt:lpstr>               Внимание! Запомните!</vt:lpstr>
      <vt:lpstr>    Синтаксические особенности отрицательных  местоимений </vt:lpstr>
      <vt:lpstr>                  Цифровой диктант</vt:lpstr>
      <vt:lpstr>                  Цифровой диктант</vt:lpstr>
      <vt:lpstr>         Цифровой диктант. Проверьте!</vt:lpstr>
      <vt:lpstr>          Технология соответствий</vt:lpstr>
      <vt:lpstr>Презентация PowerPoint</vt:lpstr>
      <vt:lpstr>Презентация PowerPoint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391</cp:revision>
  <dcterms:created xsi:type="dcterms:W3CDTF">2020-04-13T08:05:42Z</dcterms:created>
  <dcterms:modified xsi:type="dcterms:W3CDTF">2020-11-28T12:30:54Z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