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0" r:id="rId4"/>
    <p:sldId id="340" r:id="rId5"/>
    <p:sldId id="288" r:id="rId6"/>
    <p:sldId id="341" r:id="rId7"/>
    <p:sldId id="344" r:id="rId8"/>
    <p:sldId id="281" r:id="rId9"/>
    <p:sldId id="342" r:id="rId10"/>
    <p:sldId id="346" r:id="rId11"/>
    <p:sldId id="345" r:id="rId12"/>
    <p:sldId id="326" r:id="rId13"/>
    <p:sldId id="327" r:id="rId14"/>
    <p:sldId id="347" r:id="rId15"/>
    <p:sldId id="335" r:id="rId16"/>
    <p:sldId id="348" r:id="rId17"/>
    <p:sldId id="336" r:id="rId18"/>
    <p:sldId id="349" r:id="rId19"/>
    <p:sldId id="286" r:id="rId20"/>
    <p:sldId id="287" r:id="rId21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8000"/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84" d="100"/>
          <a:sy n="184" d="100"/>
        </p:scale>
        <p:origin x="-1740" y="-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4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759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 действии, которое совершается само по себе, без действующего лица?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8" name="Picture 2" descr="картинки : пляж, море, воды, природа, океан, горизонт, силуэт, легкий,  Абстрактные, облако, солнце, Восход, закат солнца, ночь, Солнечный лучик,  волна, рассвет, атмосфера, темно, смеркаться, вечер, оранжевый, Золотистый,  Размышления, цвет, Солнечный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0090" y="1979615"/>
            <a:ext cx="1857388" cy="1143008"/>
          </a:xfrm>
          <a:prstGeom prst="rect">
            <a:avLst/>
          </a:prstGeom>
          <a:noFill/>
        </p:spPr>
      </p:pic>
      <p:pic>
        <p:nvPicPr>
          <p:cNvPr id="24580" name="Picture 4" descr="Уж за окном светает... (Инна Левченко) / Проза.р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6950" y="1979615"/>
            <a:ext cx="185738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800" dirty="0" smtClean="0"/>
              <a:t>     Виды безличных глаголов по образованию: </a:t>
            </a:r>
            <a:endParaRPr lang="ru-RU" sz="20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1714512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собственно –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безличные: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CC"/>
                </a:solidFill>
              </a:rPr>
              <a:t>вечереет,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CC"/>
                </a:solidFill>
              </a:rPr>
              <a:t>смеркается.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endParaRPr lang="ru-RU" sz="1600" b="1" dirty="0" smtClean="0">
              <a:solidFill>
                <a:srgbClr val="7030A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1594" y="1272575"/>
            <a:ext cx="1785950" cy="185004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Личные глаголы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в безличном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значении: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от окна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дует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(ср.: ветер дует);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в ушах шумит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(ср.: лес шумит).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ru-RU" alt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54206" y="1265235"/>
            <a:ext cx="1785950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безличные,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образованные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от личных с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помощью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постфикса </a:t>
            </a:r>
            <a:r>
              <a:rPr lang="ru-RU" sz="1400" b="1" dirty="0" smtClean="0">
                <a:solidFill>
                  <a:srgbClr val="0000CC"/>
                </a:solidFill>
              </a:rPr>
              <a:t>–</a:t>
            </a:r>
            <a:r>
              <a:rPr lang="ru-RU" sz="1400" b="1" dirty="0" err="1" smtClean="0">
                <a:solidFill>
                  <a:srgbClr val="0000CC"/>
                </a:solidFill>
              </a:rPr>
              <a:t>ся</a:t>
            </a:r>
            <a:r>
              <a:rPr lang="ru-RU" sz="1400" b="1" dirty="0" smtClean="0">
                <a:solidFill>
                  <a:srgbClr val="0000CC"/>
                </a:solidFill>
              </a:rPr>
              <a:t>: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хочется,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думается,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не сидится.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4"/>
            <a:ext cx="5597544" cy="553998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FF"/>
                </a:solidFill>
              </a:rPr>
              <a:t>                 </a:t>
            </a:r>
            <a:r>
              <a:rPr lang="ru-RU" sz="1800" i="0" dirty="0" smtClean="0">
                <a:solidFill>
                  <a:srgbClr val="FF0000"/>
                </a:solidFill>
              </a:rPr>
              <a:t>Не спится </a:t>
            </a:r>
            <a:r>
              <a:rPr lang="ru-RU" sz="1800" i="0" dirty="0" smtClean="0">
                <a:solidFill>
                  <a:srgbClr val="0000FF"/>
                </a:solidFill>
              </a:rPr>
              <a:t>мне. Его </a:t>
            </a:r>
            <a:r>
              <a:rPr lang="ru-RU" sz="1800" i="0" dirty="0" smtClean="0">
                <a:solidFill>
                  <a:srgbClr val="FF0000"/>
                </a:solidFill>
              </a:rPr>
              <a:t>знобило. </a:t>
            </a:r>
          </a:p>
          <a:p>
            <a:r>
              <a:rPr lang="ru-RU" sz="1800" i="0" dirty="0" smtClean="0">
                <a:solidFill>
                  <a:srgbClr val="0000FF"/>
                </a:solidFill>
              </a:rPr>
              <a:t>     В лесу </a:t>
            </a:r>
            <a:r>
              <a:rPr lang="ru-RU" sz="1800" i="0" dirty="0" smtClean="0">
                <a:solidFill>
                  <a:srgbClr val="FF0000"/>
                </a:solidFill>
              </a:rPr>
              <a:t>дышится </a:t>
            </a:r>
            <a:r>
              <a:rPr lang="ru-RU" sz="1800" i="0" dirty="0" smtClean="0">
                <a:solidFill>
                  <a:srgbClr val="0000FF"/>
                </a:solidFill>
              </a:rPr>
              <a:t>легко. На душе </a:t>
            </a:r>
            <a:r>
              <a:rPr lang="ru-RU" sz="1800" i="0" dirty="0" smtClean="0">
                <a:solidFill>
                  <a:srgbClr val="FF0000"/>
                </a:solidFill>
              </a:rPr>
              <a:t>полегчало.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5" y="622293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fontAlgn="base"/>
                      <a:r>
                        <a:rPr lang="ru-RU" sz="20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безличных глаголах </a:t>
                      </a:r>
                      <a:r>
                        <a:rPr lang="ru-RU" sz="20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нет и не может быть подлежащего,</a:t>
                      </a:r>
                      <a:r>
                        <a:rPr lang="ru-RU" sz="20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они употребляются в односоставных безличных предложениях.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1438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796" y="326281"/>
            <a:ext cx="3819004" cy="2031325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algn="ctr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i="0" dirty="0" smtClean="0">
                <a:solidFill>
                  <a:srgbClr val="0000FF"/>
                </a:solidFill>
              </a:rPr>
              <a:t>Укажите</a:t>
            </a:r>
            <a:r>
              <a:rPr lang="ru-RU" i="0" dirty="0" smtClean="0">
                <a:solidFill>
                  <a:srgbClr val="7030A0"/>
                </a:solidFill>
              </a:rPr>
              <a:t> </a:t>
            </a:r>
            <a:r>
              <a:rPr lang="ru-RU" i="0" dirty="0" smtClean="0">
                <a:solidFill>
                  <a:srgbClr val="FF0000"/>
                </a:solidFill>
              </a:rPr>
              <a:t>номера</a:t>
            </a:r>
            <a:r>
              <a:rPr lang="ru-RU" i="0" dirty="0" smtClean="0">
                <a:solidFill>
                  <a:srgbClr val="7030A0"/>
                </a:solidFill>
              </a:rPr>
              <a:t> </a:t>
            </a:r>
            <a:r>
              <a:rPr lang="ru-RU" i="0" dirty="0" smtClean="0">
                <a:solidFill>
                  <a:srgbClr val="0000CC"/>
                </a:solidFill>
              </a:rPr>
              <a:t>предложен</a:t>
            </a:r>
            <a:r>
              <a:rPr lang="ru-RU" i="0" dirty="0" smtClean="0">
                <a:solidFill>
                  <a:srgbClr val="0000FF"/>
                </a:solidFill>
              </a:rPr>
              <a:t>ий</a:t>
            </a:r>
            <a:endParaRPr lang="en-US" i="0" dirty="0" smtClean="0">
              <a:solidFill>
                <a:srgbClr val="0000FF"/>
              </a:solidFill>
            </a:endParaRPr>
          </a:p>
          <a:p>
            <a:pPr marL="342817" indent="-342817" algn="ctr" fontAlgn="base"/>
            <a:r>
              <a:rPr lang="ru-RU" i="0" dirty="0" smtClean="0">
                <a:solidFill>
                  <a:srgbClr val="0000FF"/>
                </a:solidFill>
              </a:rPr>
              <a:t> </a:t>
            </a:r>
            <a:r>
              <a:rPr lang="ru-RU" i="0" dirty="0" smtClean="0">
                <a:solidFill>
                  <a:srgbClr val="008000"/>
                </a:solidFill>
              </a:rPr>
              <a:t>с безличными глаголами.  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11268" name="Picture 4" descr="Живет ли человек собственной жизнью — Бюро дизайна интерь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6" y="686321"/>
            <a:ext cx="2133600" cy="191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550856"/>
            <a:ext cx="4572032" cy="289309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Ветер несёт жёлтые листья по дороге.  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Откуда-то несёт горечью пожарища.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Кто-то стучит в дверь. </a:t>
            </a: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К вечеру больного лихорадит.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Стучит в висках от напряжения.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6) Как дует из-под двери!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От времени серебро темнеет.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И ветер дул, печально воя.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В дальнем углу сада кто-то 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осторожно тряс яблоню. </a:t>
            </a: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10) Меня трясёт, здесь холодно. </a:t>
            </a: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4" descr="Проверка знаний | Новости Иркутска - БезФорма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050921"/>
            <a:ext cx="1976435" cy="1890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4643470" cy="2954645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Ветер несёт жёлтые листья по дороге.  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Откуда-то несёт горечью пожарища.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Кто-то стучит в дверь. 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4) К вечеру больного лихорадит.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5) Стучит в висках от напряжения. 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6) Как дует из-под двери!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От времени серебро темнеет.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8) И ветер дул, печально воя.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В дальнем углу сада кто-то 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осторожно тряс яблоню. </a:t>
            </a: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10) Река катит волны прямо к берегу. </a:t>
            </a: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8718" y="1050922"/>
            <a:ext cx="1928826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11594" y="2479681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2, 4, 5, 6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430887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2800" dirty="0" smtClean="0"/>
              <a:t>Лингвистическая задача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7148" y="693731"/>
            <a:ext cx="29289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Составьте предложения с данными глаголами, употребив их в личной и безличной форме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говорит,</a:t>
            </a:r>
          </a:p>
          <a:p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пишет, верит, хочет.</a:t>
            </a:r>
          </a:p>
          <a:p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1" descr="Как писать техническое задание на изготовление сай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70" y="908045"/>
            <a:ext cx="1928826" cy="181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675728" cy="369332"/>
          </a:xfrm>
        </p:spPr>
        <p:txBody>
          <a:bodyPr/>
          <a:lstStyle/>
          <a:p>
            <a:r>
              <a:rPr lang="ru-RU" sz="2400" dirty="0" smtClean="0"/>
              <a:t>Лингвистическая задача. Проверьте!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5"/>
            <a:ext cx="52149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Мастер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говор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ит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о необходимости соблюдения правил безопасности. </a:t>
            </a:r>
          </a:p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— Недаром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говорит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утро вечера мудренее.</a:t>
            </a:r>
            <a:endParaRPr lang="ru-RU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Мальчик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пиш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ет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красиво. — Легко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пишет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ся.</a:t>
            </a:r>
            <a:endParaRPr lang="ru-RU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Она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ит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в чудеса. —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Верит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 всегда.</a:t>
            </a:r>
          </a:p>
          <a:p>
            <a:pPr fontAlgn="base"/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Они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хот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ят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организовать футбольную команду. – Им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хочет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ся 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отдохнуть.</a:t>
            </a:r>
            <a:endParaRPr lang="ru-RU" sz="2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ЕГЭ.Русский язык. Задание № 10. ТЕОР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0222" y="836607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     Технология «Корректор».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622293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Хорошо, хором, надо, петь, а, врозь, говорить.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Видно, написано, так, роду, на 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И, колется, хочется, и.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Не, помолчать, стыдно, сказать, если, нечего.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Ни, приходится, двору, ко. 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Писано, белому, чёрным, по.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Сделано, сказано. </a:t>
            </a:r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6386">
            <a:off x="3372228" y="582153"/>
            <a:ext cx="2224895" cy="25203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3165"/>
          </a:xfrm>
        </p:spPr>
        <p:txBody>
          <a:bodyPr/>
          <a:lstStyle/>
          <a:p>
            <a:r>
              <a:rPr lang="ru-RU" dirty="0" smtClean="0"/>
              <a:t>    Технология «Корректор». Проверьте!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622293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Хорошо петь хором, а говорить  надо врозь.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Видно, так на роду написано.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хочется, и колется.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 стыдно помолчать, если нечего сказать.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 ко двору приходится. 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Писано чёрным по белому.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Сказано – сделано. 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Инструкция (системный блок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3032" y="836607"/>
            <a:ext cx="1671633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9958" y="550856"/>
            <a:ext cx="3643338" cy="5970865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смеркается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qorong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i tushish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вьюжит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</a:rPr>
              <a:t>bo‘ron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bo‘lishi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светает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tong oti</a:t>
            </a:r>
            <a:r>
              <a:rPr lang="en-US" sz="1400" dirty="0" err="1" smtClean="0">
                <a:solidFill>
                  <a:srgbClr val="7030A0"/>
                </a:solidFill>
              </a:rPr>
              <a:t>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холодает – </a:t>
            </a:r>
            <a:r>
              <a:rPr lang="uz-Latn-UZ" sz="1400" dirty="0" smtClean="0">
                <a:solidFill>
                  <a:srgbClr val="7030A0"/>
                </a:solidFill>
              </a:rPr>
              <a:t>sovish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першит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qichishish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лихорадит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bezgak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tutishi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взгрустнулось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qayg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u</a:t>
            </a:r>
            <a:r>
              <a:rPr lang="en-US" sz="1400" dirty="0" err="1" smtClean="0">
                <a:solidFill>
                  <a:srgbClr val="7030A0"/>
                </a:solidFill>
              </a:rPr>
              <a:t>ga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tushish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вечереет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shom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tushishi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знобит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titramoqda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морозит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muzlatmoqda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yaxlatmoqda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моросит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sevalamoqda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Реферат: Практикум разбит на семь тем, в каждой из которых содержится  постановка задачи, упражнения и методические рекомендации по их выполнению.  Содержит приложения с вариантами заданий для самостоятельного выполнения.  Удк 681 06 (076. 5) - BestRefera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622293"/>
            <a:ext cx="1643074" cy="1643074"/>
          </a:xfrm>
          <a:prstGeom prst="rect">
            <a:avLst/>
          </a:prstGeom>
          <a:noFill/>
        </p:spPr>
      </p:pic>
      <p:pic>
        <p:nvPicPr>
          <p:cNvPr id="6" name="Picture 2" descr="Я — отраженье вашего лица». А. Ахматова. Жизнь, судьба, поэзия. —  Методическая копил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46" y="2265367"/>
            <a:ext cx="1454154" cy="80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700" y="110526"/>
            <a:ext cx="4944655" cy="339835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 algn="ctr">
              <a:spcBef>
                <a:spcPts val="130"/>
              </a:spcBef>
            </a:pPr>
            <a:r>
              <a:rPr lang="ru-RU" spc="-5" dirty="0" smtClean="0"/>
              <a:t>       Формы глаголов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2"/>
            <a:ext cx="2421890" cy="19748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5578" y="622293"/>
            <a:ext cx="2983945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Формы глаголов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1336673"/>
            <a:ext cx="2643206" cy="17145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Личные.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Глаголы, связанные с производителем действия и имеющие категорию лица.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82900" y="1336673"/>
            <a:ext cx="2714644" cy="1714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Безличные.</a:t>
            </a:r>
            <a:r>
              <a:rPr lang="ru-RU" sz="1600" dirty="0" smtClean="0"/>
              <a:t> 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Глаголы, не соотносящиеся с действующим лицом ни по смыслу, ни грамматически, т.е. не имеющие категории лица.  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2075110" y="394232"/>
            <a:ext cx="357190" cy="152769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50292" y="546742"/>
            <a:ext cx="357190" cy="122267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622293"/>
            <a:ext cx="6915348" cy="115671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 Как сказать о действии, которое    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 совершается само по себе, без 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действующего лица?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Упражнение 117, 118 (стр. 44).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388" y="1836740"/>
            <a:ext cx="35718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Безличные глаголы (</a:t>
            </a:r>
            <a:r>
              <a:rPr lang="en-US" dirty="0" err="1" smtClean="0"/>
              <a:t>shaxssiz</a:t>
            </a:r>
            <a:r>
              <a:rPr lang="en-US" dirty="0" smtClean="0"/>
              <a:t> </a:t>
            </a:r>
            <a:r>
              <a:rPr lang="en-US" dirty="0" err="1" smtClean="0"/>
              <a:t>fe‘llar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96950" y="622294"/>
            <a:ext cx="378621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Безличные глаголы 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311132" y="1193797"/>
            <a:ext cx="5286412" cy="1857388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             </a:t>
            </a: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Обозначают процессы,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совершающиеся без субъектов   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(деятелей). Безличные глаголы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могут обозначать различные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неконтролируемые самопроизвольные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действия и состояния.   </a:t>
            </a:r>
            <a:endParaRPr sz="20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642942" cy="28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785950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Безличные </a:t>
            </a:r>
            <a:endParaRPr lang="en-US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глаголы обозначают:</a:t>
            </a:r>
          </a:p>
          <a:p>
            <a:pPr algn="ctr"/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25643" y="550855"/>
            <a:ext cx="3571901" cy="500066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явления природы: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светает, холодает,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смеркается, вьюжит.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25644" y="1122359"/>
            <a:ext cx="3571900" cy="71438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физические или психические состояния живых существ:</a:t>
            </a:r>
            <a:r>
              <a:rPr lang="ru-RU" sz="1400" dirty="0" smtClean="0">
                <a:solidFill>
                  <a:srgbClr val="FF0000"/>
                </a:solidFill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</a:rPr>
              <a:t>першит</a:t>
            </a:r>
            <a:r>
              <a:rPr lang="ru-RU" sz="1400" dirty="0" smtClean="0">
                <a:solidFill>
                  <a:srgbClr val="FF0000"/>
                </a:solidFill>
              </a:rPr>
              <a:t>,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</a:rPr>
              <a:t>лихорадит</a:t>
            </a:r>
            <a:r>
              <a:rPr lang="ru-RU" sz="1400" dirty="0" smtClean="0">
                <a:solidFill>
                  <a:srgbClr val="FF0000"/>
                </a:solidFill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</a:rPr>
              <a:t>взгрустнулось</a:t>
            </a:r>
            <a:r>
              <a:rPr lang="ru-RU" sz="1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25644" y="1908177"/>
            <a:ext cx="3571900" cy="64294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долженствование или желательность: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следует, подобает, надлежит.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25644" y="2622557"/>
            <a:ext cx="3571900" cy="50006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наличие или отсутствие чего-либо: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хватает, недостает.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Значение безличных глаголов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430887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2800" dirty="0" smtClean="0"/>
              <a:t>Формы безличных глаголов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систему форм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безличных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глаголов входят:</a:t>
            </a:r>
            <a:endParaRPr lang="ru-RU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fontAlgn="base">
              <a:buFontTx/>
              <a:buAutoNum type="arabicParenR"/>
            </a:pP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инфинитив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смеркаться,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228600" lvl="0" indent="-22860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знобить,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хотеться.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>
              <a:buAutoNum type="arabicParenR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265235"/>
            <a:ext cx="3286148" cy="185738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формы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 изъявительного наклонения:</a:t>
            </a:r>
          </a:p>
          <a:p>
            <a:pPr lvl="0"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а) настоящего и будущего времени, омонимичные формам 3-го лица единственного числа: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знобит, будет знобить,</a:t>
            </a:r>
          </a:p>
          <a:p>
            <a:pPr lvl="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зазнобит; темнеет, будет темнеть, потемнеет;</a:t>
            </a:r>
          </a:p>
          <a:p>
            <a:pPr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908045"/>
            <a:ext cx="357190" cy="82153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4643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430887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sz="2800" dirty="0" smtClean="0"/>
              <a:t>Формы безличных глаголов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систему форм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безличных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глаголов входят:</a:t>
            </a:r>
            <a:endParaRPr lang="ru-RU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35732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228600" indent="-228600"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б) формы прошедшего времени, омонимичные формам единственного числа среднего рода: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стемнело, </a:t>
            </a:r>
          </a:p>
          <a:p>
            <a:pPr marL="228600" indent="-22860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зазнобило, лихорадило, </a:t>
            </a:r>
          </a:p>
          <a:p>
            <a:pPr marL="228600" indent="-22860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взгрустнулось.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2051053"/>
            <a:ext cx="3286148" cy="107157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формы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 сослагательного (условного) наклонения:</a:t>
            </a:r>
          </a:p>
          <a:p>
            <a:pPr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подморозило бы,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рассвело бы скорее.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00954"/>
            <a:ext cx="357190" cy="42862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8572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</a:t>
            </a:r>
            <a:r>
              <a:rPr lang="ru-RU" sz="2000" dirty="0" smtClean="0"/>
              <a:t>Как изменяются безличные глаголы?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622293"/>
            <a:ext cx="2857520" cy="3016210"/>
          </a:xfrm>
        </p:spPr>
        <p:txBody>
          <a:bodyPr/>
          <a:lstStyle/>
          <a:p>
            <a:endParaRPr lang="ru-RU" sz="20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Безличные глаголы не изменяются по </a:t>
            </a:r>
            <a:r>
              <a:rPr lang="ru-RU" dirty="0" smtClean="0">
                <a:solidFill>
                  <a:srgbClr val="FF0000"/>
                </a:solidFill>
              </a:rPr>
              <a:t>лицам, числам </a:t>
            </a:r>
            <a:r>
              <a:rPr lang="ru-RU" dirty="0" smtClean="0">
                <a:solidFill>
                  <a:srgbClr val="7030A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родам.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</a:t>
            </a:r>
            <a:r>
              <a:rPr lang="ru-RU" sz="2000" dirty="0" smtClean="0"/>
              <a:t>Как изменяются безличные глаголы?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622293"/>
            <a:ext cx="3168652" cy="3016210"/>
          </a:xfrm>
        </p:spPr>
        <p:txBody>
          <a:bodyPr/>
          <a:lstStyle/>
          <a:p>
            <a:endParaRPr lang="ru-RU" sz="20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rgbClr val="0000CC"/>
                </a:solidFill>
              </a:rPr>
              <a:t>Не имеют форм </a:t>
            </a:r>
          </a:p>
          <a:p>
            <a:pPr fontAlgn="base"/>
            <a:r>
              <a:rPr lang="ru-RU" dirty="0" smtClean="0">
                <a:solidFill>
                  <a:srgbClr val="FF0000"/>
                </a:solidFill>
              </a:rPr>
              <a:t>повелительного наклонения </a:t>
            </a:r>
          </a:p>
          <a:p>
            <a:pPr fontAlgn="base"/>
            <a:r>
              <a:rPr lang="ru-RU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buyruq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fe‘llar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</a:p>
          <a:p>
            <a:pPr fontAlgn="base"/>
            <a:r>
              <a:rPr lang="ru-RU" dirty="0" smtClean="0">
                <a:solidFill>
                  <a:srgbClr val="0000CC"/>
                </a:solidFill>
              </a:rPr>
              <a:t> 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</a:t>
            </a:r>
            <a:r>
              <a:rPr lang="ru-RU" sz="2000" dirty="0" smtClean="0"/>
              <a:t>Как изменяются безличные глаголы?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0" y="622293"/>
            <a:ext cx="2882900" cy="3816429"/>
          </a:xfrm>
        </p:spPr>
        <p:txBody>
          <a:bodyPr/>
          <a:lstStyle/>
          <a:p>
            <a:pPr fontAlgn="base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 безличных глаголов не образуются </a:t>
            </a:r>
          </a:p>
          <a:p>
            <a:pPr fontAlgn="base"/>
            <a:r>
              <a:rPr lang="ru-RU" dirty="0" smtClean="0">
                <a:solidFill>
                  <a:srgbClr val="FF0000"/>
                </a:solidFill>
              </a:rPr>
              <a:t>причастия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sifatdosh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 </a:t>
            </a:r>
            <a:r>
              <a:rPr lang="ru-RU" dirty="0" smtClean="0">
                <a:solidFill>
                  <a:srgbClr val="FF0000"/>
                </a:solidFill>
              </a:rPr>
              <a:t>деепричастия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ravishdosh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dirty="0" smtClean="0"/>
              <a:t> 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13850</TotalTime>
  <Words>605</Words>
  <Application>Microsoft Office PowerPoint</Application>
  <PresentationFormat>Произвольный</PresentationFormat>
  <Paragraphs>216</Paragraphs>
  <Slides>20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Русский  язык</vt:lpstr>
      <vt:lpstr>       Формы глаголов</vt:lpstr>
      <vt:lpstr>        Безличные глаголы (shaxssiz fe‘llar) </vt:lpstr>
      <vt:lpstr>      Значение безличных глаголов</vt:lpstr>
      <vt:lpstr>          Формы безличных глаголов</vt:lpstr>
      <vt:lpstr>           Формы безличных глаголов</vt:lpstr>
      <vt:lpstr>          Как изменяются безличные глаголы?</vt:lpstr>
      <vt:lpstr>          Как изменяются безличные глаголы?</vt:lpstr>
      <vt:lpstr>          Как изменяются безличные глаголы?</vt:lpstr>
      <vt:lpstr>     Виды безличных глаголов по образованию: </vt:lpstr>
      <vt:lpstr>               Внимание! Запомните!</vt:lpstr>
      <vt:lpstr>                  Цифровой диктант</vt:lpstr>
      <vt:lpstr>                  Цифровой диктант</vt:lpstr>
      <vt:lpstr>                  Цифровой диктант</vt:lpstr>
      <vt:lpstr>          Лингвистическая задача </vt:lpstr>
      <vt:lpstr>Лингвистическая задача. Проверьте! </vt:lpstr>
      <vt:lpstr>                 Технология «Корректор». </vt:lpstr>
      <vt:lpstr>    Технология «Корректор». Проверьте! 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HOME</cp:lastModifiedBy>
  <cp:revision>540</cp:revision>
  <dcterms:created xsi:type="dcterms:W3CDTF">2020-04-13T08:05:42Z</dcterms:created>
  <dcterms:modified xsi:type="dcterms:W3CDTF">2021-01-24T14:15:11Z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