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70" r:id="rId4"/>
    <p:sldId id="340" r:id="rId5"/>
    <p:sldId id="288" r:id="rId6"/>
    <p:sldId id="341" r:id="rId7"/>
    <p:sldId id="344" r:id="rId8"/>
    <p:sldId id="281" r:id="rId9"/>
    <p:sldId id="342" r:id="rId10"/>
    <p:sldId id="346" r:id="rId11"/>
    <p:sldId id="345" r:id="rId12"/>
    <p:sldId id="326" r:id="rId13"/>
    <p:sldId id="327" r:id="rId14"/>
    <p:sldId id="347" r:id="rId15"/>
    <p:sldId id="335" r:id="rId16"/>
    <p:sldId id="348" r:id="rId17"/>
    <p:sldId id="336" r:id="rId18"/>
    <p:sldId id="349" r:id="rId19"/>
    <p:sldId id="286" r:id="rId20"/>
    <p:sldId id="287" r:id="rId21"/>
  </p:sldIdLst>
  <p:sldSz cx="5765800" cy="3244850"/>
  <p:notesSz cx="5765800" cy="3244850"/>
  <p:defaultTextStyle>
    <a:defPPr>
      <a:defRPr lang="ru-RU"/>
    </a:defPPr>
    <a:lvl1pPr marL="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CC"/>
    <a:srgbClr val="008000"/>
    <a:srgbClr val="0070C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84" d="100"/>
          <a:sy n="184" d="100"/>
        </p:scale>
        <p:origin x="-1740" y="-47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23.01.2021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28906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86092">
              <a:defRPr/>
            </a:pPr>
            <a:fld id="{349D4C1E-46C9-452C-9820-5F259BFDCBE1}" type="slidenum">
              <a:rPr lang="ru-RU" sz="700" smtClean="0">
                <a:solidFill>
                  <a:prstClr val="black"/>
                </a:solidFill>
                <a:latin typeface="Calibri" panose="020F0502020204030204"/>
              </a:rPr>
              <a:pPr defTabSz="186092">
                <a:defRPr/>
              </a:pPr>
              <a:t>4</a:t>
            </a:fld>
            <a:endParaRPr lang="ru-RU" sz="7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507595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0003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8914"/>
          </a:xfrm>
        </p:spPr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1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8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1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98725" y="222930"/>
            <a:ext cx="3168352" cy="537965"/>
          </a:xfrm>
          <a:prstGeom prst="rect">
            <a:avLst/>
          </a:prstGeom>
        </p:spPr>
        <p:txBody>
          <a:bodyPr vert="horz" wrap="square" lIns="0" tIns="14602" rIns="0" bIns="0" rtlCol="0">
            <a:spAutoFit/>
          </a:bodyPr>
          <a:lstStyle/>
          <a:p>
            <a:pPr marL="12698">
              <a:spcBef>
                <a:spcPts val="114"/>
              </a:spcBef>
            </a:pPr>
            <a:r>
              <a:rPr sz="3400" spc="-5" dirty="0" err="1"/>
              <a:t>Русский</a:t>
            </a:r>
            <a:r>
              <a:rPr sz="3400" spc="-55" dirty="0"/>
              <a:t> </a:t>
            </a:r>
            <a:r>
              <a:rPr lang="ru-RU" sz="3400" spc="-55" dirty="0" smtClean="0"/>
              <a:t> </a:t>
            </a:r>
            <a:r>
              <a:rPr sz="3400" spc="10" dirty="0" err="1" smtClean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454009" y="831993"/>
            <a:ext cx="4857784" cy="1052850"/>
          </a:xfrm>
          <a:prstGeom prst="rect">
            <a:avLst/>
          </a:prstGeom>
        </p:spPr>
        <p:txBody>
          <a:bodyPr vert="horz" wrap="square" lIns="0" tIns="13968" rIns="0" bIns="0" rtlCol="0">
            <a:spAutoFit/>
          </a:bodyPr>
          <a:lstStyle/>
          <a:p>
            <a:pPr marL="18413">
              <a:lnSpc>
                <a:spcPts val="1950"/>
              </a:lnSpc>
              <a:spcBef>
                <a:spcPts val="110"/>
              </a:spcBef>
            </a:pPr>
            <a:endParaRPr lang="ru-RU" b="1" spc="-10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sz="2000" b="1" spc="-1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Тема:</a:t>
            </a:r>
            <a:r>
              <a:rPr lang="ru-RU" b="1" spc="-1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Как сказать о действии, которое совершается само по себе, без действующего лица?</a:t>
            </a:r>
            <a:endParaRPr lang="ru-RU" sz="2000" b="1" spc="-1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5791" y="1122359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4592" y="2169848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9"/>
            <a:ext cx="696471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5"/>
            <a:ext cx="173355" cy="372745"/>
          </a:xfrm>
          <a:prstGeom prst="rect">
            <a:avLst/>
          </a:prstGeom>
        </p:spPr>
        <p:txBody>
          <a:bodyPr vert="horz" wrap="square" lIns="0" tIns="15873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300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230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584934" cy="212236"/>
          </a:xfrm>
          <a:prstGeom prst="rect">
            <a:avLst/>
          </a:prstGeom>
        </p:spPr>
        <p:txBody>
          <a:bodyPr vert="horz" wrap="square" lIns="0" tIns="12063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sz="1300" b="1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b="1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b="1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3" y="289011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AutoShape 4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0" name="AutoShape 8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2" name="AutoShape 10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4578" name="Picture 2" descr="картинки : пляж, море, воды, природа, океан, горизонт, силуэт, легкий,  Абстрактные, облако, солнце, Восход, закат солнца, ночь, Солнечный лучик,  волна, рассвет, атмосфера, темно, смеркаться, вечер, оранжевый, Золотистый,  Размышления, цвет, Солнечный ...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40090" y="1979615"/>
            <a:ext cx="1857388" cy="1143008"/>
          </a:xfrm>
          <a:prstGeom prst="rect">
            <a:avLst/>
          </a:prstGeom>
          <a:noFill/>
        </p:spPr>
      </p:pic>
      <p:pic>
        <p:nvPicPr>
          <p:cNvPr id="24580" name="Picture 4" descr="Уж за окном светает... (Инна Левченко) / Проза.ру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96950" y="1979615"/>
            <a:ext cx="1857388" cy="11430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668982" cy="276999"/>
          </a:xfrm>
        </p:spPr>
        <p:txBody>
          <a:bodyPr/>
          <a:lstStyle/>
          <a:p>
            <a:r>
              <a:rPr lang="ru-RU" sz="1800" dirty="0" smtClean="0"/>
              <a:t>     Виды безличных глаголов по образованию: </a:t>
            </a:r>
            <a:endParaRPr lang="ru-RU" sz="2000" dirty="0"/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168256" y="1265235"/>
            <a:ext cx="1714512" cy="1857388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>
                <a:solidFill>
                  <a:srgbClr val="FF0000"/>
                </a:solidFill>
              </a:rPr>
              <a:t>собственно –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>
                <a:solidFill>
                  <a:srgbClr val="FF0000"/>
                </a:solidFill>
              </a:rPr>
              <a:t>безличные: 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>
                <a:solidFill>
                  <a:srgbClr val="0000CC"/>
                </a:solidFill>
              </a:rPr>
              <a:t>вечереет, 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>
                <a:solidFill>
                  <a:srgbClr val="0000CC"/>
                </a:solidFill>
              </a:rPr>
              <a:t>смеркается.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>
                <a:solidFill>
                  <a:srgbClr val="FF0000"/>
                </a:solidFill>
              </a:rPr>
              <a:t> </a:t>
            </a:r>
            <a:endParaRPr lang="ru-RU" sz="1600" b="1" dirty="0" smtClean="0">
              <a:solidFill>
                <a:srgbClr val="7030A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3811594" y="1272575"/>
            <a:ext cx="1785950" cy="1850048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0000"/>
                </a:solidFill>
              </a:rPr>
              <a:t>Личные глаголы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0000"/>
                </a:solidFill>
              </a:rPr>
              <a:t> в безличном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0000"/>
                </a:solidFill>
              </a:rPr>
              <a:t>значении: 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0000CC"/>
                </a:solidFill>
              </a:rPr>
              <a:t>от окна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0000CC"/>
                </a:solidFill>
              </a:rPr>
              <a:t>дует 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0000CC"/>
                </a:solidFill>
              </a:rPr>
              <a:t>(ср.: ветер дует);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0000CC"/>
                </a:solidFill>
              </a:rPr>
              <a:t> в ушах шумит 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0000CC"/>
                </a:solidFill>
              </a:rPr>
              <a:t>(ср.: лес шумит).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0" lang="ru-RU" altLang="ru-RU" sz="1200" b="0" i="0" u="none" strike="noStrike" kern="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31925" y="618079"/>
            <a:ext cx="1527922" cy="642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8256" y="622293"/>
            <a:ext cx="1527922" cy="642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1954206" y="1265235"/>
            <a:ext cx="1785950" cy="1857388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0000"/>
                </a:solidFill>
              </a:rPr>
              <a:t>безличные,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0000CC"/>
                </a:solidFill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</a:rPr>
              <a:t>образованные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0000"/>
                </a:solidFill>
              </a:rPr>
              <a:t>от личных с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0000"/>
                </a:solidFill>
              </a:rPr>
              <a:t> помощью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0000"/>
                </a:solidFill>
              </a:rPr>
              <a:t>постфикса </a:t>
            </a:r>
            <a:r>
              <a:rPr lang="ru-RU" sz="1400" b="1" dirty="0" smtClean="0">
                <a:solidFill>
                  <a:srgbClr val="0000CC"/>
                </a:solidFill>
              </a:rPr>
              <a:t>–</a:t>
            </a:r>
            <a:r>
              <a:rPr lang="ru-RU" sz="1400" b="1" dirty="0" err="1" smtClean="0">
                <a:solidFill>
                  <a:srgbClr val="0000CC"/>
                </a:solidFill>
              </a:rPr>
              <a:t>ся</a:t>
            </a:r>
            <a:r>
              <a:rPr lang="ru-RU" sz="1400" b="1" dirty="0" smtClean="0">
                <a:solidFill>
                  <a:srgbClr val="0000CC"/>
                </a:solidFill>
              </a:rPr>
              <a:t>: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0000CC"/>
                </a:solidFill>
              </a:rPr>
              <a:t> хочется,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0000CC"/>
                </a:solidFill>
              </a:rPr>
              <a:t> думается,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0000CC"/>
                </a:solidFill>
              </a:rPr>
              <a:t> не сидится.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0000"/>
                </a:solidFill>
              </a:rPr>
              <a:t> </a:t>
            </a: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54206" y="622293"/>
            <a:ext cx="1527922" cy="642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3" y="102425"/>
            <a:ext cx="5164295" cy="320372"/>
          </a:xfrm>
          <a:solidFill>
            <a:srgbClr val="0070C0"/>
          </a:solidFill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408244"/>
            <a:ext cx="5597544" cy="553998"/>
          </a:xfrm>
        </p:spPr>
        <p:txBody>
          <a:bodyPr/>
          <a:lstStyle/>
          <a:p>
            <a:r>
              <a:rPr lang="ru-RU" sz="1800" i="0" dirty="0" smtClean="0">
                <a:solidFill>
                  <a:srgbClr val="0000FF"/>
                </a:solidFill>
              </a:rPr>
              <a:t>                 </a:t>
            </a:r>
            <a:r>
              <a:rPr lang="ru-RU" sz="1800" i="0" dirty="0" smtClean="0">
                <a:solidFill>
                  <a:srgbClr val="FF0000"/>
                </a:solidFill>
              </a:rPr>
              <a:t>Не спится </a:t>
            </a:r>
            <a:r>
              <a:rPr lang="ru-RU" sz="1800" i="0" dirty="0" smtClean="0">
                <a:solidFill>
                  <a:srgbClr val="0000FF"/>
                </a:solidFill>
              </a:rPr>
              <a:t>мне. Его </a:t>
            </a:r>
            <a:r>
              <a:rPr lang="ru-RU" sz="1800" i="0" dirty="0" smtClean="0">
                <a:solidFill>
                  <a:srgbClr val="FF0000"/>
                </a:solidFill>
              </a:rPr>
              <a:t>знобило. </a:t>
            </a:r>
          </a:p>
          <a:p>
            <a:r>
              <a:rPr lang="ru-RU" sz="1800" i="0" dirty="0" smtClean="0">
                <a:solidFill>
                  <a:srgbClr val="0000FF"/>
                </a:solidFill>
              </a:rPr>
              <a:t>     В лесу </a:t>
            </a:r>
            <a:r>
              <a:rPr lang="ru-RU" sz="1800" i="0" dirty="0" smtClean="0">
                <a:solidFill>
                  <a:srgbClr val="FF0000"/>
                </a:solidFill>
              </a:rPr>
              <a:t>дышится </a:t>
            </a:r>
            <a:r>
              <a:rPr lang="ru-RU" sz="1800" i="0" dirty="0" smtClean="0">
                <a:solidFill>
                  <a:srgbClr val="0000FF"/>
                </a:solidFill>
              </a:rPr>
              <a:t>легко. На душе </a:t>
            </a:r>
            <a:r>
              <a:rPr lang="ru-RU" sz="1800" i="0" dirty="0" smtClean="0">
                <a:solidFill>
                  <a:srgbClr val="FF0000"/>
                </a:solidFill>
              </a:rPr>
              <a:t>полегчало.</a:t>
            </a:r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5" y="622293"/>
          <a:ext cx="5286412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143008">
                <a:tc>
                  <a:txBody>
                    <a:bodyPr/>
                    <a:lstStyle/>
                    <a:p>
                      <a:pPr fontAlgn="base"/>
                      <a:r>
                        <a:rPr lang="ru-RU" sz="20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 безличных глаголах </a:t>
                      </a:r>
                      <a:r>
                        <a:rPr lang="ru-RU" sz="20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нет и не может быть подлежащего,</a:t>
                      </a:r>
                      <a:r>
                        <a:rPr lang="ru-RU" sz="20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они употребляются в односоставных безличных предложениях.</a:t>
                      </a:r>
                      <a:endParaRPr lang="ru-RU" sz="1800" b="1" dirty="0" smtClean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908177"/>
            <a:ext cx="714380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00FF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Цифровой диктант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46796" y="326281"/>
            <a:ext cx="3819004" cy="2031325"/>
          </a:xfrm>
        </p:spPr>
        <p:txBody>
          <a:bodyPr/>
          <a:lstStyle/>
          <a:p>
            <a:pPr marL="342817" indent="-342817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           </a:t>
            </a: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 </a:t>
            </a:r>
          </a:p>
          <a:p>
            <a:pPr marL="342817" indent="-342817" algn="ctr" fontAlgn="base"/>
            <a:r>
              <a:rPr lang="ru-RU" sz="1200" i="0" dirty="0" smtClean="0">
                <a:solidFill>
                  <a:srgbClr val="7030A0"/>
                </a:solidFill>
              </a:rPr>
              <a:t>            </a:t>
            </a:r>
            <a:r>
              <a:rPr lang="ru-RU" i="0" dirty="0" smtClean="0">
                <a:solidFill>
                  <a:srgbClr val="0000FF"/>
                </a:solidFill>
              </a:rPr>
              <a:t>Укажите</a:t>
            </a:r>
            <a:r>
              <a:rPr lang="ru-RU" i="0" dirty="0" smtClean="0">
                <a:solidFill>
                  <a:srgbClr val="7030A0"/>
                </a:solidFill>
              </a:rPr>
              <a:t> </a:t>
            </a:r>
            <a:r>
              <a:rPr lang="ru-RU" i="0" dirty="0" smtClean="0">
                <a:solidFill>
                  <a:srgbClr val="FF0000"/>
                </a:solidFill>
              </a:rPr>
              <a:t>номера</a:t>
            </a:r>
            <a:r>
              <a:rPr lang="ru-RU" i="0" dirty="0" smtClean="0">
                <a:solidFill>
                  <a:srgbClr val="7030A0"/>
                </a:solidFill>
              </a:rPr>
              <a:t> </a:t>
            </a:r>
            <a:r>
              <a:rPr lang="ru-RU" i="0" dirty="0" smtClean="0">
                <a:solidFill>
                  <a:srgbClr val="0000CC"/>
                </a:solidFill>
              </a:rPr>
              <a:t>предложен</a:t>
            </a:r>
            <a:r>
              <a:rPr lang="ru-RU" i="0" dirty="0" smtClean="0">
                <a:solidFill>
                  <a:srgbClr val="0000FF"/>
                </a:solidFill>
              </a:rPr>
              <a:t>ий</a:t>
            </a:r>
            <a:endParaRPr lang="en-US" i="0" dirty="0" smtClean="0">
              <a:solidFill>
                <a:srgbClr val="0000FF"/>
              </a:solidFill>
            </a:endParaRPr>
          </a:p>
          <a:p>
            <a:pPr marL="342817" indent="-342817" algn="ctr" fontAlgn="base"/>
            <a:r>
              <a:rPr lang="ru-RU" i="0" dirty="0" smtClean="0">
                <a:solidFill>
                  <a:srgbClr val="0000FF"/>
                </a:solidFill>
              </a:rPr>
              <a:t> </a:t>
            </a:r>
            <a:r>
              <a:rPr lang="ru-RU" i="0" dirty="0" smtClean="0">
                <a:solidFill>
                  <a:srgbClr val="008000"/>
                </a:solidFill>
              </a:rPr>
              <a:t>с безличными глаголами.  </a:t>
            </a:r>
            <a:endParaRPr lang="ru-RU" dirty="0">
              <a:solidFill>
                <a:srgbClr val="008000"/>
              </a:solidFill>
            </a:endParaRPr>
          </a:p>
        </p:txBody>
      </p:sp>
      <p:pic>
        <p:nvPicPr>
          <p:cNvPr id="11268" name="Picture 4" descr="Живет ли человек собственной жизнью — Бюро дизайна интерьер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596" y="686321"/>
            <a:ext cx="2133600" cy="19192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Цифровой диктант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9694" y="550856"/>
            <a:ext cx="4572032" cy="289309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r>
              <a:rPr lang="ru-RU" sz="14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1)</a:t>
            </a:r>
            <a:r>
              <a:rPr lang="ru-RU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Ветер несёт жёлтые листья по дороге.  </a:t>
            </a:r>
            <a:endParaRPr lang="ru-RU" sz="14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2) Откуда-то несёт горечью пожарища.</a:t>
            </a:r>
          </a:p>
          <a:p>
            <a:pPr fontAlgn="base"/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3) Кто-то стучит в дверь. </a:t>
            </a:r>
          </a:p>
          <a:p>
            <a:pPr fontAlgn="base"/>
            <a:r>
              <a:rPr lang="ru-RU" sz="1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4) К вечеру больного лихорадит.</a:t>
            </a:r>
          </a:p>
          <a:p>
            <a:pPr fontAlgn="base"/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5) Стучит в висках от напряжения.</a:t>
            </a:r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400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6) Как дует из-под двери!</a:t>
            </a:r>
          </a:p>
          <a:p>
            <a:pPr fontAlgn="base"/>
            <a:r>
              <a:rPr lang="ru-RU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7) От времени серебро темнеет.</a:t>
            </a:r>
            <a:endParaRPr lang="ru-RU" sz="14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8) И ветер дул, печально воя.</a:t>
            </a:r>
          </a:p>
          <a:p>
            <a:pPr fontAlgn="base"/>
            <a:r>
              <a:rPr lang="ru-RU" sz="14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9) В дальнем углу сада кто-то </a:t>
            </a:r>
          </a:p>
          <a:p>
            <a:pPr fontAlgn="base"/>
            <a:r>
              <a:rPr lang="ru-RU" sz="14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осторожно тряс яблоню. </a:t>
            </a:r>
          </a:p>
          <a:p>
            <a:pPr fontAlgn="base"/>
            <a:r>
              <a:rPr lang="ru-RU" sz="1400" b="1" i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10) Меня трясёт, здесь холодно. </a:t>
            </a:r>
          </a:p>
          <a:p>
            <a:pPr fontAlgn="base"/>
            <a:endParaRPr lang="ru-RU" sz="1400" dirty="0" smtClean="0"/>
          </a:p>
          <a:p>
            <a:pPr marL="342858" indent="-342858">
              <a:buAutoNum type="arabicParenR"/>
            </a:pP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44" name="Picture 4" descr="Проверка знаний | Новости Иркутска - БезФормат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8718" y="1050921"/>
            <a:ext cx="1976435" cy="18907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Цифровой диктант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68256" y="550856"/>
            <a:ext cx="4643470" cy="2954645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r>
              <a:rPr lang="ru-RU" sz="14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1)</a:t>
            </a:r>
            <a:r>
              <a:rPr lang="ru-RU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Ветер несёт жёлтые листья по дороге.  </a:t>
            </a:r>
            <a:endParaRPr lang="ru-RU" sz="14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2) Откуда-то несёт горечью пожарища.</a:t>
            </a:r>
          </a:p>
          <a:p>
            <a:pPr fontAlgn="base"/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3) Кто-то стучит в дверь. </a:t>
            </a:r>
          </a:p>
          <a:p>
            <a:pPr fontAlgn="base"/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4) К вечеру больного лихорадит.</a:t>
            </a:r>
          </a:p>
          <a:p>
            <a:pPr fontAlgn="base"/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5) Стучит в висках от напряжения. </a:t>
            </a:r>
            <a:endParaRPr lang="ru-RU" sz="1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6) Как дует из-под двери!</a:t>
            </a:r>
          </a:p>
          <a:p>
            <a:pPr fontAlgn="base"/>
            <a:r>
              <a:rPr lang="ru-RU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7) От времени серебро темнеет.</a:t>
            </a:r>
            <a:endParaRPr lang="ru-RU" sz="14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8) И ветер дул, печально воя.</a:t>
            </a:r>
          </a:p>
          <a:p>
            <a:pPr fontAlgn="base"/>
            <a:r>
              <a:rPr lang="ru-RU" sz="14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9) В дальнем углу сада кто-то </a:t>
            </a:r>
          </a:p>
          <a:p>
            <a:pPr fontAlgn="base"/>
            <a:r>
              <a:rPr lang="ru-RU" sz="14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осторожно тряс яблоню. </a:t>
            </a:r>
          </a:p>
          <a:p>
            <a:pPr fontAlgn="base"/>
            <a:r>
              <a:rPr lang="ru-RU" sz="1400" b="1" i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10) Река катит волны прямо к берегу. </a:t>
            </a:r>
          </a:p>
          <a:p>
            <a:pPr fontAlgn="base"/>
            <a:endParaRPr lang="ru-RU" sz="1400" dirty="0" smtClean="0"/>
          </a:p>
          <a:p>
            <a:pPr marL="342858" indent="-342858">
              <a:buAutoNum type="arabicParenR"/>
            </a:pP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План работы на декабрь | ТАНАИС | региональная общественная организац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68718" y="1050922"/>
            <a:ext cx="1928826" cy="1428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3811594" y="2479681"/>
            <a:ext cx="18573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Правильные ответы: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2, 4, 5, 6</a:t>
            </a:r>
            <a:r>
              <a:rPr lang="ru-RU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72" y="102424"/>
            <a:ext cx="5374977" cy="430887"/>
          </a:xfrm>
        </p:spPr>
        <p:txBody>
          <a:bodyPr/>
          <a:lstStyle/>
          <a:p>
            <a:r>
              <a:rPr lang="ru-RU" dirty="0" smtClean="0"/>
              <a:t>          </a:t>
            </a:r>
            <a:r>
              <a:rPr lang="ru-RU" sz="2800" dirty="0" smtClean="0"/>
              <a:t>Лингвистическая задача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97148" y="693731"/>
            <a:ext cx="292895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Составьте предложения с данными глаголами, употребив их в личной и безличной форме</a:t>
            </a:r>
            <a:r>
              <a:rPr lang="ru-RU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20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говорит,</a:t>
            </a:r>
          </a:p>
          <a:p>
            <a:r>
              <a:rPr lang="ru-RU" sz="20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пишет, верит, хочет.</a:t>
            </a:r>
          </a:p>
          <a:p>
            <a:endParaRPr lang="ru-RU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11" descr="Как писать техническое задание на изготовление сайт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2570" y="908045"/>
            <a:ext cx="1928826" cy="1816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72" y="102424"/>
            <a:ext cx="5675728" cy="369332"/>
          </a:xfrm>
        </p:spPr>
        <p:txBody>
          <a:bodyPr/>
          <a:lstStyle/>
          <a:p>
            <a:r>
              <a:rPr lang="ru-RU" sz="2400" dirty="0" smtClean="0"/>
              <a:t>Лингвистическая задача. Проверьте!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6818" y="550855"/>
            <a:ext cx="521497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Мастер 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говор</a:t>
            </a:r>
            <a:r>
              <a:rPr lang="ru-RU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ит</a:t>
            </a:r>
            <a:r>
              <a:rPr lang="ru-RU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о необходимости соблюдения правил безопасности. </a:t>
            </a:r>
          </a:p>
          <a:p>
            <a:pPr fontAlgn="base"/>
            <a:r>
              <a:rPr lang="ru-RU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— Недаром 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говорит</a:t>
            </a:r>
            <a:r>
              <a:rPr lang="ru-RU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ся</a:t>
            </a:r>
            <a:r>
              <a:rPr lang="ru-RU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 fontAlgn="base"/>
            <a:r>
              <a:rPr lang="ru-RU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утро вечера мудренее.</a:t>
            </a:r>
            <a:endParaRPr lang="ru-RU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Мальчик 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пиш</a:t>
            </a:r>
            <a:r>
              <a:rPr lang="ru-RU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ет</a:t>
            </a:r>
            <a:r>
              <a:rPr lang="ru-RU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красиво. — Легко 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пишет</a:t>
            </a:r>
            <a:r>
              <a:rPr lang="ru-RU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ся.</a:t>
            </a:r>
            <a:endParaRPr lang="ru-RU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Она 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вер</a:t>
            </a:r>
            <a:r>
              <a:rPr lang="ru-RU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ит</a:t>
            </a:r>
            <a:r>
              <a:rPr lang="ru-RU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в чудеса. — 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Верит</a:t>
            </a:r>
            <a:r>
              <a:rPr lang="ru-RU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ся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не всегда.</a:t>
            </a:r>
          </a:p>
          <a:p>
            <a:pPr fontAlgn="base"/>
            <a:r>
              <a:rPr lang="ru-RU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Они 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хот</a:t>
            </a:r>
            <a:r>
              <a:rPr lang="ru-RU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ят</a:t>
            </a:r>
            <a:r>
              <a:rPr lang="ru-RU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организовать футбольную команду. – Им 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хочет</a:t>
            </a:r>
            <a:r>
              <a:rPr lang="ru-RU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ся </a:t>
            </a:r>
            <a:r>
              <a:rPr lang="ru-RU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отдохнуть.</a:t>
            </a:r>
            <a:endParaRPr lang="ru-RU" sz="20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7" descr="ЕГЭ.Русский язык. Задание № 10. ТЕОРИЯ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40222" y="836607"/>
            <a:ext cx="1428760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72" y="102424"/>
            <a:ext cx="5374977" cy="320372"/>
          </a:xfrm>
        </p:spPr>
        <p:txBody>
          <a:bodyPr/>
          <a:lstStyle/>
          <a:p>
            <a:r>
              <a:rPr lang="ru-RU" dirty="0" smtClean="0"/>
              <a:t>                 Технология «Корректор».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68256" y="622293"/>
            <a:ext cx="40005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Хорошо, хором, надо, петь, а, врозь, говорить.</a:t>
            </a:r>
          </a:p>
          <a:p>
            <a:r>
              <a:rPr lang="ru-RU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Видно, написано, так, роду, на .</a:t>
            </a:r>
          </a:p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И, колется, хочется, и.</a:t>
            </a:r>
          </a:p>
          <a:p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Не, помолчать, стыдно, сказать, если, нечего.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Ни, приходится, двору, ко. </a:t>
            </a:r>
          </a:p>
          <a:p>
            <a:r>
              <a:rPr lang="ru-RU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Писано, белому, чёрным, по.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Сделано, сказано. </a:t>
            </a:r>
            <a:r>
              <a:rPr lang="ru-RU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3" descr="C:\Users\Бакибаева\Desktop\kisspng-question-mark-exclamation-mark-clip-art-question-5acdccc0668b24.4308677315234367364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="" xmlns:a14="http://schemas.microsoft.com/office/drawing/2010/main">
                  <a14:imgLayer>
                    <a14:imgEffect>
                      <a14:backgroundRemoval t="10000" b="90000" l="10000" r="90000">
                        <a14:foregroundMark x1="46778" y1="75000" x2="54000" y2="81083"/>
                        <a14:foregroundMark x1="79444" y1="21667" x2="79444" y2="2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36386">
            <a:off x="3372228" y="582153"/>
            <a:ext cx="2224895" cy="252033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72" y="102424"/>
            <a:ext cx="5374977" cy="323165"/>
          </a:xfrm>
        </p:spPr>
        <p:txBody>
          <a:bodyPr/>
          <a:lstStyle/>
          <a:p>
            <a:r>
              <a:rPr lang="ru-RU" dirty="0" smtClean="0"/>
              <a:t>    Технология «Корректор». Проверьте!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68256" y="622293"/>
            <a:ext cx="40005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Хорошо петь хором, а говорить  надо врозь.</a:t>
            </a:r>
          </a:p>
          <a:p>
            <a:r>
              <a:rPr lang="ru-RU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Видно, так на роду написано.</a:t>
            </a:r>
          </a:p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 хочется, и колется.</a:t>
            </a:r>
          </a:p>
          <a:p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Не стыдно помолчать, если нечего сказать.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Ни ко двору приходится. </a:t>
            </a:r>
          </a:p>
          <a:p>
            <a:r>
              <a:rPr lang="ru-RU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Писано чёрным по белому.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Сказано – сделано. 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5" descr="Инструкция (системный блок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3032" y="836607"/>
            <a:ext cx="1671633" cy="1828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3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39958" y="550856"/>
            <a:ext cx="3643338" cy="5970865"/>
          </a:xfrm>
        </p:spPr>
        <p:txBody>
          <a:bodyPr/>
          <a:lstStyle/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смеркается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uz-Latn-UZ" sz="1400" dirty="0" smtClean="0">
                <a:solidFill>
                  <a:srgbClr val="7030A0"/>
                </a:solidFill>
              </a:rPr>
              <a:t>qorong</a:t>
            </a:r>
            <a:r>
              <a:rPr lang="en-US" sz="1400" dirty="0" smtClean="0">
                <a:solidFill>
                  <a:srgbClr val="7030A0"/>
                </a:solidFill>
              </a:rPr>
              <a:t>‘</a:t>
            </a:r>
            <a:r>
              <a:rPr lang="uz-Latn-UZ" sz="1400" dirty="0" smtClean="0">
                <a:solidFill>
                  <a:srgbClr val="7030A0"/>
                </a:solidFill>
              </a:rPr>
              <a:t>i tushish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вьюжит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1400" dirty="0" err="1" smtClean="0">
                <a:solidFill>
                  <a:srgbClr val="7030A0"/>
                </a:solidFill>
              </a:rPr>
              <a:t>bo‘ron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bo‘lishi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светает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tong oti</a:t>
            </a:r>
            <a:r>
              <a:rPr lang="en-US" sz="1400" dirty="0" err="1" smtClean="0">
                <a:solidFill>
                  <a:srgbClr val="7030A0"/>
                </a:solidFill>
              </a:rPr>
              <a:t>shi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холодает – </a:t>
            </a:r>
            <a:r>
              <a:rPr lang="uz-Latn-UZ" sz="1400" dirty="0" smtClean="0">
                <a:solidFill>
                  <a:srgbClr val="7030A0"/>
                </a:solidFill>
              </a:rPr>
              <a:t>sovish</a:t>
            </a:r>
            <a:r>
              <a:rPr lang="ru-RU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</a:rPr>
              <a:t>першит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qichishish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 </a:t>
            </a:r>
          </a:p>
          <a:p>
            <a:r>
              <a:rPr lang="ru-RU" sz="1400" dirty="0" smtClean="0">
                <a:solidFill>
                  <a:srgbClr val="0000CC"/>
                </a:solidFill>
              </a:rPr>
              <a:t>лихорадит</a:t>
            </a:r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bezgak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tutishi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</a:rPr>
              <a:t>взгрустнулось</a:t>
            </a:r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qayg</a:t>
            </a:r>
            <a:r>
              <a:rPr lang="en-US" sz="1400" dirty="0" smtClean="0">
                <a:solidFill>
                  <a:srgbClr val="7030A0"/>
                </a:solidFill>
              </a:rPr>
              <a:t>‘</a:t>
            </a:r>
            <a:r>
              <a:rPr lang="uz-Latn-UZ" sz="1400" dirty="0" smtClean="0">
                <a:solidFill>
                  <a:srgbClr val="7030A0"/>
                </a:solidFill>
              </a:rPr>
              <a:t>u</a:t>
            </a:r>
            <a:r>
              <a:rPr lang="en-US" sz="1400" dirty="0" err="1" smtClean="0">
                <a:solidFill>
                  <a:srgbClr val="7030A0"/>
                </a:solidFill>
              </a:rPr>
              <a:t>ga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tushish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</a:rPr>
              <a:t>вечереет</a:t>
            </a:r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shom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tushishi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</a:rPr>
              <a:t>знобит 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titramoqda</a:t>
            </a:r>
            <a:r>
              <a:rPr lang="ru-RU" sz="1400" dirty="0" smtClean="0">
                <a:solidFill>
                  <a:srgbClr val="7030A0"/>
                </a:solidFill>
              </a:rPr>
              <a:t>;</a:t>
            </a: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морозит –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muzlatmoqda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yaxlatmoqda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моросит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sevalamoqda</a:t>
            </a:r>
            <a:r>
              <a:rPr lang="en-US" sz="1400" dirty="0" smtClean="0">
                <a:solidFill>
                  <a:srgbClr val="7030A0"/>
                </a:solidFill>
              </a:rPr>
              <a:t>.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i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en-US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/>
          </a:p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5" name="Picture 2" descr="Реферат: Практикум разбит на семь тем, в каждой из которых содержится  постановка задачи, упражнения и методические рекомендации по их выполнению.  Содержит приложения с вариантами заданий для самостоятельного выполнения.  Удк 681 06 (076. 5) - BestReferat.r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1132" y="622293"/>
            <a:ext cx="1643074" cy="1643074"/>
          </a:xfrm>
          <a:prstGeom prst="rect">
            <a:avLst/>
          </a:prstGeom>
          <a:noFill/>
        </p:spPr>
      </p:pic>
      <p:pic>
        <p:nvPicPr>
          <p:cNvPr id="6" name="Picture 2" descr="Я — отраженье вашего лица». А. Ахматова. Жизнь, судьба, поэзия. —  Методическая копилк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446" y="2265367"/>
            <a:ext cx="1454154" cy="806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700" y="110526"/>
            <a:ext cx="4944655" cy="339835"/>
          </a:xfrm>
          <a:prstGeom prst="rect">
            <a:avLst/>
          </a:prstGeom>
        </p:spPr>
        <p:txBody>
          <a:bodyPr vert="horz" wrap="square" lIns="0" tIns="16508" rIns="0" bIns="0" rtlCol="0">
            <a:spAutoFit/>
          </a:bodyPr>
          <a:lstStyle/>
          <a:p>
            <a:pPr marL="12698" algn="ctr">
              <a:spcBef>
                <a:spcPts val="130"/>
              </a:spcBef>
            </a:pPr>
            <a:r>
              <a:rPr lang="ru-RU" spc="-5" dirty="0" smtClean="0"/>
              <a:t>       Формы глаголов</a:t>
            </a:r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1666880" y="788222"/>
            <a:ext cx="2421890" cy="197488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8">
              <a:spcBef>
                <a:spcPts val="100"/>
              </a:spcBef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Обозначает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действие</a:t>
            </a:r>
            <a:r>
              <a:rPr sz="12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предмета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525578" y="622293"/>
            <a:ext cx="2983945" cy="35719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Формы глаголов</a:t>
            </a:r>
            <a:endParaRPr lang="ru-RU" sz="20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8256" y="1336673"/>
            <a:ext cx="2643206" cy="171451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Личные.</a:t>
            </a:r>
          </a:p>
          <a:p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Глаголы, связанные с производителем действия и имеющие категорию лица.</a:t>
            </a:r>
            <a:endParaRPr lang="ru-RU" sz="1400" b="1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882900" y="1336673"/>
            <a:ext cx="2714644" cy="171451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just"/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Безличные.</a:t>
            </a:r>
            <a:r>
              <a:rPr lang="ru-RU" sz="1600" dirty="0" smtClean="0"/>
              <a:t> </a:t>
            </a:r>
          </a:p>
          <a:p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Глаголы, не соотносящиеся с действующим лицом ни по смыслу, ни грамматически, т.е. не имеющие категории лица.  </a:t>
            </a:r>
            <a:endParaRPr lang="ru-RU" sz="14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>
            <a:stCxn id="7" idx="0"/>
            <a:endCxn id="5" idx="2"/>
          </p:cNvCxnSpPr>
          <p:nvPr/>
        </p:nvCxnSpPr>
        <p:spPr>
          <a:xfrm rot="5400000" flipH="1" flipV="1">
            <a:off x="2075110" y="394232"/>
            <a:ext cx="357190" cy="1527692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5" idx="2"/>
          </p:cNvCxnSpPr>
          <p:nvPr/>
        </p:nvCxnSpPr>
        <p:spPr>
          <a:xfrm rot="16200000" flipH="1">
            <a:off x="3450292" y="546742"/>
            <a:ext cx="357190" cy="1222672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8216"/>
          </a:xfrm>
          <a:prstGeom prst="rect">
            <a:avLst/>
          </a:prstGeom>
        </p:spPr>
        <p:txBody>
          <a:bodyPr vert="horz" wrap="square" lIns="0" tIns="16508" rIns="0" bIns="0" rtlCol="0">
            <a:spAutoFit/>
          </a:bodyPr>
          <a:lstStyle/>
          <a:p>
            <a:pPr marL="12698"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59071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149548" y="622293"/>
            <a:ext cx="6915348" cy="1156717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§ 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1. Как сказать о действии, которое       </a:t>
            </a: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      совершается само по себе, без    </a:t>
            </a: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действующего лица? </a:t>
            </a: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  Упражнение 117, 118 (стр. 44).</a:t>
            </a:r>
            <a:endParaRPr lang="ru-RU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7" descr="EnglishZoom. Стоит ли задавать домашнее задание по иностранному языку? |  EnglishZo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83296" y="5194325"/>
            <a:ext cx="2994004" cy="14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Домашнее задание школьные иконки иллюстрации | Премиум векторы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68388" y="1836740"/>
            <a:ext cx="3571870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5"/>
            <a:ext cx="5668982" cy="323165"/>
          </a:xfrm>
        </p:spPr>
        <p:txBody>
          <a:bodyPr/>
          <a:lstStyle/>
          <a:p>
            <a:r>
              <a:rPr lang="ru-RU" dirty="0" smtClean="0"/>
              <a:t>   </a:t>
            </a:r>
            <a:r>
              <a:rPr lang="en-US" dirty="0" smtClean="0"/>
              <a:t>     </a:t>
            </a:r>
            <a:r>
              <a:rPr lang="ru-RU" dirty="0" smtClean="0"/>
              <a:t>Безличные глаголы (</a:t>
            </a:r>
            <a:r>
              <a:rPr lang="en-US" dirty="0" err="1" smtClean="0"/>
              <a:t>shaxssiz</a:t>
            </a:r>
            <a:r>
              <a:rPr lang="en-US" dirty="0" smtClean="0"/>
              <a:t> </a:t>
            </a:r>
            <a:r>
              <a:rPr lang="en-US" dirty="0" err="1" smtClean="0"/>
              <a:t>fe‘llar</a:t>
            </a:r>
            <a:r>
              <a:rPr lang="en-US" dirty="0" smtClean="0"/>
              <a:t>)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1096950" y="622294"/>
            <a:ext cx="3786214" cy="418400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ru-RU" sz="2000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Безличные глаголы </a:t>
            </a:r>
            <a:endParaRPr sz="2000" dirty="0">
              <a:solidFill>
                <a:schemeClr val="bg1"/>
              </a:solidFill>
            </a:endParaRPr>
          </a:p>
        </p:txBody>
      </p:sp>
      <p:sp>
        <p:nvSpPr>
          <p:cNvPr id="6" name="object 8"/>
          <p:cNvSpPr/>
          <p:nvPr/>
        </p:nvSpPr>
        <p:spPr>
          <a:xfrm>
            <a:off x="311132" y="1193797"/>
            <a:ext cx="5286412" cy="1857388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                     </a:t>
            </a:r>
            <a:r>
              <a:rPr lang="ru-RU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Обозначают процессы,   </a:t>
            </a:r>
          </a:p>
          <a:p>
            <a:r>
              <a:rPr lang="ru-RU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совершающиеся без субъектов      </a:t>
            </a:r>
          </a:p>
          <a:p>
            <a:r>
              <a:rPr lang="ru-RU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(деятелей). Безличные глаголы   </a:t>
            </a:r>
          </a:p>
          <a:p>
            <a:r>
              <a:rPr lang="ru-RU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могут обозначать различные   </a:t>
            </a:r>
          </a:p>
          <a:p>
            <a:r>
              <a:rPr lang="ru-RU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неконтролируемые самопроизвольные  </a:t>
            </a:r>
          </a:p>
          <a:p>
            <a:r>
              <a:rPr lang="ru-RU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         действия и состояния.   </a:t>
            </a:r>
            <a:endParaRPr sz="2000" b="1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ject 15"/>
          <p:cNvSpPr/>
          <p:nvPr/>
        </p:nvSpPr>
        <p:spPr>
          <a:xfrm>
            <a:off x="2740024" y="979483"/>
            <a:ext cx="642942" cy="2857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 descr="Tashkent State University of the Uzbek language and literature"/>
          <p:cNvSpPr>
            <a:spLocks noChangeAspect="1" noChangeArrowheads="1"/>
          </p:cNvSpPr>
          <p:nvPr/>
        </p:nvSpPr>
        <p:spPr bwMode="auto">
          <a:xfrm>
            <a:off x="2693051" y="1322880"/>
            <a:ext cx="928153" cy="92861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57655" tIns="28827" rIns="57655" bIns="28827" numCol="1" anchor="t" anchorCtr="0" compatLnSpc="1">
            <a:prstTxWarp prst="textNoShape">
              <a:avLst/>
            </a:prstTxWarp>
          </a:bodyPr>
          <a:lstStyle/>
          <a:p>
            <a:pPr defTabSz="216207">
              <a:defRPr/>
            </a:pPr>
            <a:endParaRPr lang="ru-RU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" name="Капля 7"/>
          <p:cNvSpPr/>
          <p:nvPr/>
        </p:nvSpPr>
        <p:spPr>
          <a:xfrm>
            <a:off x="96818" y="765169"/>
            <a:ext cx="1785950" cy="1857388"/>
          </a:xfrm>
          <a:prstGeom prst="teardrop">
            <a:avLst/>
          </a:prstGeom>
          <a:solidFill>
            <a:srgbClr val="FFC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algn="ctr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Безличные </a:t>
            </a:r>
            <a:endParaRPr lang="en-US" sz="14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глаголы обозначают:</a:t>
            </a:r>
          </a:p>
          <a:p>
            <a:pPr algn="ctr"/>
            <a:endParaRPr lang="ru-RU" sz="1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025643" y="550855"/>
            <a:ext cx="3571901" cy="500066"/>
          </a:xfrm>
          <a:prstGeom prst="roundRect">
            <a:avLst/>
          </a:prstGeom>
          <a:solidFill>
            <a:srgbClr val="99FF9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lvl="0" algn="ctr"/>
            <a:endParaRPr lang="ru-RU" sz="1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явления природы: 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светает, холодает, </a:t>
            </a:r>
          </a:p>
          <a:p>
            <a:pPr lvl="0" algn="ctr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смеркается, вьюжит.</a:t>
            </a:r>
          </a:p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</a:t>
            </a:r>
            <a:r>
              <a:rPr lang="en-US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025644" y="1122359"/>
            <a:ext cx="3571900" cy="714380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lvl="0" algn="ctr"/>
            <a:endParaRPr lang="ru-RU" sz="14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физические или психические состояния живых существ:</a:t>
            </a:r>
            <a:r>
              <a:rPr lang="ru-RU" sz="1400" dirty="0" smtClean="0">
                <a:solidFill>
                  <a:srgbClr val="FF0000"/>
                </a:solidFill>
              </a:rPr>
              <a:t> </a:t>
            </a:r>
            <a:r>
              <a:rPr lang="ru-RU" sz="1400" b="1" dirty="0" smtClean="0">
                <a:solidFill>
                  <a:srgbClr val="FF0000"/>
                </a:solidFill>
              </a:rPr>
              <a:t>першит</a:t>
            </a:r>
            <a:r>
              <a:rPr lang="ru-RU" sz="1400" dirty="0" smtClean="0">
                <a:solidFill>
                  <a:srgbClr val="FF0000"/>
                </a:solidFill>
              </a:rPr>
              <a:t>, </a:t>
            </a:r>
          </a:p>
          <a:p>
            <a:pPr lvl="0" algn="ctr"/>
            <a:r>
              <a:rPr lang="ru-RU" sz="1400" b="1" dirty="0" smtClean="0">
                <a:solidFill>
                  <a:srgbClr val="FF0000"/>
                </a:solidFill>
              </a:rPr>
              <a:t>лихорадит</a:t>
            </a:r>
            <a:r>
              <a:rPr lang="ru-RU" sz="1400" dirty="0" smtClean="0">
                <a:solidFill>
                  <a:srgbClr val="FF0000"/>
                </a:solidFill>
              </a:rPr>
              <a:t>, </a:t>
            </a:r>
            <a:r>
              <a:rPr lang="ru-RU" sz="1400" b="1" dirty="0" smtClean="0">
                <a:solidFill>
                  <a:srgbClr val="FF0000"/>
                </a:solidFill>
              </a:rPr>
              <a:t>взгрустнулось</a:t>
            </a:r>
            <a:r>
              <a:rPr lang="ru-RU" sz="1400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025644" y="1908177"/>
            <a:ext cx="3571900" cy="642942"/>
          </a:xfrm>
          <a:prstGeom prst="roundRect">
            <a:avLst/>
          </a:prstGeom>
          <a:solidFill>
            <a:srgbClr val="FFFF9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lvl="0" algn="ctr"/>
            <a:endParaRPr lang="ru-RU" sz="12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долженствование или желательность: </a:t>
            </a:r>
          </a:p>
          <a:p>
            <a:pPr lvl="0" algn="ctr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следует, подобает, надлежит.</a:t>
            </a:r>
          </a:p>
          <a:p>
            <a:pPr algn="ctr"/>
            <a:endParaRPr lang="ru-RU" sz="12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025644" y="2622557"/>
            <a:ext cx="3571900" cy="500066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lvl="0" algn="ctr"/>
            <a:endParaRPr lang="ru-RU" sz="14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наличие или отсутствие чего-либо: 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хватает, недостает.</a:t>
            </a:r>
          </a:p>
          <a:p>
            <a:pPr algn="ctr"/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ctrTitle"/>
          </p:nvPr>
        </p:nvSpPr>
        <p:spPr>
          <a:xfrm>
            <a:off x="432435" y="122228"/>
            <a:ext cx="4900930" cy="315471"/>
          </a:xfrm>
        </p:spPr>
        <p:txBody>
          <a:bodyPr/>
          <a:lstStyle/>
          <a:p>
            <a:r>
              <a:rPr lang="ru-RU" dirty="0" smtClean="0"/>
              <a:t>      Значение безличных глаголов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07065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>
        <p14:prism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29468" y="102425"/>
            <a:ext cx="6840760" cy="430887"/>
          </a:xfrm>
        </p:spPr>
        <p:txBody>
          <a:bodyPr/>
          <a:lstStyle/>
          <a:p>
            <a:r>
              <a:rPr lang="ru-RU" dirty="0" smtClean="0"/>
              <a:t>          </a:t>
            </a:r>
            <a:r>
              <a:rPr lang="ru-RU" sz="2800" dirty="0" smtClean="0"/>
              <a:t>Формы безличных глаголов</a:t>
            </a:r>
            <a:endParaRPr lang="ru-RU" sz="28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122359"/>
            <a:ext cx="1785950" cy="1214446"/>
          </a:xfrm>
          <a:prstGeom prst="roundRect">
            <a:avLst/>
          </a:prstGeom>
          <a:noFill/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 систему форм </a:t>
            </a:r>
            <a:r>
              <a:rPr lang="ru-RU" sz="1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безличных </a:t>
            </a:r>
            <a:r>
              <a:rPr lang="ru-RU" sz="1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глаголов входят:</a:t>
            </a:r>
            <a:endParaRPr lang="ru-RU" sz="16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11396" y="622293"/>
            <a:ext cx="3286148" cy="57150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fontAlgn="base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fontAlgn="base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28600" lvl="0" indent="-228600" fontAlgn="base">
              <a:buFontTx/>
              <a:buAutoNum type="arabicParenR"/>
            </a:pP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инфинитив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смеркаться,</a:t>
            </a:r>
            <a:r>
              <a:rPr lang="ru-RU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marL="228600" lvl="0" indent="-228600" fontAlgn="base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знобить,</a:t>
            </a:r>
            <a:r>
              <a:rPr lang="ru-RU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хотеться.</a:t>
            </a:r>
            <a:endParaRPr lang="ru-RU" sz="1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base">
              <a:buAutoNum type="arabicParenR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11396" y="1265235"/>
            <a:ext cx="3286148" cy="1857388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lvl="0" fontAlgn="base"/>
            <a:endParaRPr lang="ru-RU" sz="12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lvl="0" fontAlgn="base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формы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 изъявительного наклонения:</a:t>
            </a:r>
          </a:p>
          <a:p>
            <a:pPr lvl="0" fontAlgn="base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а) настоящего и будущего времени, омонимичные формам 3-го лица единственного числа: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знобит, будет знобить,</a:t>
            </a:r>
          </a:p>
          <a:p>
            <a:pPr lvl="0" fontAlgn="base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зазнобит; темнеет, будет темнеть, потемнеет;</a:t>
            </a:r>
          </a:p>
          <a:p>
            <a:pPr fontAlgn="base"/>
            <a:endParaRPr lang="ru-RU" sz="14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954206" y="908045"/>
            <a:ext cx="357190" cy="821537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>
            <a:off x="1954206" y="1729583"/>
            <a:ext cx="357190" cy="464347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29468" y="102425"/>
            <a:ext cx="6840760" cy="430887"/>
          </a:xfrm>
        </p:spPr>
        <p:txBody>
          <a:bodyPr/>
          <a:lstStyle/>
          <a:p>
            <a:r>
              <a:rPr lang="ru-RU" dirty="0" smtClean="0"/>
              <a:t>           </a:t>
            </a:r>
            <a:r>
              <a:rPr lang="ru-RU" sz="2800" dirty="0" smtClean="0"/>
              <a:t>Формы безличных глаголов</a:t>
            </a:r>
            <a:endParaRPr lang="ru-RU" sz="28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122359"/>
            <a:ext cx="1785950" cy="1214446"/>
          </a:xfrm>
          <a:prstGeom prst="roundRect">
            <a:avLst/>
          </a:prstGeom>
          <a:noFill/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 систему форм </a:t>
            </a:r>
            <a:r>
              <a:rPr lang="ru-RU" sz="1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безличных </a:t>
            </a:r>
            <a:r>
              <a:rPr lang="ru-RU" sz="1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глаголов входят:</a:t>
            </a:r>
            <a:endParaRPr lang="ru-RU" sz="16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11396" y="622293"/>
            <a:ext cx="3286148" cy="135732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marL="228600" indent="-228600" fontAlgn="base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б) формы прошедшего времени, омонимичные формам единственного числа среднего рода: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стемнело, </a:t>
            </a:r>
          </a:p>
          <a:p>
            <a:pPr marL="228600" indent="-228600" fontAlgn="base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зазнобило, лихорадило, </a:t>
            </a:r>
          </a:p>
          <a:p>
            <a:pPr marL="228600" indent="-228600" fontAlgn="base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   взгрустнулось.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11396" y="2051053"/>
            <a:ext cx="3286148" cy="1071570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lvl="0" fontAlgn="base"/>
            <a:endParaRPr lang="ru-RU" sz="12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3) 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формы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 сослагательного (условного) наклонения:</a:t>
            </a:r>
          </a:p>
          <a:p>
            <a:pPr fontAlgn="base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подморозило бы,</a:t>
            </a:r>
            <a:r>
              <a:rPr lang="ru-RU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fontAlgn="base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рассвело бы скорее.</a:t>
            </a:r>
            <a:endParaRPr lang="ru-RU" sz="1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 fontAlgn="base"/>
            <a:endParaRPr lang="ru-RU" sz="14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954206" y="1300954"/>
            <a:ext cx="357190" cy="428628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>
            <a:off x="1954206" y="1729582"/>
            <a:ext cx="357190" cy="857256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02425"/>
            <a:ext cx="6048672" cy="307777"/>
          </a:xfrm>
        </p:spPr>
        <p:txBody>
          <a:bodyPr/>
          <a:lstStyle/>
          <a:p>
            <a:r>
              <a:rPr lang="ru-RU" sz="1800" dirty="0" smtClean="0"/>
              <a:t>          </a:t>
            </a:r>
            <a:r>
              <a:rPr lang="ru-RU" sz="2000" dirty="0" smtClean="0"/>
              <a:t>Как изменяются безличные глаголы?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40024" y="622293"/>
            <a:ext cx="2857520" cy="3016210"/>
          </a:xfrm>
        </p:spPr>
        <p:txBody>
          <a:bodyPr/>
          <a:lstStyle/>
          <a:p>
            <a:endParaRPr lang="ru-RU" sz="2000" i="0" dirty="0" smtClean="0">
              <a:solidFill>
                <a:schemeClr val="tx2">
                  <a:lumMod val="75000"/>
                </a:schemeClr>
              </a:solidFill>
            </a:endParaRPr>
          </a:p>
          <a:p>
            <a:pPr fontAlgn="base"/>
            <a:r>
              <a:rPr lang="ru-RU" dirty="0" smtClean="0">
                <a:solidFill>
                  <a:srgbClr val="7030A0"/>
                </a:solidFill>
              </a:rPr>
              <a:t>Безличные глаголы не изменяются по </a:t>
            </a:r>
            <a:r>
              <a:rPr lang="ru-RU" dirty="0" smtClean="0">
                <a:solidFill>
                  <a:srgbClr val="FF0000"/>
                </a:solidFill>
              </a:rPr>
              <a:t>лицам, числам </a:t>
            </a:r>
            <a:r>
              <a:rPr lang="ru-RU" dirty="0" smtClean="0">
                <a:solidFill>
                  <a:srgbClr val="7030A0"/>
                </a:solidFill>
              </a:rPr>
              <a:t>и </a:t>
            </a:r>
            <a:r>
              <a:rPr lang="ru-RU" dirty="0" smtClean="0">
                <a:solidFill>
                  <a:srgbClr val="FF0000"/>
                </a:solidFill>
              </a:rPr>
              <a:t>родам.</a:t>
            </a:r>
          </a:p>
          <a:p>
            <a:endParaRPr lang="ru-RU" i="0" dirty="0" smtClean="0">
              <a:solidFill>
                <a:schemeClr val="tx1"/>
              </a:solidFill>
            </a:endParaRPr>
          </a:p>
          <a:p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>
                <a:solidFill>
                  <a:schemeClr val="tx1"/>
                </a:solidFill>
              </a:rPr>
              <a:t>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=""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601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=""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7" y="1979616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=""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7" y="765170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02425"/>
            <a:ext cx="6048672" cy="307777"/>
          </a:xfrm>
        </p:spPr>
        <p:txBody>
          <a:bodyPr/>
          <a:lstStyle/>
          <a:p>
            <a:r>
              <a:rPr lang="ru-RU" sz="1800" dirty="0" smtClean="0"/>
              <a:t>          </a:t>
            </a:r>
            <a:r>
              <a:rPr lang="ru-RU" sz="2000" dirty="0" smtClean="0"/>
              <a:t>Как изменяются безличные глаголы?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97148" y="622293"/>
            <a:ext cx="3168652" cy="3016210"/>
          </a:xfrm>
        </p:spPr>
        <p:txBody>
          <a:bodyPr/>
          <a:lstStyle/>
          <a:p>
            <a:endParaRPr lang="ru-RU" sz="2000" i="0" dirty="0" smtClean="0">
              <a:solidFill>
                <a:schemeClr val="tx2">
                  <a:lumMod val="75000"/>
                </a:schemeClr>
              </a:solidFill>
            </a:endParaRPr>
          </a:p>
          <a:p>
            <a:pPr fontAlgn="base"/>
            <a:r>
              <a:rPr lang="ru-RU" dirty="0" smtClean="0">
                <a:solidFill>
                  <a:srgbClr val="0000CC"/>
                </a:solidFill>
              </a:rPr>
              <a:t>Не имеют форм </a:t>
            </a:r>
          </a:p>
          <a:p>
            <a:pPr fontAlgn="base"/>
            <a:r>
              <a:rPr lang="ru-RU" dirty="0" smtClean="0">
                <a:solidFill>
                  <a:srgbClr val="FF0000"/>
                </a:solidFill>
              </a:rPr>
              <a:t>повелительного наклонения </a:t>
            </a:r>
          </a:p>
          <a:p>
            <a:pPr fontAlgn="base"/>
            <a:r>
              <a:rPr lang="ru-RU" dirty="0" smtClean="0">
                <a:solidFill>
                  <a:srgbClr val="0000CC"/>
                </a:solidFill>
              </a:rPr>
              <a:t>(</a:t>
            </a:r>
            <a:r>
              <a:rPr lang="en-US" dirty="0" err="1" smtClean="0">
                <a:solidFill>
                  <a:srgbClr val="0000CC"/>
                </a:solidFill>
              </a:rPr>
              <a:t>buyruq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 err="1" smtClean="0">
                <a:solidFill>
                  <a:srgbClr val="0000CC"/>
                </a:solidFill>
              </a:rPr>
              <a:t>fe‘llar</a:t>
            </a:r>
            <a:r>
              <a:rPr lang="en-US" dirty="0" smtClean="0">
                <a:solidFill>
                  <a:srgbClr val="0000CC"/>
                </a:solidFill>
              </a:rPr>
              <a:t>)</a:t>
            </a:r>
            <a:r>
              <a:rPr lang="ru-RU" dirty="0" smtClean="0">
                <a:solidFill>
                  <a:srgbClr val="0000CC"/>
                </a:solidFill>
              </a:rPr>
              <a:t>.</a:t>
            </a:r>
          </a:p>
          <a:p>
            <a:pPr fontAlgn="base"/>
            <a:r>
              <a:rPr lang="ru-RU" dirty="0" smtClean="0">
                <a:solidFill>
                  <a:srgbClr val="0000CC"/>
                </a:solidFill>
              </a:rPr>
              <a:t> </a:t>
            </a:r>
          </a:p>
          <a:p>
            <a:endParaRPr lang="ru-RU" i="0" dirty="0" smtClean="0">
              <a:solidFill>
                <a:schemeClr val="tx1"/>
              </a:solidFill>
            </a:endParaRPr>
          </a:p>
          <a:p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>
                <a:solidFill>
                  <a:schemeClr val="tx1"/>
                </a:solidFill>
              </a:rPr>
              <a:t>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=""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601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=""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6" y="1979615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=""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7" y="765170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02425"/>
            <a:ext cx="6048672" cy="307777"/>
          </a:xfrm>
        </p:spPr>
        <p:txBody>
          <a:bodyPr/>
          <a:lstStyle/>
          <a:p>
            <a:r>
              <a:rPr lang="ru-RU" sz="1800" dirty="0" smtClean="0"/>
              <a:t>          </a:t>
            </a:r>
            <a:r>
              <a:rPr lang="ru-RU" sz="2000" dirty="0" smtClean="0"/>
              <a:t>Как изменяются безличные глаголы?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82900" y="622293"/>
            <a:ext cx="2882900" cy="3816429"/>
          </a:xfrm>
        </p:spPr>
        <p:txBody>
          <a:bodyPr/>
          <a:lstStyle/>
          <a:p>
            <a:pPr fontAlgn="base"/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От безличных глаголов не образуются </a:t>
            </a:r>
          </a:p>
          <a:p>
            <a:pPr fontAlgn="base"/>
            <a:r>
              <a:rPr lang="ru-RU" dirty="0" smtClean="0">
                <a:solidFill>
                  <a:srgbClr val="FF0000"/>
                </a:solidFill>
              </a:rPr>
              <a:t>причастия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sifatdosh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и </a:t>
            </a:r>
            <a:r>
              <a:rPr lang="ru-RU" dirty="0" smtClean="0">
                <a:solidFill>
                  <a:srgbClr val="FF0000"/>
                </a:solidFill>
              </a:rPr>
              <a:t>деепричастия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ravishdosh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pPr fontAlgn="base"/>
            <a:r>
              <a:rPr lang="ru-RU" dirty="0" smtClean="0"/>
              <a:t> </a:t>
            </a:r>
          </a:p>
          <a:p>
            <a:endParaRPr lang="ru-RU" i="0" dirty="0" smtClean="0">
              <a:solidFill>
                <a:schemeClr val="tx1"/>
              </a:solidFill>
            </a:endParaRPr>
          </a:p>
          <a:p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>
                <a:solidFill>
                  <a:schemeClr val="tx1"/>
                </a:solidFill>
              </a:rPr>
              <a:t>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=""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601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rgbClr val="00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=""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7" y="1979616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=""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7" y="765170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13850</TotalTime>
  <Words>605</Words>
  <Application>Microsoft Office PowerPoint</Application>
  <PresentationFormat>Произвольный</PresentationFormat>
  <Paragraphs>216</Paragraphs>
  <Slides>20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Office Theme</vt:lpstr>
      <vt:lpstr>Русский  язык</vt:lpstr>
      <vt:lpstr>       Формы глаголов</vt:lpstr>
      <vt:lpstr>        Безличные глаголы (shaxssiz fe‘llar) </vt:lpstr>
      <vt:lpstr>      Значение безличных глаголов</vt:lpstr>
      <vt:lpstr>          Формы безличных глаголов</vt:lpstr>
      <vt:lpstr>           Формы безличных глаголов</vt:lpstr>
      <vt:lpstr>          Как изменяются безличные глаголы?</vt:lpstr>
      <vt:lpstr>          Как изменяются безличные глаголы?</vt:lpstr>
      <vt:lpstr>          Как изменяются безличные глаголы?</vt:lpstr>
      <vt:lpstr>     Виды безличных глаголов по образованию: </vt:lpstr>
      <vt:lpstr>               Внимание! Запомните!</vt:lpstr>
      <vt:lpstr>                  Цифровой диктант</vt:lpstr>
      <vt:lpstr>                  Цифровой диктант</vt:lpstr>
      <vt:lpstr>                  Цифровой диктант</vt:lpstr>
      <vt:lpstr>          Лингвистическая задача </vt:lpstr>
      <vt:lpstr>Лингвистическая задача. Проверьте! </vt:lpstr>
      <vt:lpstr>                 Технология «Корректор». </vt:lpstr>
      <vt:lpstr>    Технология «Корректор». Проверьте! </vt:lpstr>
      <vt:lpstr>                    Словарная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HOME</cp:lastModifiedBy>
  <cp:revision>540</cp:revision>
  <dcterms:created xsi:type="dcterms:W3CDTF">2020-04-13T08:05:42Z</dcterms:created>
  <dcterms:modified xsi:type="dcterms:W3CDTF">2021-01-24T14:15:11Z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