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4" r:id="rId3"/>
    <p:sldId id="257" r:id="rId4"/>
    <p:sldId id="266" r:id="rId5"/>
    <p:sldId id="263" r:id="rId6"/>
    <p:sldId id="273" r:id="rId7"/>
    <p:sldId id="274" r:id="rId8"/>
    <p:sldId id="275" r:id="rId9"/>
    <p:sldId id="276" r:id="rId10"/>
    <p:sldId id="265" r:id="rId11"/>
    <p:sldId id="277" r:id="rId12"/>
    <p:sldId id="267" r:id="rId13"/>
    <p:sldId id="278" r:id="rId14"/>
    <p:sldId id="279" r:id="rId15"/>
    <p:sldId id="280" r:id="rId16"/>
    <p:sldId id="262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66" autoAdjust="0"/>
  </p:normalViewPr>
  <p:slideViewPr>
    <p:cSldViewPr>
      <p:cViewPr>
        <p:scale>
          <a:sx n="82" d="100"/>
          <a:sy n="82" d="100"/>
        </p:scale>
        <p:origin x="1620" y="4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454008" y="1050921"/>
            <a:ext cx="5715039" cy="5398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1750" b="1" spc="-2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latin typeface="Arial"/>
                <a:cs typeface="Arial"/>
              </a:rPr>
              <a:t>7</a:t>
            </a:r>
            <a:endParaRPr sz="22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latin typeface="Arial"/>
                <a:cs typeface="Arial"/>
              </a:rPr>
              <a:t>к</a:t>
            </a:r>
            <a:r>
              <a:rPr sz="1300" spc="-5" dirty="0"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1025512" y="1265235"/>
            <a:ext cx="4740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§ 3. Как описать предмет по внешнему виду?  </a:t>
            </a:r>
            <a:endParaRPr lang="ru-RU" dirty="0"/>
          </a:p>
        </p:txBody>
      </p:sp>
      <p:pic>
        <p:nvPicPr>
          <p:cNvPr id="29" name="Picture 13" descr="shkolnye_predmety_kartinki_5_121256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832008" y="4551383"/>
            <a:ext cx="6408737" cy="3249604"/>
          </a:xfrm>
          <a:prstGeom prst="rect">
            <a:avLst/>
          </a:prstGeom>
          <a:noFill/>
        </p:spPr>
      </p:pic>
      <p:pic>
        <p:nvPicPr>
          <p:cNvPr id="30" name="Picture 13" descr="shkolnye_predmety_kartinki_5_121256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8724" y="1622425"/>
            <a:ext cx="3240360" cy="1571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3200876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От данных словосочетаний образуйте и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запишите сложные прилагательные.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литературная и музыкальная композиция;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слабый характер;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машина для уборки хлопка;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русский и английский словарь;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5.   широкий экран;</a:t>
            </a: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rgbClr val="0070C0"/>
                </a:solidFill>
              </a:rPr>
              <a:t>сок из плодов и ягод;</a:t>
            </a: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rgbClr val="0070C0"/>
                </a:solidFill>
              </a:rPr>
              <a:t>светлый и жёлтый цвет;</a:t>
            </a: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rgbClr val="0070C0"/>
                </a:solidFill>
              </a:rPr>
              <a:t>сладковатый и пряный запах;</a:t>
            </a: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klub-drug.ru/wp-content/uploads/2011/04/41.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4" y="1122359"/>
            <a:ext cx="2382834" cy="2000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3200876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От данных словосочетаний образуйте и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запишите сложные прилагательные.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литературно-музыкальная композиция;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слабохарактерный человек;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хлопкоуборочная машина;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rgbClr val="0070C0"/>
                </a:solidFill>
              </a:rPr>
              <a:t>русско-английский словарь;</a:t>
            </a:r>
          </a:p>
          <a:p>
            <a:pPr marL="342900" indent="-342900">
              <a:buAutoNum type="arabicPeriod" startAt="5"/>
            </a:pPr>
            <a:r>
              <a:rPr lang="ru-RU" sz="1600" dirty="0" smtClean="0">
                <a:solidFill>
                  <a:srgbClr val="0070C0"/>
                </a:solidFill>
              </a:rPr>
              <a:t>широкоэкранный фильм;</a:t>
            </a:r>
          </a:p>
          <a:p>
            <a:pPr marL="342900" indent="-342900">
              <a:buAutoNum type="arabicPeriod" startAt="5"/>
            </a:pPr>
            <a:r>
              <a:rPr lang="ru-RU" sz="1600" dirty="0" smtClean="0">
                <a:solidFill>
                  <a:srgbClr val="0070C0"/>
                </a:solidFill>
              </a:rPr>
              <a:t>плодово-ягодный сок;</a:t>
            </a: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rgbClr val="0070C0"/>
                </a:solidFill>
              </a:rPr>
              <a:t>светло-жёлтый цвет;</a:t>
            </a: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rgbClr val="0070C0"/>
                </a:solidFill>
              </a:rPr>
              <a:t>сладковато-пряный запах;</a:t>
            </a: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>
              <a:buAutoNum type="arabicPeriod" startAt="6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Picture 4" descr="20s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1408111"/>
            <a:ext cx="17859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215444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/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765169"/>
            <a:ext cx="2214578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597148" y="765169"/>
            <a:ext cx="2786082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Свободные клеточки прямоугольника заполните буквами так, чтобы в каждом вертикальном ряду получились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сложные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2365C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прилагательные, которые пишутся слитно.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2365C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А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О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«Волшебный прямоугольник». 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5"/>
          <a:ext cx="5572164" cy="2641338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2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Р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А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С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В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Е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Л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О 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В 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И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Г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З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Ч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Г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П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П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Ц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З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И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П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Х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О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З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С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Т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Ж 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Ё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У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Н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         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Щ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Ы 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Ы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И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        Й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ru-RU" dirty="0" smtClean="0"/>
              <a:t>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479417"/>
            <a:ext cx="2928958" cy="2831544"/>
          </a:xfrm>
        </p:spPr>
        <p:txBody>
          <a:bodyPr/>
          <a:lstStyle/>
          <a:p>
            <a:endParaRPr lang="en-US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величина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o‘lcham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возраст –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yosh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цвет – 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rang;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вкус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ta’m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maza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вес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og‘irlik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vazn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внешний вид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tashqi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ko‘rinish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качества характера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xarakter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ususiyatlari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цель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maqsad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предназначение –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en-US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o‘ljallanganligi</a:t>
            </a:r>
            <a:r>
              <a:rPr lang="en-US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;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D:\Ona\O'quv Amaliyot\kopy\book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4008" y="765169"/>
            <a:ext cx="214314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693731"/>
            <a:ext cx="5526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§ 3. Как описать предмет по внешнему виду?</a:t>
            </a:r>
            <a:endParaRPr lang="en-US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                     Упражнение 31, 34.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32" y="1336673"/>
            <a:ext cx="5143536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   Имя прилагательное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1025512" y="622293"/>
            <a:ext cx="3807893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r>
              <a:rPr lang="ru-RU" dirty="0" smtClean="0">
                <a:solidFill>
                  <a:schemeClr val="bg1"/>
                </a:solidFill>
              </a:rPr>
              <a:t>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самостоятельная часть речи</a:t>
            </a:r>
            <a:endParaRPr sz="1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68388" y="1232026"/>
            <a:ext cx="3571900" cy="390399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обозначает признак предмета</a:t>
            </a:r>
            <a:endParaRPr sz="16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2702" y="1836740"/>
            <a:ext cx="3143272" cy="571504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b="1" spc="-5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latin typeface="Arial" pitchFamily="34" charset="0"/>
                <a:cs typeface="Arial" pitchFamily="34" charset="0"/>
              </a:rPr>
              <a:t>какой? чей?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1096950" y="2622557"/>
            <a:ext cx="3714776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</a:t>
            </a:r>
            <a:r>
              <a:rPr lang="ru-RU" sz="1600" b="1" spc="-10" dirty="0" smtClean="0">
                <a:latin typeface="Arial"/>
                <a:cs typeface="Arial"/>
              </a:rPr>
              <a:t>(как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ая</a:t>
            </a:r>
            <a:r>
              <a:rPr lang="ru-RU" sz="1600" b="1" spc="-10" dirty="0" smtClean="0">
                <a:latin typeface="Arial"/>
                <a:cs typeface="Arial"/>
              </a:rPr>
              <a:t>?) интересн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ая</a:t>
            </a:r>
            <a:r>
              <a:rPr lang="ru-RU" sz="1600" b="1" spc="-10" dirty="0" smtClean="0">
                <a:latin typeface="Arial"/>
                <a:cs typeface="Arial"/>
              </a:rPr>
              <a:t> книг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а</a:t>
            </a:r>
            <a:r>
              <a:rPr lang="ru-RU" sz="1600" b="1" spc="-10" dirty="0" smtClean="0">
                <a:latin typeface="Arial"/>
                <a:cs typeface="Arial"/>
              </a:rPr>
              <a:t>;      </a:t>
            </a:r>
          </a:p>
          <a:p>
            <a:r>
              <a:rPr lang="ru-RU" sz="1600" b="1" spc="-10" dirty="0" smtClean="0">
                <a:latin typeface="Arial"/>
                <a:cs typeface="Arial"/>
              </a:rPr>
              <a:t>             (чь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lang="ru-RU" sz="1600" b="1" spc="-10" dirty="0" smtClean="0">
                <a:latin typeface="Arial"/>
                <a:cs typeface="Arial"/>
              </a:rPr>
              <a:t>?) птичь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е</a:t>
            </a:r>
            <a:r>
              <a:rPr lang="ru-RU" sz="1600" b="1" spc="-10" dirty="0" smtClean="0">
                <a:latin typeface="Arial"/>
                <a:cs typeface="Arial"/>
              </a:rPr>
              <a:t> гнезд</a:t>
            </a:r>
            <a:r>
              <a:rPr lang="ru-RU" sz="1600" b="1" spc="-10" dirty="0" smtClean="0">
                <a:solidFill>
                  <a:srgbClr val="FF0000"/>
                </a:solidFill>
                <a:latin typeface="Arial"/>
                <a:cs typeface="Arial"/>
              </a:rPr>
              <a:t>о</a:t>
            </a:r>
            <a:r>
              <a:rPr lang="ru-RU" sz="1600" b="1" spc="-10" dirty="0" smtClean="0">
                <a:latin typeface="Arial"/>
                <a:cs typeface="Arial"/>
              </a:rPr>
              <a:t>;</a:t>
            </a:r>
            <a:endParaRPr sz="1600"/>
          </a:p>
        </p:txBody>
      </p:sp>
      <p:sp>
        <p:nvSpPr>
          <p:cNvPr id="11" name="object 16"/>
          <p:cNvSpPr/>
          <p:nvPr/>
        </p:nvSpPr>
        <p:spPr>
          <a:xfrm>
            <a:off x="2668586" y="2408243"/>
            <a:ext cx="214314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 flipH="1">
            <a:off x="2668580" y="1050921"/>
            <a:ext cx="214320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/>
          <p:cNvSpPr/>
          <p:nvPr/>
        </p:nvSpPr>
        <p:spPr>
          <a:xfrm>
            <a:off x="2668586" y="1622425"/>
            <a:ext cx="214314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94465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Разряды имён прилагательных</a:t>
            </a: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622293"/>
            <a:ext cx="3555449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Разряды имён прилагательных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265235"/>
            <a:ext cx="1643074" cy="178595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Качественные прилагательные   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(какой?) указывают на:</a:t>
            </a:r>
          </a:p>
          <a:p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величину, возраст, цвет, вес, внешний вид, качества характера;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40156" y="1265235"/>
            <a:ext cx="1888615" cy="178595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Притяжательные</a:t>
            </a:r>
          </a:p>
          <a:p>
            <a:pPr algn="just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прилагательные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(чей?)</a:t>
            </a:r>
          </a:p>
          <a:p>
            <a:pPr algn="just"/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обозначают принадлежность предмета;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82768" y="1265235"/>
            <a:ext cx="1785951" cy="178595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endCxn id="5" idx="2"/>
          </p:cNvCxnSpPr>
          <p:nvPr/>
        </p:nvCxnSpPr>
        <p:spPr>
          <a:xfrm flipV="1">
            <a:off x="954074" y="1050921"/>
            <a:ext cx="1777725" cy="21431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593167" y="189552"/>
            <a:ext cx="214314" cy="193705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0"/>
            <a:endCxn id="5" idx="2"/>
          </p:cNvCxnSpPr>
          <p:nvPr/>
        </p:nvCxnSpPr>
        <p:spPr>
          <a:xfrm rot="16200000" flipV="1">
            <a:off x="2646615" y="1136105"/>
            <a:ext cx="214314" cy="43945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954206" y="1336673"/>
            <a:ext cx="15852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99911" y="1265235"/>
            <a:ext cx="179736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Относительные   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прилагательные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(какой?)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указывают на: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признак по месту,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по времени, по 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материалу, по 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веществу, по цели   </a:t>
            </a: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и предназначению;</a:t>
            </a: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Переход из разряда в разряд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1714512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медвежья услуга</a:t>
            </a:r>
            <a:r>
              <a:rPr lang="ru-RU" altLang="ru-RU" sz="1400" b="1" kern="0" dirty="0" smtClean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(качественное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черепаший шаг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(качественное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740156" y="1272575"/>
            <a:ext cx="1857388" cy="185004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медвежья берлога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(притяжательное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прилагательное);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черепаший панцирь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cs typeface="Arial" charset="0"/>
              </a:rPr>
              <a:t>(притяжательное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cs typeface="Arial" charset="0"/>
              </a:rPr>
              <a:t>прилагательное);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1954206" y="1265235"/>
            <a:ext cx="1714512" cy="1857388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медвежья шуба</a:t>
            </a: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(относительное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70C0"/>
                </a:solidFill>
              </a:rPr>
              <a:t>черепаший суп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(относительное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400" b="1" kern="0" dirty="0" smtClean="0">
                <a:solidFill>
                  <a:srgbClr val="000000"/>
                </a:solidFill>
              </a:rPr>
              <a:t>прилагательное);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Степени сравнения прилагательных</a:t>
            </a:r>
            <a:endParaRPr lang="ru-RU" dirty="0"/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882900" y="970913"/>
          <a:ext cx="1408430" cy="3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простая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96818" y="969179"/>
          <a:ext cx="164307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605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простая</a:t>
                      </a:r>
                      <a:r>
                        <a:rPr lang="ru-RU" dirty="0" smtClean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1454140" y="970913"/>
          <a:ext cx="1428760" cy="3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сложная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4311660" y="979483"/>
          <a:ext cx="1357323" cy="357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сложная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6818" y="550855"/>
          <a:ext cx="278608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Сравнительная степень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2882900" y="542285"/>
          <a:ext cx="2759412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9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Превосходная степень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Стрелка вниз 25"/>
          <p:cNvSpPr/>
          <p:nvPr/>
        </p:nvSpPr>
        <p:spPr>
          <a:xfrm>
            <a:off x="596884" y="1336673"/>
            <a:ext cx="287338" cy="57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1954206" y="1336673"/>
            <a:ext cx="287338" cy="57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3382966" y="1336673"/>
            <a:ext cx="287338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>
            <a:off x="4740288" y="1336673"/>
            <a:ext cx="287338" cy="5730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68256" y="1836739"/>
            <a:ext cx="5597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</a:t>
            </a:r>
            <a:r>
              <a:rPr lang="ru-RU" b="1" dirty="0" smtClean="0"/>
              <a:t>-е- ;               более;               -</a:t>
            </a:r>
            <a:r>
              <a:rPr lang="ru-RU" b="1" dirty="0" err="1" smtClean="0"/>
              <a:t>ейш</a:t>
            </a:r>
            <a:r>
              <a:rPr lang="ru-RU" b="1" dirty="0" smtClean="0"/>
              <a:t>-;             самый;         </a:t>
            </a:r>
          </a:p>
          <a:p>
            <a:r>
              <a:rPr lang="ru-RU" b="1" dirty="0" smtClean="0"/>
              <a:t>     -ее-;               менее;               -</a:t>
            </a:r>
            <a:r>
              <a:rPr lang="ru-RU" b="1" dirty="0" err="1" smtClean="0"/>
              <a:t>айш</a:t>
            </a:r>
            <a:r>
              <a:rPr lang="ru-RU" b="1" dirty="0" smtClean="0"/>
              <a:t>-;             …всех; </a:t>
            </a:r>
          </a:p>
          <a:p>
            <a:r>
              <a:rPr lang="ru-RU" b="1" dirty="0" smtClean="0"/>
              <a:t> умн</a:t>
            </a:r>
            <a:r>
              <a:rPr lang="ru-RU" b="1" dirty="0" smtClean="0">
                <a:solidFill>
                  <a:srgbClr val="0070C0"/>
                </a:solidFill>
              </a:rPr>
              <a:t>ее</a:t>
            </a:r>
            <a:r>
              <a:rPr lang="ru-RU" dirty="0" smtClean="0"/>
              <a:t>        </a:t>
            </a:r>
            <a:r>
              <a:rPr lang="ru-RU" b="1" dirty="0" smtClean="0"/>
              <a:t>бол</a:t>
            </a:r>
            <a:r>
              <a:rPr lang="ru-RU" b="1" dirty="0" smtClean="0">
                <a:solidFill>
                  <a:srgbClr val="0070C0"/>
                </a:solidFill>
              </a:rPr>
              <a:t>ее</a:t>
            </a:r>
            <a:r>
              <a:rPr lang="ru-RU" b="1" dirty="0" smtClean="0"/>
              <a:t> умн</a:t>
            </a:r>
            <a:r>
              <a:rPr lang="ru-RU" b="1" dirty="0" smtClean="0">
                <a:solidFill>
                  <a:srgbClr val="0070C0"/>
                </a:solidFill>
              </a:rPr>
              <a:t>ый </a:t>
            </a:r>
            <a:r>
              <a:rPr lang="ru-RU" b="1" dirty="0" smtClean="0"/>
              <a:t>    умн</a:t>
            </a:r>
            <a:r>
              <a:rPr lang="ru-RU" b="1" dirty="0" smtClean="0">
                <a:solidFill>
                  <a:srgbClr val="0070C0"/>
                </a:solidFill>
              </a:rPr>
              <a:t>ейш</a:t>
            </a:r>
            <a:r>
              <a:rPr lang="ru-RU" b="1" dirty="0" smtClean="0"/>
              <a:t>ий    </a:t>
            </a:r>
            <a:r>
              <a:rPr lang="ru-RU" b="1" dirty="0" smtClean="0">
                <a:solidFill>
                  <a:srgbClr val="0070C0"/>
                </a:solidFill>
              </a:rPr>
              <a:t>самый</a:t>
            </a:r>
            <a:r>
              <a:rPr lang="ru-RU" b="1" dirty="0" smtClean="0"/>
              <a:t> умн</a:t>
            </a:r>
            <a:r>
              <a:rPr lang="ru-RU" b="1" dirty="0" smtClean="0">
                <a:solidFill>
                  <a:srgbClr val="0070C0"/>
                </a:solidFill>
              </a:rPr>
              <a:t>ый</a:t>
            </a:r>
          </a:p>
          <a:p>
            <a:r>
              <a:rPr lang="ru-RU" b="1" dirty="0" smtClean="0"/>
              <a:t>  легч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        мен</a:t>
            </a:r>
            <a:r>
              <a:rPr lang="ru-RU" b="1" dirty="0" smtClean="0">
                <a:solidFill>
                  <a:srgbClr val="0070C0"/>
                </a:solidFill>
              </a:rPr>
              <a:t>ее</a:t>
            </a:r>
            <a:r>
              <a:rPr lang="ru-RU" b="1" dirty="0" smtClean="0"/>
              <a:t> лёгк</a:t>
            </a:r>
            <a:r>
              <a:rPr lang="ru-RU" b="1" dirty="0" smtClean="0">
                <a:solidFill>
                  <a:srgbClr val="0070C0"/>
                </a:solidFill>
              </a:rPr>
              <a:t>ий</a:t>
            </a:r>
            <a:r>
              <a:rPr lang="ru-RU" b="1" dirty="0" smtClean="0"/>
              <a:t>     легч</a:t>
            </a:r>
            <a:r>
              <a:rPr lang="ru-RU" b="1" dirty="0" smtClean="0">
                <a:solidFill>
                  <a:srgbClr val="0070C0"/>
                </a:solidFill>
              </a:rPr>
              <a:t>айш</a:t>
            </a:r>
            <a:r>
              <a:rPr lang="ru-RU" b="1" dirty="0" smtClean="0"/>
              <a:t>ий    легч</a:t>
            </a:r>
            <a:r>
              <a:rPr lang="ru-RU" b="1" dirty="0" smtClean="0">
                <a:solidFill>
                  <a:srgbClr val="0070C0"/>
                </a:solidFill>
              </a:rPr>
              <a:t>е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rgbClr val="0070C0"/>
                </a:solidFill>
              </a:rPr>
              <a:t>всех</a:t>
            </a:r>
          </a:p>
          <a:p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276999"/>
          </a:xfrm>
        </p:spPr>
        <p:txBody>
          <a:bodyPr/>
          <a:lstStyle/>
          <a:p>
            <a:r>
              <a:rPr lang="ru-RU" sz="1800" dirty="0" smtClean="0"/>
              <a:t>      Полная и краткая форма прилагательных</a:t>
            </a:r>
            <a:endParaRPr lang="ru-RU" sz="18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6818" y="550852"/>
          <a:ext cx="5572165" cy="2582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44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5587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Полная</a:t>
                      </a:r>
                      <a:r>
                        <a:rPr lang="ru-RU" baseline="0" dirty="0" smtClean="0"/>
                        <a:t> 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</a:p>
                    <a:p>
                      <a:r>
                        <a:rPr lang="ru-RU" dirty="0" smtClean="0"/>
                        <a:t>    м.р.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  ж.р.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</a:p>
                    <a:p>
                      <a:r>
                        <a:rPr lang="ru-RU" dirty="0" smtClean="0"/>
                        <a:t>    ср.р.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   мн.ч.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бел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ый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b="1" dirty="0" smtClean="0"/>
                        <a:t>бел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</a:t>
                      </a:r>
                      <a:r>
                        <a:rPr lang="ru-RU" b="1" dirty="0" smtClean="0"/>
                        <a:t>бел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а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</a:t>
                      </a:r>
                      <a:r>
                        <a:rPr lang="ru-RU" b="1" dirty="0" smtClean="0"/>
                        <a:t>бел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b="1" dirty="0" smtClean="0"/>
                        <a:t>бел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низк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ий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низ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низк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а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низк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низк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трудн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ый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труд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е</a:t>
                      </a:r>
                      <a:r>
                        <a:rPr lang="ru-RU" b="1" dirty="0" smtClean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трудн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а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трудн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трудн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честн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ый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чест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е</a:t>
                      </a:r>
                      <a:r>
                        <a:rPr lang="ru-RU" b="1" dirty="0" smtClean="0"/>
                        <a:t>н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честн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а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честн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честн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ы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мягк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ий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мяг</a:t>
                      </a:r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о</a:t>
                      </a:r>
                      <a:r>
                        <a:rPr lang="ru-RU" b="1" dirty="0" smtClean="0"/>
                        <a:t>к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мягк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а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  мягк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о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  мягк</a:t>
                      </a:r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и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368229" cy="315471"/>
          </a:xfrm>
        </p:spPr>
        <p:txBody>
          <a:bodyPr/>
          <a:lstStyle/>
          <a:p>
            <a:r>
              <a:rPr lang="ru-RU" dirty="0" smtClean="0"/>
              <a:t>  Способы образования прилагательных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479417"/>
            <a:ext cx="5500726" cy="2779872"/>
          </a:xfrm>
        </p:spPr>
        <p:txBody>
          <a:bodyPr/>
          <a:lstStyle/>
          <a:p>
            <a:r>
              <a:rPr lang="ru-RU" sz="1600" dirty="0" smtClean="0"/>
              <a:t>  -</a:t>
            </a:r>
            <a:r>
              <a:rPr lang="ru-RU" sz="1600" dirty="0" err="1" smtClean="0"/>
              <a:t>н</a:t>
            </a:r>
            <a:r>
              <a:rPr lang="ru-RU" sz="1600" dirty="0" smtClean="0"/>
              <a:t>-             </a:t>
            </a:r>
            <a:r>
              <a:rPr lang="ru-RU" sz="1600" dirty="0" smtClean="0">
                <a:solidFill>
                  <a:schemeClr val="tx1"/>
                </a:solidFill>
              </a:rPr>
              <a:t>комната – комнат</a:t>
            </a:r>
            <a:r>
              <a:rPr lang="ru-RU" sz="1600" dirty="0" smtClean="0">
                <a:solidFill>
                  <a:srgbClr val="0070C0"/>
                </a:solidFill>
              </a:rPr>
              <a:t>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енн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хозяйство – хозяйств</a:t>
            </a:r>
            <a:r>
              <a:rPr lang="ru-RU" sz="1600" dirty="0" smtClean="0">
                <a:solidFill>
                  <a:srgbClr val="0070C0"/>
                </a:solidFill>
              </a:rPr>
              <a:t>енн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онн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организация – организаци</a:t>
            </a:r>
            <a:r>
              <a:rPr lang="ru-RU" sz="1600" dirty="0" smtClean="0">
                <a:solidFill>
                  <a:srgbClr val="0070C0"/>
                </a:solidFill>
              </a:rPr>
              <a:t>онн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-ин-</a:t>
            </a:r>
            <a:r>
              <a:rPr lang="ru-RU" sz="1600" dirty="0" smtClean="0">
                <a:solidFill>
                  <a:schemeClr val="tx1"/>
                </a:solidFill>
              </a:rPr>
              <a:t>           сокол – сокол</a:t>
            </a:r>
            <a:r>
              <a:rPr lang="ru-RU" sz="1600" dirty="0" smtClean="0">
                <a:solidFill>
                  <a:srgbClr val="0070C0"/>
                </a:solidFill>
              </a:rPr>
              <a:t>ин</a:t>
            </a:r>
            <a:r>
              <a:rPr lang="ru-RU" sz="1600" dirty="0" smtClean="0">
                <a:solidFill>
                  <a:schemeClr val="tx1"/>
                </a:solidFill>
              </a:rPr>
              <a:t>ый; гусь – гус</a:t>
            </a:r>
            <a:r>
              <a:rPr lang="ru-RU" sz="1600" dirty="0" smtClean="0">
                <a:solidFill>
                  <a:srgbClr val="0070C0"/>
                </a:solidFill>
              </a:rPr>
              <a:t>ин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-ан-</a:t>
            </a:r>
            <a:r>
              <a:rPr lang="ru-RU" sz="1600" dirty="0" smtClean="0">
                <a:solidFill>
                  <a:schemeClr val="tx1"/>
                </a:solidFill>
              </a:rPr>
              <a:t>            кожа – кож</a:t>
            </a:r>
            <a:r>
              <a:rPr lang="ru-RU" sz="1600" dirty="0" smtClean="0">
                <a:solidFill>
                  <a:srgbClr val="0070C0"/>
                </a:solidFill>
              </a:rPr>
              <a:t>ан</a:t>
            </a:r>
            <a:r>
              <a:rPr lang="ru-RU" sz="1600" dirty="0" smtClean="0">
                <a:solidFill>
                  <a:schemeClr val="tx1"/>
                </a:solidFill>
              </a:rPr>
              <a:t>ый; песок – песч</a:t>
            </a:r>
            <a:r>
              <a:rPr lang="ru-RU" sz="1600" dirty="0" smtClean="0">
                <a:solidFill>
                  <a:srgbClr val="0070C0"/>
                </a:solidFill>
              </a:rPr>
              <a:t>ан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ян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   серебро – серебр</a:t>
            </a:r>
            <a:r>
              <a:rPr lang="ru-RU" sz="1600" dirty="0" smtClean="0">
                <a:solidFill>
                  <a:srgbClr val="0070C0"/>
                </a:solidFill>
              </a:rPr>
              <a:t>ян</a:t>
            </a:r>
            <a:r>
              <a:rPr lang="ru-RU" sz="1600" dirty="0" smtClean="0">
                <a:solidFill>
                  <a:schemeClr val="tx1"/>
                </a:solidFill>
              </a:rPr>
              <a:t>ый; глина – глин</a:t>
            </a:r>
            <a:r>
              <a:rPr lang="ru-RU" sz="1600" dirty="0" smtClean="0">
                <a:solidFill>
                  <a:srgbClr val="0070C0"/>
                </a:solidFill>
              </a:rPr>
              <a:t>ян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ов-,-ев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дуб – дуб</a:t>
            </a:r>
            <a:r>
              <a:rPr lang="ru-RU" sz="1600" dirty="0" smtClean="0">
                <a:solidFill>
                  <a:srgbClr val="0070C0"/>
                </a:solidFill>
              </a:rPr>
              <a:t>ов</a:t>
            </a:r>
            <a:r>
              <a:rPr lang="ru-RU" sz="1600" dirty="0" smtClean="0">
                <a:solidFill>
                  <a:schemeClr val="tx1"/>
                </a:solidFill>
              </a:rPr>
              <a:t>ый; поле – пол</a:t>
            </a:r>
            <a:r>
              <a:rPr lang="ru-RU" sz="1600" dirty="0" smtClean="0">
                <a:solidFill>
                  <a:srgbClr val="0070C0"/>
                </a:solidFill>
              </a:rPr>
              <a:t>ев</a:t>
            </a:r>
            <a:r>
              <a:rPr lang="ru-RU" sz="1600" dirty="0" smtClean="0">
                <a:solidFill>
                  <a:schemeClr val="tx1"/>
                </a:solidFill>
              </a:rPr>
              <a:t>ой;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ск-,-к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узбек – узбек</a:t>
            </a:r>
            <a:r>
              <a:rPr lang="ru-RU" sz="1600" dirty="0" smtClean="0">
                <a:solidFill>
                  <a:srgbClr val="0070C0"/>
                </a:solidFill>
              </a:rPr>
              <a:t>ск</a:t>
            </a:r>
            <a:r>
              <a:rPr lang="ru-RU" sz="1600" dirty="0" smtClean="0">
                <a:solidFill>
                  <a:schemeClr val="tx1"/>
                </a:solidFill>
              </a:rPr>
              <a:t>ий; немец – немец</a:t>
            </a:r>
            <a:r>
              <a:rPr lang="ru-RU" sz="1600" dirty="0" smtClean="0">
                <a:solidFill>
                  <a:srgbClr val="0070C0"/>
                </a:solidFill>
              </a:rPr>
              <a:t>к</a:t>
            </a:r>
            <a:r>
              <a:rPr lang="ru-RU" sz="1600" dirty="0" smtClean="0">
                <a:solidFill>
                  <a:schemeClr val="tx1"/>
                </a:solidFill>
              </a:rPr>
              <a:t>ий;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err="1" smtClean="0">
                <a:solidFill>
                  <a:srgbClr val="0070C0"/>
                </a:solidFill>
              </a:rPr>
              <a:t>ическ</a:t>
            </a:r>
            <a:r>
              <a:rPr lang="ru-RU" sz="1600" dirty="0" smtClean="0">
                <a:solidFill>
                  <a:srgbClr val="0070C0"/>
                </a:solidFill>
              </a:rPr>
              <a:t>-</a:t>
            </a:r>
            <a:r>
              <a:rPr lang="ru-RU" sz="1600" dirty="0" smtClean="0">
                <a:solidFill>
                  <a:schemeClr val="tx1"/>
                </a:solidFill>
              </a:rPr>
              <a:t>         история – истор</a:t>
            </a:r>
            <a:r>
              <a:rPr lang="ru-RU" sz="1600" dirty="0" smtClean="0">
                <a:solidFill>
                  <a:srgbClr val="0070C0"/>
                </a:solidFill>
              </a:rPr>
              <a:t>ическ</a:t>
            </a:r>
            <a:r>
              <a:rPr lang="ru-RU" sz="1600" dirty="0" smtClean="0">
                <a:solidFill>
                  <a:schemeClr val="tx1"/>
                </a:solidFill>
              </a:rPr>
              <a:t>ий;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-овит-</a:t>
            </a:r>
            <a:r>
              <a:rPr lang="ru-RU" sz="1600" dirty="0" smtClean="0">
                <a:solidFill>
                  <a:schemeClr val="tx1"/>
                </a:solidFill>
              </a:rPr>
              <a:t>          дело – дел</a:t>
            </a:r>
            <a:r>
              <a:rPr lang="ru-RU" sz="1600" dirty="0" smtClean="0">
                <a:solidFill>
                  <a:srgbClr val="0070C0"/>
                </a:solidFill>
              </a:rPr>
              <a:t>овит</a:t>
            </a:r>
            <a:r>
              <a:rPr lang="ru-RU" sz="1600" dirty="0" smtClean="0">
                <a:solidFill>
                  <a:schemeClr val="tx1"/>
                </a:solidFill>
              </a:rPr>
              <a:t>ый; плод - плод</a:t>
            </a:r>
            <a:r>
              <a:rPr lang="ru-RU" sz="1600" dirty="0" smtClean="0">
                <a:solidFill>
                  <a:srgbClr val="0070C0"/>
                </a:solidFill>
              </a:rPr>
              <a:t>овит</a:t>
            </a:r>
            <a:r>
              <a:rPr lang="ru-RU" sz="1600" dirty="0" smtClean="0">
                <a:solidFill>
                  <a:schemeClr val="tx1"/>
                </a:solidFill>
              </a:rPr>
              <a:t>ый;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-лив-</a:t>
            </a:r>
            <a:r>
              <a:rPr lang="ru-RU" sz="1600" dirty="0" smtClean="0">
                <a:solidFill>
                  <a:schemeClr val="tx1"/>
                </a:solidFill>
              </a:rPr>
              <a:t>             талант – талант</a:t>
            </a:r>
            <a:r>
              <a:rPr lang="ru-RU" sz="1600" dirty="0" smtClean="0">
                <a:solidFill>
                  <a:srgbClr val="0070C0"/>
                </a:solidFill>
              </a:rPr>
              <a:t>лив</a:t>
            </a:r>
            <a:r>
              <a:rPr lang="ru-RU" sz="1600" dirty="0" smtClean="0">
                <a:solidFill>
                  <a:schemeClr val="tx1"/>
                </a:solidFill>
              </a:rPr>
              <a:t>ый;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739760" y="550855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739760" y="765169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739760" y="1050921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39760" y="1265235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739760" y="155098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739760" y="1765301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025512" y="1979615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882636" y="226536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954074" y="2479681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954074" y="2765433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954074" y="297974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30942"/>
          </a:xfrm>
        </p:spPr>
        <p:txBody>
          <a:bodyPr/>
          <a:lstStyle/>
          <a:p>
            <a:r>
              <a:rPr lang="ru-RU" dirty="0" smtClean="0"/>
              <a:t>  Правописание сложных прилагательных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408111"/>
            <a:ext cx="5500726" cy="2215991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если образованы  от подчинительных словосочетаний:</a:t>
            </a:r>
            <a:r>
              <a:rPr lang="ru-RU" sz="1600" dirty="0" smtClean="0"/>
              <a:t> железнодорожный, средневековый, сельскохозяйственный;                           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2.   если первая часть  слова – наречие (быстро, вечно, сильно, гладко и др.) или числительное: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</a:t>
            </a:r>
            <a:r>
              <a:rPr lang="ru-RU" sz="1600" dirty="0" smtClean="0">
                <a:solidFill>
                  <a:srgbClr val="FF0000"/>
                </a:solidFill>
              </a:rPr>
              <a:t>трудно</a:t>
            </a:r>
            <a:r>
              <a:rPr lang="ru-RU" sz="1600" dirty="0" smtClean="0">
                <a:solidFill>
                  <a:srgbClr val="0070C0"/>
                </a:solidFill>
              </a:rPr>
              <a:t>доступный, </a:t>
            </a:r>
            <a:r>
              <a:rPr lang="ru-RU" sz="1600" dirty="0" smtClean="0">
                <a:solidFill>
                  <a:srgbClr val="FF0000"/>
                </a:solidFill>
              </a:rPr>
              <a:t>густо</a:t>
            </a:r>
            <a:r>
              <a:rPr lang="ru-RU" sz="1600" dirty="0" smtClean="0">
                <a:solidFill>
                  <a:srgbClr val="0070C0"/>
                </a:solidFill>
              </a:rPr>
              <a:t>населённый, </a:t>
            </a:r>
            <a:r>
              <a:rPr lang="ru-RU" sz="1600" dirty="0" smtClean="0">
                <a:solidFill>
                  <a:srgbClr val="FF0000"/>
                </a:solidFill>
              </a:rPr>
              <a:t>слабо</a:t>
            </a:r>
            <a:r>
              <a:rPr lang="ru-RU" sz="1600" dirty="0" smtClean="0">
                <a:solidFill>
                  <a:srgbClr val="0070C0"/>
                </a:solidFill>
              </a:rPr>
              <a:t>развитый, </a:t>
            </a:r>
            <a:r>
              <a:rPr lang="ru-RU" sz="1600" dirty="0" smtClean="0">
                <a:solidFill>
                  <a:srgbClr val="FF0000"/>
                </a:solidFill>
              </a:rPr>
              <a:t>трёх</a:t>
            </a:r>
            <a:r>
              <a:rPr lang="ru-RU" sz="1600" dirty="0" smtClean="0">
                <a:solidFill>
                  <a:srgbClr val="0070C0"/>
                </a:solidFill>
              </a:rPr>
              <a:t>этажный, семилетний; 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 marL="342900" indent="-342900"/>
            <a:r>
              <a:rPr lang="ru-RU" sz="1600" dirty="0" smtClean="0"/>
              <a:t>  </a:t>
            </a:r>
            <a:endParaRPr lang="ru-RU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39826" y="613721"/>
          <a:ext cx="3071834" cy="437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719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слитно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2597148" y="1050921"/>
            <a:ext cx="287338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630942"/>
          </a:xfrm>
        </p:spPr>
        <p:txBody>
          <a:bodyPr/>
          <a:lstStyle/>
          <a:p>
            <a:r>
              <a:rPr lang="ru-RU" dirty="0" smtClean="0"/>
              <a:t>  Правописание сложных прилагательных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193797"/>
            <a:ext cx="5597544" cy="2462213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если образованы  от сочинительных словосочетаний:</a:t>
            </a:r>
            <a:r>
              <a:rPr lang="ru-RU" sz="1600" dirty="0" smtClean="0"/>
              <a:t> выпукло-вогнутый, </a:t>
            </a:r>
          </a:p>
          <a:p>
            <a:pPr marL="342900" indent="-342900"/>
            <a:r>
              <a:rPr lang="ru-RU" sz="1600" dirty="0" smtClean="0"/>
              <a:t>      шахматно-шашечный; учебно-воспитательная;                          </a:t>
            </a:r>
          </a:p>
          <a:p>
            <a:pPr marL="342900" indent="-342900">
              <a:buAutoNum type="arabicPeriod" startAt="2"/>
            </a:pPr>
            <a:r>
              <a:rPr lang="ru-RU" sz="1600" dirty="0" smtClean="0">
                <a:solidFill>
                  <a:schemeClr val="tx1"/>
                </a:solidFill>
              </a:rPr>
              <a:t>если образованы от существительных, 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    которые пишутся с дефисом: 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северо-западный, алма-атинский;</a:t>
            </a:r>
          </a:p>
          <a:p>
            <a:pPr marL="342900" indent="-342900">
              <a:buAutoNum type="arabicPeriod" startAt="3"/>
            </a:pPr>
            <a:r>
              <a:rPr lang="ru-RU" sz="1600" dirty="0" smtClean="0">
                <a:solidFill>
                  <a:schemeClr val="tx1"/>
                </a:solidFill>
              </a:rPr>
              <a:t>если обозначают оттенок цвета, вкуса: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    </a:t>
            </a:r>
            <a:r>
              <a:rPr lang="ru-RU" sz="1600" dirty="0" smtClean="0">
                <a:solidFill>
                  <a:srgbClr val="0070C0"/>
                </a:solidFill>
              </a:rPr>
              <a:t>изжелта-красный, кисло-сладкий;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 marL="342900" indent="-342900"/>
            <a:r>
              <a:rPr lang="ru-RU" sz="1600" dirty="0" smtClean="0"/>
              <a:t>  </a:t>
            </a:r>
            <a:endParaRPr lang="ru-RU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239826" y="613722"/>
          <a:ext cx="3071834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1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718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через</a:t>
                      </a:r>
                      <a:r>
                        <a:rPr lang="ru-RU" baseline="0" dirty="0" smtClean="0"/>
                        <a:t> дефис</a:t>
                      </a:r>
                      <a:endParaRPr lang="ru-RU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2597148" y="979483"/>
            <a:ext cx="287338" cy="2143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3916</TotalTime>
  <Words>899</Words>
  <Application>Microsoft Office PowerPoint</Application>
  <PresentationFormat>Произвольный</PresentationFormat>
  <Paragraphs>315</Paragraphs>
  <Slides>16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Русский язык</vt:lpstr>
      <vt:lpstr>                  Имя прилагательное</vt:lpstr>
      <vt:lpstr>       Разряды имён прилагательных</vt:lpstr>
      <vt:lpstr>         Переход из разряда в разряд</vt:lpstr>
      <vt:lpstr>     Степени сравнения прилагательных</vt:lpstr>
      <vt:lpstr>      Полная и краткая форма прилагательных</vt:lpstr>
      <vt:lpstr>  Способы образования прилагательных</vt:lpstr>
      <vt:lpstr>  Правописание сложных прилагательных</vt:lpstr>
      <vt:lpstr>  Правописание сложных прилагательных</vt:lpstr>
      <vt:lpstr>          Лингвистическая задача</vt:lpstr>
      <vt:lpstr>    Лингвистическая задача. Проверьте!</vt:lpstr>
      <vt:lpstr>     Игра «Волшебный прямоугольник»</vt:lpstr>
      <vt:lpstr>         «Волшебный прямоугольник» </vt:lpstr>
      <vt:lpstr>«Волшебный прямоугольник». Проверьте! </vt:lpstr>
      <vt:lpstr>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235</cp:revision>
  <dcterms:created xsi:type="dcterms:W3CDTF">2020-04-13T08:05:42Z</dcterms:created>
  <dcterms:modified xsi:type="dcterms:W3CDTF">2020-09-23T12:07:38Z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