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76" r:id="rId3"/>
    <p:sldId id="381" r:id="rId4"/>
    <p:sldId id="358" r:id="rId5"/>
    <p:sldId id="378" r:id="rId6"/>
    <p:sldId id="379" r:id="rId7"/>
    <p:sldId id="380" r:id="rId8"/>
    <p:sldId id="374" r:id="rId9"/>
    <p:sldId id="383" r:id="rId10"/>
    <p:sldId id="384" r:id="rId11"/>
    <p:sldId id="385" r:id="rId12"/>
    <p:sldId id="342" r:id="rId13"/>
    <p:sldId id="341" r:id="rId14"/>
    <p:sldId id="386" r:id="rId15"/>
    <p:sldId id="357" r:id="rId16"/>
    <p:sldId id="283" r:id="rId17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0000FF"/>
    <a:srgbClr val="000099"/>
    <a:srgbClr val="6760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79" autoAdjust="0"/>
  </p:normalViewPr>
  <p:slideViewPr>
    <p:cSldViewPr>
      <p:cViewPr varScale="1">
        <p:scale>
          <a:sx n="136" d="100"/>
          <a:sy n="136" d="100"/>
        </p:scale>
        <p:origin x="648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63356-C3A8-41DB-8228-7676779345FA}" type="datetimeFigureOut">
              <a:rPr lang="ru-RU" smtClean="0"/>
              <a:pPr/>
              <a:t>29.12.2020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F85ED-2145-4889-BD43-F469B7B53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50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092">
              <a:defRPr/>
            </a:pPr>
            <a:fld id="{349D4C1E-46C9-452C-9820-5F259BFDCBE1}" type="slidenum">
              <a:rPr lang="ru-RU" sz="700" smtClean="0">
                <a:solidFill>
                  <a:prstClr val="black"/>
                </a:solidFill>
                <a:latin typeface="Calibri" panose="020F0502020204030204"/>
              </a:rPr>
              <a:pPr defTabSz="186092">
                <a:defRPr/>
              </a:pPr>
              <a:t>8</a:t>
            </a:fld>
            <a:endParaRPr lang="ru-RU" sz="7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50759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1535"/>
            <a:ext cx="5760085" cy="97281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2700" y="222930"/>
            <a:ext cx="3380904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799600" y="1143291"/>
            <a:ext cx="4438117" cy="783546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sz="2000" b="1" spc="-2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000" b="1" spc="-2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000" b="1" spc="-2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Как сказать о действии, которое переходит на другой предмет?</a:t>
            </a:r>
            <a:endParaRPr lang="ru-RU" sz="2000" b="1" spc="-1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04223" y="1143292"/>
            <a:ext cx="282969" cy="769472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3881" y="2054474"/>
            <a:ext cx="293380" cy="77297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60" y="212869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3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7" y="541953"/>
            <a:ext cx="507588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Picture 2" descr="Где читать онлайн и скачать книги на английском: 10 бесплатных сайтов ‹  Инглек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760" y="1693863"/>
            <a:ext cx="1428720" cy="1285884"/>
          </a:xfrm>
          <a:prstGeom prst="rect">
            <a:avLst/>
          </a:prstGeom>
          <a:noFill/>
        </p:spPr>
      </p:pic>
      <p:pic>
        <p:nvPicPr>
          <p:cNvPr id="31750" name="Picture 6" descr="Береги природу | МЕЖДУНАРОДНЫЙ КОНКУРС &quot;ЭКОЛОГИЯ ПЛАНЕТЫ&quot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3032" y="1765301"/>
            <a:ext cx="1256203" cy="1285884"/>
          </a:xfrm>
          <a:prstGeom prst="rect">
            <a:avLst/>
          </a:prstGeom>
          <a:noFill/>
        </p:spPr>
      </p:pic>
      <p:pic>
        <p:nvPicPr>
          <p:cNvPr id="31752" name="Picture 8" descr="Женщина мыть посуду в раковине иллюстрации | Бесплатно векторы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82834" y="1979615"/>
            <a:ext cx="1274664" cy="11886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       «Волшебный прямоугольник»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5"/>
          <a:ext cx="5572164" cy="2641338"/>
        </p:xfrm>
        <a:graphic>
          <a:graphicData uri="http://schemas.openxmlformats.org/drawingml/2006/table">
            <a:tbl>
              <a:tblPr/>
              <a:tblGrid>
                <a:gridCol w="500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П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Р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И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Г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Л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А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Ш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А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Е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Т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23165"/>
          </a:xfrm>
        </p:spPr>
        <p:txBody>
          <a:bodyPr/>
          <a:lstStyle/>
          <a:p>
            <a:r>
              <a:rPr lang="ru-RU" sz="2000" dirty="0" smtClean="0"/>
              <a:t>  «Волшебный прямоугольник».Проверьте!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5"/>
          <a:ext cx="5572165" cy="2641338"/>
        </p:xfrm>
        <a:graphic>
          <a:graphicData uri="http://schemas.openxmlformats.org/drawingml/2006/table">
            <a:tbl>
              <a:tblPr/>
              <a:tblGrid>
                <a:gridCol w="458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8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4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9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9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9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9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9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5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48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П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Р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И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Г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Л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А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Ш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А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Т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О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И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З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Л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К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Е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Ф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С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Я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К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С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О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А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С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Т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П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И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Т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Н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У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О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Б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Д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К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И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Т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Ш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Ь 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У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П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В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Р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И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В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А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И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Т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А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А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А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Т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Т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И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Т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Р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Ь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Т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Т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Ж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Ь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Ь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З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Ь 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О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Ь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Ь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А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И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В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Т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Р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 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Ь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О 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Т 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В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Ь 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Т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99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Ь</a:t>
                      </a: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550857"/>
            <a:ext cx="3168652" cy="1785104"/>
          </a:xfrm>
        </p:spPr>
        <p:txBody>
          <a:bodyPr/>
          <a:lstStyle/>
          <a:p>
            <a:pPr marL="342858" indent="-342858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58" indent="-342858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58" indent="-342858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858" indent="-342858" fontAlgn="base"/>
            <a:r>
              <a:rPr lang="ru-RU" sz="1200" i="0" dirty="0" smtClean="0">
                <a:solidFill>
                  <a:srgbClr val="7030A0"/>
                </a:solidFill>
              </a:rPr>
              <a:t>            </a:t>
            </a:r>
            <a:r>
              <a:rPr lang="ru-RU" sz="2000" i="0" dirty="0" smtClean="0">
                <a:solidFill>
                  <a:srgbClr val="0000FF"/>
                </a:solidFill>
              </a:rPr>
              <a:t>Укажите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FF0000"/>
                </a:solidFill>
              </a:rPr>
              <a:t>номера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0000FF"/>
                </a:solidFill>
              </a:rPr>
              <a:t>словосочетаний с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FF0000"/>
                </a:solidFill>
              </a:rPr>
              <a:t>переходными </a:t>
            </a:r>
            <a:r>
              <a:rPr lang="ru-RU" sz="2000" i="0" dirty="0" smtClean="0">
                <a:solidFill>
                  <a:srgbClr val="0000FF"/>
                </a:solidFill>
              </a:rPr>
              <a:t>глаголами.</a:t>
            </a:r>
            <a:r>
              <a:rPr lang="ru-RU" sz="2000" i="0" dirty="0" smtClean="0">
                <a:solidFill>
                  <a:srgbClr val="FF0000"/>
                </a:solidFill>
              </a:rPr>
              <a:t>  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7" name="Picture 4" descr="C:\Users\Бакибаева\Desktop\_51635-77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14" b="95208" l="9744" r="87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18" y="693731"/>
            <a:ext cx="2714644" cy="2071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pic>
        <p:nvPicPr>
          <p:cNvPr id="5" name="Picture 2" descr="Рейтинг московских школ по олимпиадникам-универсалам 20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622293"/>
            <a:ext cx="1714512" cy="178595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8256" y="-639732"/>
            <a:ext cx="415609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не участвовал в экспедиции;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увидел ошибки;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построили в срок;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не присутствовал на собрании;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посеяли семена;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создавал произведение;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чувствовал боли;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не было препятствий;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до полудня не прекращалось;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ребёнку нездоровилось.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Цифровой диктант. Проверьте!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-639732"/>
            <a:ext cx="422753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не участвовал в (чём?) экспедиции;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увидел (чего?) ошибки;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построили (когда?) в срок;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не присутствовал на (чём?) собрании;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посеяли (что?) семена;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создавал (что?) произведение;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чувствовал (чего?) боли;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не было (чего?) препятствий;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до полудня (до каких пор?) не прекращалось;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ребёнку (кому?) нездоровилось.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C:\Users\HOME\Desktop\unnamed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1594" y="1693863"/>
            <a:ext cx="142876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525842" y="550855"/>
            <a:ext cx="21431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  <a:p>
            <a:endParaRPr lang="ru-RU" sz="1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Правильные ответы: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       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2, 5, 6, 7, 8.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622295"/>
            <a:ext cx="5500726" cy="3939540"/>
          </a:xfrm>
        </p:spPr>
        <p:txBody>
          <a:bodyPr/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покупать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sotib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olmoq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изображать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tasvirlamoq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гладить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silamoq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dazmollamoq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рисовать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rasm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chizmoq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>ласкать –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erkalamoq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</a:p>
          <a:p>
            <a:r>
              <a:rPr lang="ru-RU" sz="1400" dirty="0" smtClean="0"/>
              <a:t>активизировать –</a:t>
            </a:r>
            <a:r>
              <a:rPr lang="en-US" sz="140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faollashtirish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шептать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pichirlash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афишировать –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reklama qilish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тянуть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tortmoq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встречать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kutmoq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есть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yemoq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7030A0"/>
              </a:solidFill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5" name="Picture 7" descr="C:\Users\HOME\Desktop\im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7214" y="765169"/>
            <a:ext cx="2571768" cy="1839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8216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46598" y="693732"/>
            <a:ext cx="5256584" cy="796370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en-US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Как сказать о действии, которое переходит на другой предмет?</a:t>
            </a:r>
            <a:endParaRPr lang="ru-RU" b="1" spc="-1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10</a:t>
            </a:r>
            <a:r>
              <a:rPr lang="en-US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10</a:t>
            </a:r>
            <a:r>
              <a:rPr lang="en-US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(стр. 3</a:t>
            </a:r>
            <a:r>
              <a:rPr lang="en-US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spc="-20" dirty="0" smtClean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6" descr="Ilustración De Elementos De Tarea Dispersos - Descargar Vect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760" y="1693863"/>
            <a:ext cx="4117965" cy="1306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33983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   Внимание! Запомните!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4074" y="765169"/>
            <a:ext cx="3555449" cy="64294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Глаголы (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fe‘llar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1908177"/>
            <a:ext cx="2500330" cy="9548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переходные</a:t>
            </a:r>
            <a:endParaRPr lang="en-US" sz="2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o‘timli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40024" y="1908177"/>
            <a:ext cx="2888747" cy="95486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непереходные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</a:t>
            </a:r>
          </a:p>
          <a:p>
            <a:pPr algn="just"/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(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o‘timsiz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825077" y="1001455"/>
            <a:ext cx="500066" cy="1313378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230037" y="909872"/>
            <a:ext cx="500066" cy="149654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1" y="102425"/>
            <a:ext cx="5695394" cy="320372"/>
          </a:xfrm>
        </p:spPr>
        <p:txBody>
          <a:bodyPr/>
          <a:lstStyle/>
          <a:p>
            <a:r>
              <a:rPr lang="ru-RU" dirty="0" smtClean="0"/>
              <a:t>     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336542"/>
            <a:ext cx="3240090" cy="2200602"/>
          </a:xfrm>
        </p:spPr>
        <p:txBody>
          <a:bodyPr/>
          <a:lstStyle/>
          <a:p>
            <a:endParaRPr lang="ru-RU" sz="1600" i="0" dirty="0" smtClean="0"/>
          </a:p>
          <a:p>
            <a:endParaRPr lang="ru-RU" sz="1300" i="0" dirty="0" smtClean="0"/>
          </a:p>
          <a:p>
            <a:endParaRPr lang="ru-RU" sz="1400" dirty="0" smtClean="0">
              <a:solidFill>
                <a:srgbClr val="0000FF"/>
              </a:solidFill>
            </a:endParaRPr>
          </a:p>
          <a:p>
            <a:r>
              <a:rPr lang="ru-RU" sz="2000" dirty="0" smtClean="0">
                <a:solidFill>
                  <a:srgbClr val="FF0000"/>
                </a:solidFill>
              </a:rPr>
              <a:t>Переходность</a:t>
            </a:r>
            <a:r>
              <a:rPr lang="ru-RU" sz="2000" dirty="0" smtClean="0">
                <a:solidFill>
                  <a:srgbClr val="0000FF"/>
                </a:solidFill>
              </a:rPr>
              <a:t> или </a:t>
            </a:r>
            <a:r>
              <a:rPr lang="ru-RU" sz="2000" dirty="0" smtClean="0">
                <a:solidFill>
                  <a:srgbClr val="FF0000"/>
                </a:solidFill>
              </a:rPr>
              <a:t>непереходность</a:t>
            </a:r>
            <a:r>
              <a:rPr lang="ru-RU" sz="2000" dirty="0" smtClean="0">
                <a:solidFill>
                  <a:srgbClr val="0000FF"/>
                </a:solidFill>
              </a:rPr>
              <a:t> – это постоянный морфологический признак глагола.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4008" y="110258"/>
            <a:ext cx="5214975" cy="339835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pc="-5" dirty="0" smtClean="0"/>
              <a:t> </a:t>
            </a:r>
            <a:r>
              <a:rPr lang="ru-RU" dirty="0" smtClean="0"/>
              <a:t>Переходные глаголы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o‘timli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fe‘llar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882636" y="550855"/>
            <a:ext cx="4071966" cy="489838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6636" y="622294"/>
            <a:ext cx="4805156" cy="61042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lang="ru-RU" sz="12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r>
              <a:rPr lang="ru-RU" sz="20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Переходные глаголы</a:t>
            </a:r>
          </a:p>
          <a:p>
            <a:pPr marL="12698">
              <a:spcBef>
                <a:spcPts val="100"/>
              </a:spcBef>
            </a:pPr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дин из разрядов местоимений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2" name="object 7"/>
          <p:cNvGrpSpPr/>
          <p:nvPr/>
        </p:nvGrpSpPr>
        <p:grpSpPr>
          <a:xfrm>
            <a:off x="311132" y="1122360"/>
            <a:ext cx="5072098" cy="1319093"/>
            <a:chOff x="311132" y="1160588"/>
            <a:chExt cx="5072098" cy="1319093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311132" y="1160588"/>
              <a:ext cx="5072098" cy="581978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54074" y="1908177"/>
              <a:ext cx="3929090" cy="571504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82570" y="1050923"/>
            <a:ext cx="4929222" cy="585095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endParaRPr lang="ru-RU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обозначают действие, которое направлено,  «переходит» на предмет</a:t>
            </a:r>
            <a:endParaRPr sz="2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39760" y="2622557"/>
            <a:ext cx="4500594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      </a:t>
            </a: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рисую 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(что?)</a:t>
            </a: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машину;</a:t>
            </a:r>
          </a:p>
          <a:p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         встречаю 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(кого?)</a:t>
            </a: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брата.</a:t>
            </a:r>
          </a:p>
          <a:p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            </a:t>
            </a:r>
            <a:endParaRPr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740024" y="2408244"/>
            <a:ext cx="418299" cy="2857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Прямоугольник 12"/>
          <p:cNvSpPr/>
          <p:nvPr/>
        </p:nvSpPr>
        <p:spPr>
          <a:xfrm>
            <a:off x="506637" y="1908177"/>
            <a:ext cx="5019470" cy="1133634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Отвечают </a:t>
            </a:r>
            <a:r>
              <a:rPr lang="ru-RU" sz="1600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6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вопросы</a:t>
            </a:r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(В.п.)</a:t>
            </a:r>
            <a:endParaRPr lang="ru-RU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кого?  что?  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2000" b="1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lang="ru-RU" sz="2000" b="1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object 16"/>
          <p:cNvSpPr/>
          <p:nvPr/>
        </p:nvSpPr>
        <p:spPr>
          <a:xfrm>
            <a:off x="2740024" y="1693863"/>
            <a:ext cx="418299" cy="2857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6"/>
          <p:cNvSpPr/>
          <p:nvPr/>
        </p:nvSpPr>
        <p:spPr>
          <a:xfrm>
            <a:off x="2740024" y="979483"/>
            <a:ext cx="418299" cy="2857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  <a:solidFill>
            <a:srgbClr val="0070C0"/>
          </a:solidFill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408244"/>
            <a:ext cx="5597544" cy="800219"/>
          </a:xfrm>
        </p:spPr>
        <p:txBody>
          <a:bodyPr/>
          <a:lstStyle/>
          <a:p>
            <a:r>
              <a:rPr lang="ru-RU" sz="1600" b="0" i="0" dirty="0" smtClean="0">
                <a:solidFill>
                  <a:schemeClr val="tx2">
                    <a:lumMod val="75000"/>
                  </a:schemeClr>
                </a:solidFill>
              </a:rPr>
              <a:t>                </a:t>
            </a:r>
            <a:r>
              <a:rPr lang="ru-RU" sz="1800" i="0" dirty="0" smtClean="0">
                <a:solidFill>
                  <a:srgbClr val="0000FF"/>
                </a:solidFill>
              </a:rPr>
              <a:t>Рабочий </a:t>
            </a:r>
            <a:r>
              <a:rPr lang="ru-RU" sz="1800" i="0" dirty="0" smtClean="0">
                <a:solidFill>
                  <a:srgbClr val="FF0000"/>
                </a:solidFill>
              </a:rPr>
              <a:t>чинит </a:t>
            </a:r>
            <a:r>
              <a:rPr lang="ru-RU" sz="1800" i="0" dirty="0" smtClean="0">
                <a:solidFill>
                  <a:srgbClr val="0000FF"/>
                </a:solidFill>
              </a:rPr>
              <a:t>(что?) </a:t>
            </a:r>
            <a:r>
              <a:rPr lang="ru-RU" sz="1800" i="0" dirty="0" smtClean="0">
                <a:solidFill>
                  <a:srgbClr val="007E39"/>
                </a:solidFill>
              </a:rPr>
              <a:t>станок (В. п.).</a:t>
            </a:r>
          </a:p>
          <a:p>
            <a:r>
              <a:rPr lang="ru-RU" sz="1800" i="0" dirty="0" smtClean="0">
                <a:solidFill>
                  <a:srgbClr val="0000FF"/>
                </a:solidFill>
              </a:rPr>
              <a:t>              Андрей </a:t>
            </a:r>
            <a:r>
              <a:rPr lang="ru-RU" sz="1800" i="0" dirty="0" smtClean="0">
                <a:solidFill>
                  <a:srgbClr val="FF0000"/>
                </a:solidFill>
              </a:rPr>
              <a:t>обидел</a:t>
            </a:r>
            <a:r>
              <a:rPr lang="ru-RU" sz="1800" i="0" dirty="0" smtClean="0">
                <a:solidFill>
                  <a:srgbClr val="0000FF"/>
                </a:solidFill>
              </a:rPr>
              <a:t> (кого?) </a:t>
            </a:r>
            <a:r>
              <a:rPr lang="ru-RU" sz="1800" i="0" dirty="0" smtClean="0">
                <a:solidFill>
                  <a:srgbClr val="007E39"/>
                </a:solidFill>
              </a:rPr>
              <a:t>меня (В. п.).</a:t>
            </a:r>
          </a:p>
          <a:p>
            <a:pPr fontAlgn="base"/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5" y="622293"/>
          <a:ext cx="5286412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Переходные глаголы могут сочетаться с существительными или местоимениями в форме винительного падежа без предлогов.</a:t>
                      </a:r>
                      <a:endParaRPr lang="ru-RU" sz="18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836739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  <a:solidFill>
            <a:srgbClr val="0070C0"/>
          </a:solidFill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408244"/>
            <a:ext cx="5597544" cy="276999"/>
          </a:xfrm>
        </p:spPr>
        <p:txBody>
          <a:bodyPr/>
          <a:lstStyle/>
          <a:p>
            <a:r>
              <a:rPr lang="ru-RU" sz="1600" b="0" i="0" dirty="0" smtClean="0">
                <a:solidFill>
                  <a:schemeClr val="tx2">
                    <a:lumMod val="75000"/>
                  </a:schemeClr>
                </a:solidFill>
              </a:rPr>
              <a:t>                </a:t>
            </a:r>
            <a:r>
              <a:rPr lang="ru-RU" sz="1800" i="0" dirty="0" smtClean="0">
                <a:solidFill>
                  <a:srgbClr val="0000FF"/>
                </a:solidFill>
              </a:rPr>
              <a:t>Р</a:t>
            </a:r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5" y="622293"/>
          <a:ext cx="528641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581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Предмет, на который переходит действие глагола, может быть выражен формой 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родительного падежа:</a:t>
                      </a:r>
                      <a:endParaRPr lang="ru-RU" sz="1600" b="1" dirty="0" smtClean="0">
                        <a:solidFill>
                          <a:srgbClr val="FFFF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1239826" y="1408111"/>
            <a:ext cx="785818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7030A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3811594" y="1408111"/>
            <a:ext cx="785818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7030A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11132" y="1765301"/>
            <a:ext cx="2557464" cy="1357322"/>
          </a:xfrm>
          <a:prstGeom prst="flowChartAlternateProcess">
            <a:avLst/>
          </a:prstGeom>
          <a:solidFill>
            <a:srgbClr val="FFFF00"/>
          </a:solidFill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342900" indent="-342900">
              <a:buAutoNum type="arabicParenR"/>
            </a:pPr>
            <a:endParaRPr lang="ru-RU" sz="1200" b="1" dirty="0" smtClean="0"/>
          </a:p>
          <a:p>
            <a:pPr marL="342900" indent="-342900">
              <a:buAutoNum type="arabicParenR"/>
            </a:pPr>
            <a:r>
              <a:rPr lang="ru-RU" sz="1200" b="1" dirty="0" smtClean="0">
                <a:solidFill>
                  <a:srgbClr val="0000FF"/>
                </a:solidFill>
              </a:rPr>
              <a:t>при наличии отрицания </a:t>
            </a:r>
          </a:p>
          <a:p>
            <a:pPr marL="342900" indent="-342900"/>
            <a:r>
              <a:rPr lang="ru-RU" sz="1200" b="1" dirty="0" smtClean="0">
                <a:solidFill>
                  <a:srgbClr val="0000FF"/>
                </a:solidFill>
              </a:rPr>
              <a:t>перед глаголом:</a:t>
            </a:r>
          </a:p>
          <a:p>
            <a:pPr marL="342900" indent="-342900"/>
            <a:r>
              <a:rPr lang="ru-RU" sz="1200" b="1" i="1" dirty="0" smtClean="0"/>
              <a:t>видел салют</a:t>
            </a:r>
            <a:r>
              <a:rPr lang="ru-RU" sz="1200" b="1" dirty="0" smtClean="0"/>
              <a:t> (В. п.) — </a:t>
            </a:r>
          </a:p>
          <a:p>
            <a:pPr marL="342900" indent="-342900"/>
            <a:r>
              <a:rPr lang="ru-RU" sz="1200" b="1" i="1" dirty="0" smtClean="0">
                <a:solidFill>
                  <a:srgbClr val="FF0000"/>
                </a:solidFill>
              </a:rPr>
              <a:t>не видел</a:t>
            </a:r>
            <a:r>
              <a:rPr lang="ru-RU" sz="1200" b="1" i="1" dirty="0" smtClean="0"/>
              <a:t> салюта</a:t>
            </a:r>
            <a:r>
              <a:rPr lang="ru-RU" sz="1200" b="1" dirty="0" smtClean="0"/>
              <a:t> </a:t>
            </a:r>
            <a:r>
              <a:rPr lang="ru-RU" sz="1200" b="1" dirty="0" smtClean="0">
                <a:solidFill>
                  <a:srgbClr val="0000FF"/>
                </a:solidFill>
              </a:rPr>
              <a:t>(Р. п.),</a:t>
            </a:r>
          </a:p>
          <a:p>
            <a:r>
              <a:rPr lang="ru-RU" sz="1200" b="1" i="1" dirty="0" smtClean="0"/>
              <a:t>налил чай</a:t>
            </a:r>
            <a:r>
              <a:rPr lang="ru-RU" sz="1200" b="1" dirty="0" smtClean="0"/>
              <a:t> (В. п.) — </a:t>
            </a:r>
          </a:p>
          <a:p>
            <a:r>
              <a:rPr lang="ru-RU" sz="1200" b="1" i="1" dirty="0" smtClean="0">
                <a:solidFill>
                  <a:srgbClr val="FF0000"/>
                </a:solidFill>
              </a:rPr>
              <a:t>не налил</a:t>
            </a:r>
            <a:r>
              <a:rPr lang="ru-RU" sz="1200" b="1" i="1" dirty="0" smtClean="0"/>
              <a:t> чая</a:t>
            </a:r>
            <a:r>
              <a:rPr lang="ru-RU" sz="1200" b="1" dirty="0" smtClean="0"/>
              <a:t> </a:t>
            </a:r>
            <a:r>
              <a:rPr lang="ru-RU" sz="1200" b="1" dirty="0" smtClean="0">
                <a:solidFill>
                  <a:srgbClr val="0000FF"/>
                </a:solidFill>
              </a:rPr>
              <a:t>(Р. п.);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954338" y="1765301"/>
            <a:ext cx="2557464" cy="1357322"/>
          </a:xfrm>
          <a:prstGeom prst="flowChartAlternateProcess">
            <a:avLst/>
          </a:prstGeom>
          <a:solidFill>
            <a:srgbClr val="6760EE"/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r>
              <a:rPr lang="ru-RU" sz="1200" b="1" kern="0" dirty="0" smtClean="0">
                <a:solidFill>
                  <a:srgbClr val="FF0000"/>
                </a:solidFill>
              </a:rPr>
              <a:t>2)</a:t>
            </a:r>
            <a:r>
              <a:rPr lang="ru-RU" sz="1400" b="1" kern="0" dirty="0" smtClean="0">
                <a:solidFill>
                  <a:srgbClr val="FF0000"/>
                </a:solidFill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</a:rPr>
              <a:t>для обозначения действия,</a:t>
            </a:r>
          </a:p>
          <a:p>
            <a:r>
              <a:rPr lang="ru-RU" sz="1200" b="1" dirty="0" smtClean="0">
                <a:solidFill>
                  <a:srgbClr val="FF0000"/>
                </a:solidFill>
              </a:rPr>
              <a:t>переходящего на часть </a:t>
            </a:r>
          </a:p>
          <a:p>
            <a:r>
              <a:rPr lang="ru-RU" sz="1200" b="1" dirty="0" smtClean="0">
                <a:solidFill>
                  <a:srgbClr val="FF0000"/>
                </a:solidFill>
              </a:rPr>
              <a:t>предмета:</a:t>
            </a:r>
          </a:p>
          <a:p>
            <a:r>
              <a:rPr lang="ru-RU" sz="1200" b="1" i="1" dirty="0" smtClean="0">
                <a:solidFill>
                  <a:srgbClr val="FFFF00"/>
                </a:solidFill>
              </a:rPr>
              <a:t>выпил молоко</a:t>
            </a:r>
            <a:r>
              <a:rPr lang="ru-RU" sz="1200" b="1" dirty="0" smtClean="0">
                <a:solidFill>
                  <a:srgbClr val="FFFF00"/>
                </a:solidFill>
              </a:rPr>
              <a:t> (В. п.) —</a:t>
            </a:r>
          </a:p>
          <a:p>
            <a:r>
              <a:rPr lang="ru-RU" sz="1200" b="1" i="1" dirty="0" smtClean="0">
                <a:solidFill>
                  <a:srgbClr val="FFFF00"/>
                </a:solidFill>
              </a:rPr>
              <a:t>выпил </a:t>
            </a:r>
            <a:r>
              <a:rPr lang="ru-RU" sz="1200" b="1" i="1" dirty="0" smtClean="0">
                <a:solidFill>
                  <a:srgbClr val="FF0000"/>
                </a:solidFill>
              </a:rPr>
              <a:t>молока</a:t>
            </a:r>
            <a:r>
              <a:rPr lang="ru-RU" sz="1200" b="1" dirty="0" smtClean="0">
                <a:solidFill>
                  <a:srgbClr val="FF0000"/>
                </a:solidFill>
              </a:rPr>
              <a:t> (Р. п.),</a:t>
            </a:r>
          </a:p>
          <a:p>
            <a:r>
              <a:rPr lang="ru-RU" sz="1200" b="1" i="1" dirty="0" smtClean="0">
                <a:solidFill>
                  <a:srgbClr val="FFFF00"/>
                </a:solidFill>
              </a:rPr>
              <a:t>насыпал песок</a:t>
            </a:r>
            <a:r>
              <a:rPr lang="ru-RU" sz="1200" b="1" dirty="0" smtClean="0">
                <a:solidFill>
                  <a:srgbClr val="FFFF00"/>
                </a:solidFill>
              </a:rPr>
              <a:t> (В. п.) —</a:t>
            </a:r>
          </a:p>
          <a:p>
            <a:r>
              <a:rPr lang="ru-RU" sz="1200" b="1" dirty="0" smtClean="0">
                <a:solidFill>
                  <a:srgbClr val="FFFF00"/>
                </a:solidFill>
              </a:rPr>
              <a:t> </a:t>
            </a:r>
            <a:r>
              <a:rPr lang="ru-RU" sz="1200" b="1" i="1" dirty="0" smtClean="0">
                <a:solidFill>
                  <a:srgbClr val="FFFF00"/>
                </a:solidFill>
              </a:rPr>
              <a:t>насыпал </a:t>
            </a:r>
            <a:r>
              <a:rPr lang="ru-RU" sz="1200" b="1" i="1" dirty="0" smtClean="0">
                <a:solidFill>
                  <a:srgbClr val="FF0000"/>
                </a:solidFill>
              </a:rPr>
              <a:t>песка</a:t>
            </a:r>
            <a:r>
              <a:rPr lang="ru-RU" sz="1200" b="1" dirty="0" smtClean="0">
                <a:solidFill>
                  <a:srgbClr val="FF0000"/>
                </a:solidFill>
              </a:rPr>
              <a:t> (Р. п.).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1" y="102425"/>
            <a:ext cx="5695394" cy="323165"/>
          </a:xfrm>
        </p:spPr>
        <p:txBody>
          <a:bodyPr/>
          <a:lstStyle/>
          <a:p>
            <a:r>
              <a:rPr lang="ru-RU" dirty="0" smtClean="0"/>
              <a:t>                   Внимание! Запомните!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336542"/>
            <a:ext cx="3240090" cy="2292935"/>
          </a:xfrm>
        </p:spPr>
        <p:txBody>
          <a:bodyPr/>
          <a:lstStyle/>
          <a:p>
            <a:endParaRPr lang="ru-RU" sz="1600" i="0" dirty="0" smtClean="0"/>
          </a:p>
          <a:p>
            <a:endParaRPr lang="ru-RU" sz="1300" i="0" dirty="0" smtClean="0"/>
          </a:p>
          <a:p>
            <a:r>
              <a:rPr lang="ru-RU" sz="2000" i="0" dirty="0" smtClean="0">
                <a:solidFill>
                  <a:srgbClr val="FF0000"/>
                </a:solidFill>
              </a:rPr>
              <a:t>Переходные глаголы </a:t>
            </a:r>
            <a:r>
              <a:rPr lang="ru-RU" sz="2000" i="0" dirty="0" smtClean="0">
                <a:solidFill>
                  <a:srgbClr val="0000FF"/>
                </a:solidFill>
              </a:rPr>
              <a:t>выражают действия, которые </a:t>
            </a:r>
            <a:r>
              <a:rPr lang="ru-RU" sz="2000" i="0" dirty="0" smtClean="0">
                <a:solidFill>
                  <a:srgbClr val="007E39"/>
                </a:solidFill>
              </a:rPr>
              <a:t>напрямую воздействуют</a:t>
            </a:r>
            <a:r>
              <a:rPr lang="ru-RU" sz="2000" i="0" dirty="0" smtClean="0">
                <a:solidFill>
                  <a:srgbClr val="0000FF"/>
                </a:solidFill>
              </a:rPr>
              <a:t> на предмет или </a:t>
            </a:r>
            <a:r>
              <a:rPr lang="ru-RU" sz="2000" i="0" dirty="0" smtClean="0">
                <a:solidFill>
                  <a:srgbClr val="7030A0"/>
                </a:solidFill>
              </a:rPr>
              <a:t>взаимодействуют с ним.</a:t>
            </a:r>
            <a:r>
              <a:rPr lang="ru-RU" sz="2000" i="0" dirty="0" smtClean="0">
                <a:solidFill>
                  <a:srgbClr val="0000FF"/>
                </a:solidFill>
              </a:rPr>
              <a:t> 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2693051" y="1322880"/>
            <a:ext cx="928153" cy="92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7655" tIns="28827" rIns="57655" bIns="28827" numCol="1" anchor="t" anchorCtr="0" compatLnSpc="1">
            <a:prstTxWarp prst="textNoShape">
              <a:avLst/>
            </a:prstTxWarp>
          </a:bodyPr>
          <a:lstStyle/>
          <a:p>
            <a:pPr defTabSz="216207">
              <a:defRPr/>
            </a:pPr>
            <a:endParaRPr lang="ru-RU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96818" y="765169"/>
            <a:ext cx="1643074" cy="1857388"/>
          </a:xfrm>
          <a:prstGeom prst="teardrop">
            <a:avLst/>
          </a:prstGeom>
          <a:solidFill>
            <a:srgbClr val="FFC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лексической точки зрения переходные глаголы могут обозначать:</a:t>
            </a:r>
            <a:endParaRPr lang="ru-RU" sz="1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3121" y="622293"/>
            <a:ext cx="3656164" cy="571504"/>
          </a:xfrm>
          <a:prstGeom prst="roundRect">
            <a:avLst/>
          </a:prstGeom>
          <a:solidFill>
            <a:srgbClr val="99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Процесс создания, изменения или уничтожения объекта 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(написать книгу, сжечь полено)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93121" y="1265235"/>
            <a:ext cx="3656164" cy="500066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Чувственное восприятие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(ощущать тепло, слышать шорохи)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93122" y="1836739"/>
            <a:ext cx="3656164" cy="571504"/>
          </a:xfrm>
          <a:prstGeom prst="roundRect">
            <a:avLst/>
          </a:prstGeom>
          <a:solidFill>
            <a:srgbClr val="FF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Воздействие на объект, которое не изменяет его 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(благодарить друзей, гладить кота)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93122" y="2479681"/>
            <a:ext cx="3661547" cy="572851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Отношение к объекту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(ненавидеть грубость, предпочитать кофе)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432435" y="122228"/>
            <a:ext cx="4900930" cy="315471"/>
          </a:xfrm>
        </p:spPr>
        <p:txBody>
          <a:bodyPr/>
          <a:lstStyle/>
          <a:p>
            <a:r>
              <a:rPr lang="ru-RU" dirty="0" smtClean="0"/>
              <a:t>      Значение переходных глаголов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0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Игра «Волшебный прямоугольник»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54207" y="781127"/>
            <a:ext cx="3194278" cy="215444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/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Текст 2"/>
          <p:cNvSpPr txBox="1">
            <a:spLocks/>
          </p:cNvSpPr>
          <p:nvPr/>
        </p:nvSpPr>
        <p:spPr>
          <a:xfrm>
            <a:off x="2811462" y="693731"/>
            <a:ext cx="2857520" cy="17235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Свободные клеточки прямоугольника заполните буквами так, чтобы в каждом вертикальном ряду получились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переходные глаголы.  </a:t>
            </a: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8674" name="Picture 2" descr="C:\Users\HOME\Desktop\shkolniedlyaoformleniya1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132" y="693731"/>
            <a:ext cx="2428892" cy="1868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6291</TotalTime>
  <Words>671</Words>
  <Application>Microsoft Office PowerPoint</Application>
  <PresentationFormat>Произвольный</PresentationFormat>
  <Paragraphs>239</Paragraphs>
  <Slides>16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맑은 고딕</vt:lpstr>
      <vt:lpstr>Arial</vt:lpstr>
      <vt:lpstr>Calibri</vt:lpstr>
      <vt:lpstr>Times New Roman</vt:lpstr>
      <vt:lpstr>Office Theme</vt:lpstr>
      <vt:lpstr>Русский язык</vt:lpstr>
      <vt:lpstr>            Внимание! Запомните!</vt:lpstr>
      <vt:lpstr>                    Внимание! Запомните!</vt:lpstr>
      <vt:lpstr> Переходные глаголы (o‘timli fe‘llar)</vt:lpstr>
      <vt:lpstr>               Внимание! Запомните!</vt:lpstr>
      <vt:lpstr>               Внимание! Запомните!</vt:lpstr>
      <vt:lpstr>                   Внимание! Запомните! </vt:lpstr>
      <vt:lpstr>      Значение переходных глаголов</vt:lpstr>
      <vt:lpstr>     Игра «Волшебный прямоугольник»</vt:lpstr>
      <vt:lpstr>         «Волшебный прямоугольник» </vt:lpstr>
      <vt:lpstr>  «Волшебный прямоугольник».Проверьте! </vt:lpstr>
      <vt:lpstr>                  Цифровой диктант</vt:lpstr>
      <vt:lpstr>                  Цифровой диктант</vt:lpstr>
      <vt:lpstr>     Цифровой диктант.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489</cp:revision>
  <dcterms:created xsi:type="dcterms:W3CDTF">2020-04-13T08:05:42Z</dcterms:created>
  <dcterms:modified xsi:type="dcterms:W3CDTF">2020-12-29T12:12:54Z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