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70" r:id="rId3"/>
    <p:sldId id="288" r:id="rId4"/>
    <p:sldId id="341" r:id="rId5"/>
    <p:sldId id="345" r:id="rId6"/>
    <p:sldId id="342" r:id="rId7"/>
    <p:sldId id="343" r:id="rId8"/>
    <p:sldId id="344" r:id="rId9"/>
    <p:sldId id="346" r:id="rId10"/>
    <p:sldId id="347" r:id="rId11"/>
    <p:sldId id="348" r:id="rId12"/>
    <p:sldId id="360" r:id="rId13"/>
    <p:sldId id="361" r:id="rId14"/>
    <p:sldId id="362" r:id="rId15"/>
    <p:sldId id="363" r:id="rId16"/>
    <p:sldId id="349" r:id="rId17"/>
    <p:sldId id="350" r:id="rId18"/>
    <p:sldId id="351" r:id="rId19"/>
    <p:sldId id="352" r:id="rId20"/>
    <p:sldId id="357" r:id="rId21"/>
    <p:sldId id="326" r:id="rId22"/>
    <p:sldId id="354" r:id="rId23"/>
    <p:sldId id="364" r:id="rId24"/>
    <p:sldId id="365" r:id="rId25"/>
    <p:sldId id="287" r:id="rId26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8000"/>
    <a:srgbClr val="0070C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220" d="100"/>
          <a:sy n="220" d="100"/>
        </p:scale>
        <p:origin x="-1098" y="-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5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59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охарактеризовать лицо или предмет по действиям, которые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совершались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над ним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Презентация &quot;Причастие&quot; (5 класс) по русскому языку – скачать проек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2702" y="1979615"/>
            <a:ext cx="2882870" cy="1143008"/>
          </a:xfrm>
          <a:prstGeom prst="rect">
            <a:avLst/>
          </a:prstGeom>
          <a:solidFill>
            <a:srgbClr val="0000CC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2051053"/>
            <a:ext cx="5214974" cy="2462213"/>
          </a:xfrm>
        </p:spPr>
        <p:txBody>
          <a:bodyPr/>
          <a:lstStyle/>
          <a:p>
            <a:r>
              <a:rPr lang="ru-RU" sz="1600" dirty="0" smtClean="0"/>
              <a:t>         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прочита</a:t>
            </a:r>
            <a:r>
              <a:rPr lang="ru-RU" sz="1600" dirty="0" smtClean="0">
                <a:solidFill>
                  <a:srgbClr val="008000"/>
                </a:solidFill>
              </a:rPr>
              <a:t>нн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ая мальчиком книга – 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         книга, которую прочитал мальчик;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         спе</a:t>
            </a:r>
            <a:r>
              <a:rPr lang="ru-RU" sz="1600" dirty="0" smtClean="0">
                <a:solidFill>
                  <a:srgbClr val="008000"/>
                </a:solidFill>
              </a:rPr>
              <a:t>т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ая девочкой песня – 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         песня, которую спела девочка.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         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Страдательные причастия прошедшего времени обозначают признак, который создавался у одного предмета действием другого предмета.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550987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2193929"/>
            <a:ext cx="5168916" cy="738664"/>
          </a:xfrm>
        </p:spPr>
        <p:txBody>
          <a:bodyPr/>
          <a:lstStyle/>
          <a:p>
            <a:r>
              <a:rPr lang="ru-RU" sz="1600" dirty="0" smtClean="0"/>
              <a:t>построить (что?) дом – постро</a:t>
            </a:r>
            <a:r>
              <a:rPr lang="ru-RU" sz="1600" dirty="0" smtClean="0">
                <a:solidFill>
                  <a:srgbClr val="FF0000"/>
                </a:solidFill>
              </a:rPr>
              <a:t>енн</a:t>
            </a:r>
            <a:r>
              <a:rPr lang="ru-RU" sz="1600" dirty="0" smtClean="0"/>
              <a:t>ый дом; </a:t>
            </a:r>
          </a:p>
          <a:p>
            <a:r>
              <a:rPr lang="ru-RU" sz="1600" dirty="0" smtClean="0"/>
              <a:t>   читать (что?) книгу – чита</a:t>
            </a:r>
            <a:r>
              <a:rPr lang="ru-RU" sz="1600" dirty="0" smtClean="0">
                <a:solidFill>
                  <a:srgbClr val="FF0000"/>
                </a:solidFill>
              </a:rPr>
              <a:t>ем</a:t>
            </a:r>
            <a:r>
              <a:rPr lang="ru-RU" sz="1600" dirty="0" smtClean="0"/>
              <a:t>ая книга.</a:t>
            </a:r>
          </a:p>
          <a:p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68322" y="622293"/>
          <a:ext cx="46434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34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Страдательные причастия образуются только от переходных глаголов.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1622425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5512" y="2193929"/>
            <a:ext cx="4740288" cy="738664"/>
          </a:xfrm>
        </p:spPr>
        <p:txBody>
          <a:bodyPr/>
          <a:lstStyle/>
          <a:p>
            <a:r>
              <a:rPr lang="ru-RU" sz="1600" dirty="0" smtClean="0">
                <a:solidFill>
                  <a:srgbClr val="7030A0"/>
                </a:solidFill>
              </a:rPr>
              <a:t>постро</a:t>
            </a:r>
            <a:r>
              <a:rPr lang="ru-RU" sz="1600" dirty="0" smtClean="0">
                <a:solidFill>
                  <a:srgbClr val="FF0000"/>
                </a:solidFill>
              </a:rPr>
              <a:t>енн</a:t>
            </a:r>
            <a:r>
              <a:rPr lang="ru-RU" sz="1600" dirty="0" smtClean="0">
                <a:solidFill>
                  <a:srgbClr val="008000"/>
                </a:solidFill>
              </a:rPr>
              <a:t>ый</a:t>
            </a:r>
            <a:r>
              <a:rPr lang="ru-RU" sz="1600" dirty="0" smtClean="0">
                <a:solidFill>
                  <a:srgbClr val="7030A0"/>
                </a:solidFill>
              </a:rPr>
              <a:t> дом – </a:t>
            </a:r>
            <a:r>
              <a:rPr lang="ru-RU" sz="1600" dirty="0" err="1" smtClean="0">
                <a:solidFill>
                  <a:srgbClr val="7030A0"/>
                </a:solidFill>
              </a:rPr>
              <a:t>дом</a:t>
            </a:r>
            <a:r>
              <a:rPr lang="ru-RU" sz="1600" dirty="0" smtClean="0">
                <a:solidFill>
                  <a:srgbClr val="7030A0"/>
                </a:solidFill>
              </a:rPr>
              <a:t> постро</a:t>
            </a:r>
            <a:r>
              <a:rPr lang="ru-RU" sz="1600" dirty="0" smtClean="0">
                <a:solidFill>
                  <a:srgbClr val="FF0000"/>
                </a:solidFill>
              </a:rPr>
              <a:t>ен</a:t>
            </a:r>
            <a:r>
              <a:rPr lang="ru-RU" sz="1600" dirty="0" smtClean="0">
                <a:solidFill>
                  <a:srgbClr val="7030A0"/>
                </a:solidFill>
              </a:rPr>
              <a:t>, </a:t>
            </a:r>
          </a:p>
          <a:p>
            <a:r>
              <a:rPr lang="ru-RU" sz="1600" dirty="0" smtClean="0">
                <a:solidFill>
                  <a:srgbClr val="7030A0"/>
                </a:solidFill>
              </a:rPr>
              <a:t>допи</a:t>
            </a:r>
            <a:r>
              <a:rPr lang="ru-RU" sz="1600" dirty="0" smtClean="0">
                <a:solidFill>
                  <a:srgbClr val="FF0000"/>
                </a:solidFill>
              </a:rPr>
              <a:t>т</a:t>
            </a:r>
            <a:r>
              <a:rPr lang="ru-RU" sz="1600" dirty="0" smtClean="0">
                <a:solidFill>
                  <a:srgbClr val="008000"/>
                </a:solidFill>
              </a:rPr>
              <a:t>ое</a:t>
            </a:r>
            <a:r>
              <a:rPr lang="ru-RU" sz="1600" dirty="0" smtClean="0">
                <a:solidFill>
                  <a:srgbClr val="7030A0"/>
                </a:solidFill>
              </a:rPr>
              <a:t> молок</a:t>
            </a:r>
            <a:r>
              <a:rPr lang="ru-RU" sz="1600" dirty="0" smtClean="0">
                <a:solidFill>
                  <a:srgbClr val="008000"/>
                </a:solidFill>
              </a:rPr>
              <a:t>о</a:t>
            </a:r>
            <a:r>
              <a:rPr lang="ru-RU" sz="1600" dirty="0" smtClean="0">
                <a:solidFill>
                  <a:srgbClr val="7030A0"/>
                </a:solidFill>
              </a:rPr>
              <a:t> – </a:t>
            </a:r>
            <a:r>
              <a:rPr lang="ru-RU" sz="1600" dirty="0" err="1" smtClean="0">
                <a:solidFill>
                  <a:srgbClr val="7030A0"/>
                </a:solidFill>
              </a:rPr>
              <a:t>молок</a:t>
            </a:r>
            <a:r>
              <a:rPr lang="ru-RU" sz="1600" dirty="0" err="1" smtClean="0">
                <a:solidFill>
                  <a:srgbClr val="008000"/>
                </a:solidFill>
              </a:rPr>
              <a:t>о</a:t>
            </a:r>
            <a:r>
              <a:rPr lang="ru-RU" sz="1600" dirty="0" smtClean="0">
                <a:solidFill>
                  <a:srgbClr val="7030A0"/>
                </a:solidFill>
              </a:rPr>
              <a:t> допи</a:t>
            </a:r>
            <a:r>
              <a:rPr lang="ru-RU" sz="1600" dirty="0" smtClean="0">
                <a:solidFill>
                  <a:srgbClr val="FF0000"/>
                </a:solidFill>
              </a:rPr>
              <a:t>т</a:t>
            </a:r>
            <a:r>
              <a:rPr lang="ru-RU" sz="1600" dirty="0" smtClean="0">
                <a:solidFill>
                  <a:srgbClr val="008000"/>
                </a:solidFill>
              </a:rPr>
              <a:t>о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</a:p>
          <a:p>
            <a:endParaRPr lang="ru-RU" sz="16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68322" y="622293"/>
          <a:ext cx="4643470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34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Страдательные причастия</a:t>
                      </a:r>
                      <a:r>
                        <a:rPr lang="ru-RU" sz="2000" b="1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имеют полную и краткую форму: 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550987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2636" y="2193929"/>
            <a:ext cx="4883164" cy="1231106"/>
          </a:xfrm>
        </p:spPr>
        <p:txBody>
          <a:bodyPr/>
          <a:lstStyle/>
          <a:p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Ср.: постро</a:t>
            </a:r>
            <a:r>
              <a:rPr lang="ru-RU" sz="1600" dirty="0" smtClean="0">
                <a:solidFill>
                  <a:srgbClr val="008000"/>
                </a:solidFill>
              </a:rPr>
              <a:t>енн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ый (кем?) рабочими дом 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(рабочие построили дом);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рассказыва</a:t>
            </a:r>
            <a:r>
              <a:rPr lang="ru-RU" sz="1600" dirty="0" smtClean="0">
                <a:solidFill>
                  <a:srgbClr val="008000"/>
                </a:solidFill>
              </a:rPr>
              <a:t>ем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ая (кем?) бабушкой сказка 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(бабушка рассказывает сказку).</a:t>
            </a:r>
          </a:p>
          <a:p>
            <a:endParaRPr lang="ru-RU" sz="16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4008" y="622293"/>
          <a:ext cx="500066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1444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Страдательные причастия</a:t>
                      </a:r>
                      <a:r>
                        <a:rPr lang="ru-RU" sz="1800" b="1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могут распространяться существительным или местоимением в Т. п. со значением субъекта действия.</a:t>
                      </a:r>
                      <a:endParaRPr lang="ru-RU" sz="18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1836739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Страдательные причастия</a:t>
                      </a:r>
                      <a:r>
                        <a:rPr lang="ru-RU" sz="1800" b="1" u="none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прошедшего времени образуются от </a:t>
                      </a:r>
                      <a:r>
                        <a:rPr lang="ru-RU" sz="1800" b="1" u="none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основы инфинитива или основы прошедшего времени</a:t>
                      </a:r>
                      <a:r>
                        <a:rPr lang="ru-RU" sz="1800" b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 помощью суффиксов:                              </a:t>
                      </a:r>
                      <a:endParaRPr lang="ru-RU" sz="1800" b="1" u="none" dirty="0" smtClean="0">
                        <a:solidFill>
                          <a:srgbClr val="0000CC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11396" y="1765301"/>
            <a:ext cx="1071570" cy="571504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25578" y="2479681"/>
            <a:ext cx="2643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ru-RU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енн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-, -</a:t>
            </a:r>
            <a:r>
              <a:rPr lang="ru-RU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нн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-, -т-.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1122359"/>
            <a:ext cx="5240354" cy="1548766"/>
          </a:xfrm>
        </p:spPr>
        <p:txBody>
          <a:bodyPr/>
          <a:lstStyle/>
          <a:p>
            <a:r>
              <a:rPr lang="ru-RU" sz="1600" dirty="0" smtClean="0"/>
              <a:t>написать (основа не на -</a:t>
            </a:r>
            <a:r>
              <a:rPr lang="ru-RU" sz="1600" dirty="0" err="1" smtClean="0"/>
              <a:t>ить</a:t>
            </a:r>
            <a:r>
              <a:rPr lang="ru-RU" sz="1600" dirty="0" smtClean="0"/>
              <a:t>): </a:t>
            </a:r>
            <a:r>
              <a:rPr lang="ru-RU" sz="1600" dirty="0" err="1" smtClean="0"/>
              <a:t>написа-ть</a:t>
            </a:r>
            <a:r>
              <a:rPr lang="ru-RU" sz="1600" dirty="0" smtClean="0"/>
              <a:t> → </a:t>
            </a:r>
          </a:p>
          <a:p>
            <a:r>
              <a:rPr lang="ru-RU" sz="1600" dirty="0" err="1" smtClean="0"/>
              <a:t>написа</a:t>
            </a:r>
            <a:r>
              <a:rPr lang="ru-RU" sz="1600" dirty="0" smtClean="0"/>
              <a:t>- + </a:t>
            </a:r>
            <a:r>
              <a:rPr lang="ru-RU" sz="1600" dirty="0" smtClean="0">
                <a:solidFill>
                  <a:srgbClr val="FF0000"/>
                </a:solidFill>
              </a:rPr>
              <a:t>-</a:t>
            </a:r>
            <a:r>
              <a:rPr lang="ru-RU" sz="1600" dirty="0" err="1" smtClean="0">
                <a:solidFill>
                  <a:srgbClr val="FF0000"/>
                </a:solidFill>
              </a:rPr>
              <a:t>нн</a:t>
            </a:r>
            <a:r>
              <a:rPr lang="ru-RU" sz="1600" dirty="0" smtClean="0">
                <a:solidFill>
                  <a:srgbClr val="FF0000"/>
                </a:solidFill>
              </a:rPr>
              <a:t>- </a:t>
            </a:r>
            <a:r>
              <a:rPr lang="ru-RU" sz="1600" dirty="0" smtClean="0"/>
              <a:t>+ -</a:t>
            </a:r>
            <a:r>
              <a:rPr lang="ru-RU" sz="1600" dirty="0" err="1" smtClean="0"/>
              <a:t>ый</a:t>
            </a:r>
            <a:r>
              <a:rPr lang="ru-RU" sz="1600" dirty="0" smtClean="0"/>
              <a:t> (написа</a:t>
            </a:r>
            <a:r>
              <a:rPr lang="ru-RU" sz="1600" dirty="0" smtClean="0">
                <a:solidFill>
                  <a:srgbClr val="FF0000"/>
                </a:solidFill>
              </a:rPr>
              <a:t>нн</a:t>
            </a:r>
            <a:r>
              <a:rPr lang="ru-RU" sz="1600" dirty="0" smtClean="0"/>
              <a:t>ый);</a:t>
            </a:r>
            <a:br>
              <a:rPr lang="ru-RU" sz="1600" dirty="0" smtClean="0"/>
            </a:br>
            <a:r>
              <a:rPr lang="ru-RU" sz="1600" dirty="0" smtClean="0"/>
              <a:t>построить (основа на -</a:t>
            </a:r>
            <a:r>
              <a:rPr lang="ru-RU" sz="1600" dirty="0" err="1" smtClean="0"/>
              <a:t>ить</a:t>
            </a:r>
            <a:r>
              <a:rPr lang="ru-RU" sz="1600" dirty="0" smtClean="0"/>
              <a:t>): </a:t>
            </a:r>
            <a:r>
              <a:rPr lang="ru-RU" sz="1600" dirty="0" err="1" smtClean="0"/>
              <a:t>постро</a:t>
            </a:r>
            <a:r>
              <a:rPr lang="ru-RU" sz="1600" dirty="0" smtClean="0"/>
              <a:t>/</a:t>
            </a:r>
            <a:r>
              <a:rPr lang="ru-RU" sz="1600" dirty="0" err="1" smtClean="0"/>
              <a:t>и-ть</a:t>
            </a:r>
            <a:r>
              <a:rPr lang="ru-RU" sz="1600" dirty="0" smtClean="0"/>
              <a:t> → </a:t>
            </a:r>
            <a:r>
              <a:rPr lang="ru-RU" sz="1600" dirty="0" err="1" smtClean="0"/>
              <a:t>постро</a:t>
            </a:r>
            <a:r>
              <a:rPr lang="ru-RU" sz="1600" dirty="0" smtClean="0"/>
              <a:t>- + </a:t>
            </a:r>
            <a:r>
              <a:rPr lang="ru-RU" sz="1600" dirty="0" smtClean="0">
                <a:solidFill>
                  <a:srgbClr val="FF0000"/>
                </a:solidFill>
              </a:rPr>
              <a:t>-</a:t>
            </a:r>
            <a:r>
              <a:rPr lang="ru-RU" sz="1600" dirty="0" err="1" smtClean="0">
                <a:solidFill>
                  <a:srgbClr val="FF0000"/>
                </a:solidFill>
              </a:rPr>
              <a:t>енн</a:t>
            </a:r>
            <a:r>
              <a:rPr lang="ru-RU" sz="1600" dirty="0" smtClean="0">
                <a:solidFill>
                  <a:srgbClr val="FF0000"/>
                </a:solidFill>
              </a:rPr>
              <a:t>- </a:t>
            </a:r>
            <a:r>
              <a:rPr lang="ru-RU" sz="1600" dirty="0" smtClean="0"/>
              <a:t>+ -</a:t>
            </a:r>
            <a:r>
              <a:rPr lang="ru-RU" sz="1600" dirty="0" err="1" smtClean="0"/>
              <a:t>ый</a:t>
            </a:r>
            <a:r>
              <a:rPr lang="ru-RU" sz="1600" dirty="0" smtClean="0"/>
              <a:t> (постро</a:t>
            </a:r>
            <a:r>
              <a:rPr lang="ru-RU" sz="1600" dirty="0" smtClean="0">
                <a:solidFill>
                  <a:srgbClr val="FF0000"/>
                </a:solidFill>
              </a:rPr>
              <a:t>енн</a:t>
            </a:r>
            <a:r>
              <a:rPr lang="ru-RU" sz="1600" dirty="0" smtClean="0"/>
              <a:t>ый);</a:t>
            </a:r>
            <a:br>
              <a:rPr lang="ru-RU" sz="1600" dirty="0" smtClean="0"/>
            </a:br>
            <a:r>
              <a:rPr lang="ru-RU" sz="1600" dirty="0" smtClean="0"/>
              <a:t>взять: </a:t>
            </a:r>
            <a:r>
              <a:rPr lang="ru-RU" sz="1600" dirty="0" err="1" smtClean="0"/>
              <a:t>взя-ть</a:t>
            </a:r>
            <a:r>
              <a:rPr lang="ru-RU" sz="1600" dirty="0" smtClean="0"/>
              <a:t> → </a:t>
            </a:r>
            <a:r>
              <a:rPr lang="ru-RU" sz="1600" dirty="0" err="1" smtClean="0"/>
              <a:t>взя</a:t>
            </a:r>
            <a:r>
              <a:rPr lang="ru-RU" sz="1600" dirty="0" smtClean="0"/>
              <a:t>- + </a:t>
            </a:r>
            <a:r>
              <a:rPr lang="ru-RU" sz="1600" dirty="0" smtClean="0">
                <a:solidFill>
                  <a:srgbClr val="FF0000"/>
                </a:solidFill>
              </a:rPr>
              <a:t>-т- </a:t>
            </a:r>
            <a:r>
              <a:rPr lang="ru-RU" sz="1600" dirty="0" smtClean="0"/>
              <a:t>+ -</a:t>
            </a:r>
            <a:r>
              <a:rPr lang="ru-RU" sz="1600" dirty="0" err="1" smtClean="0"/>
              <a:t>ый</a:t>
            </a:r>
            <a:r>
              <a:rPr lang="ru-RU" sz="1600" dirty="0" smtClean="0"/>
              <a:t> (взя</a:t>
            </a:r>
            <a:r>
              <a:rPr lang="ru-RU" sz="1600" dirty="0" smtClean="0">
                <a:solidFill>
                  <a:srgbClr val="FF0000"/>
                </a:solidFill>
              </a:rPr>
              <a:t>т</a:t>
            </a:r>
            <a:r>
              <a:rPr lang="ru-RU" sz="1600" dirty="0" smtClean="0"/>
              <a:t>ый).</a:t>
            </a:r>
          </a:p>
          <a:p>
            <a:endParaRPr lang="ru-RU" sz="1600" i="0" dirty="0">
              <a:solidFill>
                <a:srgbClr val="7030A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382834" y="622293"/>
            <a:ext cx="1071570" cy="500066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Picture 2" descr="Карандаш - изображение в вект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087" y="2396654"/>
            <a:ext cx="1971675" cy="654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8520" y="550856"/>
            <a:ext cx="3929090" cy="2769989"/>
          </a:xfrm>
        </p:spPr>
        <p:txBody>
          <a:bodyPr/>
          <a:lstStyle/>
          <a:p>
            <a:r>
              <a:rPr lang="ru-RU" sz="2000" i="0" dirty="0" smtClean="0">
                <a:solidFill>
                  <a:srgbClr val="008000"/>
                </a:solidFill>
              </a:rPr>
              <a:t>От данных глаголов 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образуйте 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страдательные 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причастия прошедшего времени:</a:t>
            </a:r>
            <a:r>
              <a:rPr lang="ru-RU" sz="2000" b="0" i="0" dirty="0" smtClean="0">
                <a:solidFill>
                  <a:srgbClr val="008000"/>
                </a:solidFill>
              </a:rPr>
              <a:t> </a:t>
            </a:r>
          </a:p>
          <a:p>
            <a:r>
              <a:rPr lang="ru-RU" sz="2000" i="0" dirty="0" smtClean="0">
                <a:solidFill>
                  <a:srgbClr val="7030A0"/>
                </a:solidFill>
              </a:rPr>
              <a:t>отправил, сказал, сшил, </a:t>
            </a:r>
          </a:p>
          <a:p>
            <a:r>
              <a:rPr lang="ru-RU" sz="2000" i="0" dirty="0" smtClean="0">
                <a:solidFill>
                  <a:srgbClr val="7030A0"/>
                </a:solidFill>
              </a:rPr>
              <a:t>открыл, нарисовал, </a:t>
            </a:r>
          </a:p>
          <a:p>
            <a:r>
              <a:rPr lang="ru-RU" sz="2000" i="0" dirty="0" smtClean="0">
                <a:solidFill>
                  <a:srgbClr val="7030A0"/>
                </a:solidFill>
              </a:rPr>
              <a:t>забыл, сварил, воспитал.</a:t>
            </a:r>
          </a:p>
          <a:p>
            <a:endParaRPr lang="ru-RU" sz="2000" i="0" dirty="0" smtClean="0">
              <a:solidFill>
                <a:srgbClr val="C00000"/>
              </a:solidFill>
            </a:endParaRP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Как писать техническое задание на изготовление сай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765169"/>
            <a:ext cx="1857388" cy="2071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23165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2462213"/>
          </a:xfrm>
        </p:spPr>
        <p:txBody>
          <a:bodyPr/>
          <a:lstStyle/>
          <a:p>
            <a:r>
              <a:rPr lang="ru-RU" sz="2000" i="0" dirty="0" smtClean="0">
                <a:solidFill>
                  <a:srgbClr val="7030A0"/>
                </a:solidFill>
              </a:rPr>
              <a:t>отправил      </a:t>
            </a:r>
            <a:r>
              <a:rPr lang="ru-RU" sz="2000" i="0" dirty="0" smtClean="0"/>
              <a:t> </a:t>
            </a:r>
            <a:r>
              <a:rPr lang="ru-RU" sz="2000" i="0" dirty="0" smtClean="0">
                <a:solidFill>
                  <a:srgbClr val="7030A0"/>
                </a:solidFill>
              </a:rPr>
              <a:t>отправл</a:t>
            </a:r>
            <a:r>
              <a:rPr lang="ru-RU" sz="2000" i="0" dirty="0" smtClean="0">
                <a:solidFill>
                  <a:srgbClr val="FF0000"/>
                </a:solidFill>
              </a:rPr>
              <a:t>енн</a:t>
            </a:r>
            <a:r>
              <a:rPr lang="ru-RU" sz="2000" i="0" dirty="0" smtClean="0">
                <a:solidFill>
                  <a:srgbClr val="7030A0"/>
                </a:solidFill>
              </a:rPr>
              <a:t>ый;</a:t>
            </a:r>
            <a:endParaRPr lang="ru-RU" sz="2000" i="0" dirty="0" smtClean="0"/>
          </a:p>
          <a:p>
            <a:r>
              <a:rPr lang="ru-RU" sz="2000" i="0" dirty="0" smtClean="0">
                <a:solidFill>
                  <a:srgbClr val="7030A0"/>
                </a:solidFill>
              </a:rPr>
              <a:t>сказал         сказа</a:t>
            </a:r>
            <a:r>
              <a:rPr lang="ru-RU" sz="2000" i="0" dirty="0" smtClean="0">
                <a:solidFill>
                  <a:srgbClr val="FF0000"/>
                </a:solidFill>
              </a:rPr>
              <a:t>нн</a:t>
            </a:r>
            <a:r>
              <a:rPr lang="ru-RU" sz="2000" i="0" dirty="0" smtClean="0">
                <a:solidFill>
                  <a:srgbClr val="7030A0"/>
                </a:solidFill>
              </a:rPr>
              <a:t>ый;</a:t>
            </a:r>
            <a:endParaRPr lang="ru-RU" sz="2000" i="0" dirty="0" smtClean="0"/>
          </a:p>
          <a:p>
            <a:r>
              <a:rPr lang="ru-RU" sz="2000" i="0" dirty="0" smtClean="0">
                <a:solidFill>
                  <a:srgbClr val="7030A0"/>
                </a:solidFill>
              </a:rPr>
              <a:t>сшил        сши</a:t>
            </a:r>
            <a:r>
              <a:rPr lang="ru-RU" sz="2000" i="0" dirty="0" smtClean="0">
                <a:solidFill>
                  <a:srgbClr val="FF0000"/>
                </a:solidFill>
              </a:rPr>
              <a:t>т</a:t>
            </a:r>
            <a:r>
              <a:rPr lang="ru-RU" sz="2000" i="0" dirty="0" smtClean="0">
                <a:solidFill>
                  <a:srgbClr val="7030A0"/>
                </a:solidFill>
              </a:rPr>
              <a:t>ый;</a:t>
            </a:r>
            <a:endParaRPr lang="ru-RU" sz="2000" i="0" dirty="0" smtClean="0"/>
          </a:p>
          <a:p>
            <a:r>
              <a:rPr lang="ru-RU" sz="2000" i="0" dirty="0" smtClean="0">
                <a:solidFill>
                  <a:srgbClr val="7030A0"/>
                </a:solidFill>
              </a:rPr>
              <a:t>открыл        откры</a:t>
            </a:r>
            <a:r>
              <a:rPr lang="ru-RU" sz="2000" i="0" dirty="0" smtClean="0">
                <a:solidFill>
                  <a:srgbClr val="FF0000"/>
                </a:solidFill>
              </a:rPr>
              <a:t>т</a:t>
            </a:r>
            <a:r>
              <a:rPr lang="ru-RU" sz="2000" i="0" dirty="0" smtClean="0">
                <a:solidFill>
                  <a:srgbClr val="7030A0"/>
                </a:solidFill>
              </a:rPr>
              <a:t>ый;</a:t>
            </a:r>
            <a:endParaRPr lang="ru-RU" sz="2000" i="0" dirty="0" smtClean="0"/>
          </a:p>
          <a:p>
            <a:r>
              <a:rPr lang="ru-RU" sz="2000" i="0" dirty="0" smtClean="0">
                <a:solidFill>
                  <a:srgbClr val="7030A0"/>
                </a:solidFill>
              </a:rPr>
              <a:t>нарисовал        нарисова</a:t>
            </a:r>
            <a:r>
              <a:rPr lang="ru-RU" sz="2000" i="0" dirty="0" smtClean="0">
                <a:solidFill>
                  <a:srgbClr val="FF0000"/>
                </a:solidFill>
              </a:rPr>
              <a:t>нн</a:t>
            </a:r>
            <a:r>
              <a:rPr lang="ru-RU" sz="2000" i="0" dirty="0" smtClean="0">
                <a:solidFill>
                  <a:srgbClr val="7030A0"/>
                </a:solidFill>
              </a:rPr>
              <a:t>ый;</a:t>
            </a:r>
            <a:endParaRPr lang="ru-RU" sz="2000" i="0" dirty="0" smtClean="0"/>
          </a:p>
          <a:p>
            <a:r>
              <a:rPr lang="ru-RU" sz="2000" i="0" dirty="0" smtClean="0">
                <a:solidFill>
                  <a:srgbClr val="7030A0"/>
                </a:solidFill>
              </a:rPr>
              <a:t>забыл         забы</a:t>
            </a:r>
            <a:r>
              <a:rPr lang="ru-RU" sz="2000" i="0" dirty="0" smtClean="0">
                <a:solidFill>
                  <a:srgbClr val="FF0000"/>
                </a:solidFill>
              </a:rPr>
              <a:t>т</a:t>
            </a:r>
            <a:r>
              <a:rPr lang="ru-RU" sz="2000" i="0" dirty="0" smtClean="0">
                <a:solidFill>
                  <a:srgbClr val="7030A0"/>
                </a:solidFill>
              </a:rPr>
              <a:t>ый;</a:t>
            </a:r>
            <a:endParaRPr lang="ru-RU" sz="2000" i="0" dirty="0" smtClean="0"/>
          </a:p>
          <a:p>
            <a:r>
              <a:rPr lang="ru-RU" sz="2000" i="0" dirty="0" smtClean="0">
                <a:solidFill>
                  <a:srgbClr val="7030A0"/>
                </a:solidFill>
              </a:rPr>
              <a:t>сварил           свар</a:t>
            </a:r>
            <a:r>
              <a:rPr lang="ru-RU" sz="2000" i="0" dirty="0" smtClean="0">
                <a:solidFill>
                  <a:srgbClr val="FF0000"/>
                </a:solidFill>
              </a:rPr>
              <a:t>енн</a:t>
            </a:r>
            <a:r>
              <a:rPr lang="ru-RU" sz="2000" i="0" dirty="0" smtClean="0">
                <a:solidFill>
                  <a:srgbClr val="7030A0"/>
                </a:solidFill>
              </a:rPr>
              <a:t>ый; </a:t>
            </a:r>
          </a:p>
          <a:p>
            <a:r>
              <a:rPr lang="ru-RU" sz="2000" i="0" dirty="0" smtClean="0">
                <a:solidFill>
                  <a:srgbClr val="7030A0"/>
                </a:solidFill>
              </a:rPr>
              <a:t>воспитал        воспита</a:t>
            </a:r>
            <a:r>
              <a:rPr lang="ru-RU" sz="2000" i="0" dirty="0" smtClean="0">
                <a:solidFill>
                  <a:srgbClr val="FF0000"/>
                </a:solidFill>
              </a:rPr>
              <a:t>нн</a:t>
            </a:r>
            <a:r>
              <a:rPr lang="ru-RU" sz="2000" i="0" dirty="0" smtClean="0">
                <a:solidFill>
                  <a:srgbClr val="7030A0"/>
                </a:solidFill>
              </a:rPr>
              <a:t>ый.</a:t>
            </a:r>
            <a:endParaRPr lang="ru-RU" sz="2000" i="0" dirty="0" smtClean="0">
              <a:solidFill>
                <a:srgbClr val="0070C0"/>
              </a:solidFill>
            </a:endParaRP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1454140" y="693731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168388" y="979483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954074" y="1336673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239826" y="1622425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668454" y="1908177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168388" y="2193929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382702" y="2551119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454140" y="2836871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7346" y="622293"/>
            <a:ext cx="152557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622294"/>
            <a:ext cx="2857520" cy="2215991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</a:rPr>
              <a:t>Свободные клеточки прямоугольника заполните буквами так, чтобы в каждом вертикальном ряду получились</a:t>
            </a:r>
            <a:r>
              <a:rPr lang="ru-RU" sz="1600" i="0" dirty="0" smtClean="0">
                <a:solidFill>
                  <a:srgbClr val="0000CC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страда</a:t>
            </a:r>
            <a:r>
              <a:rPr lang="ru-RU" sz="1600" dirty="0" smtClean="0">
                <a:solidFill>
                  <a:srgbClr val="FF0000"/>
                </a:solidFill>
              </a:rPr>
              <a:t>тельные причастия прошедшего времени среднего рода.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5" name="Picture 9" descr="C:\Users\HOME\Desktop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570" y="693731"/>
            <a:ext cx="2143141" cy="226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6" cy="2643211"/>
        </p:xfrm>
        <a:graphic>
          <a:graphicData uri="http://schemas.openxmlformats.org/drawingml/2006/table">
            <a:tbl>
              <a:tblPr/>
              <a:tblGrid>
                <a:gridCol w="428628"/>
                <a:gridCol w="500066"/>
                <a:gridCol w="500066"/>
                <a:gridCol w="571504"/>
                <a:gridCol w="571504"/>
                <a:gridCol w="642942"/>
                <a:gridCol w="642942"/>
                <a:gridCol w="571504"/>
                <a:gridCol w="571505"/>
                <a:gridCol w="571505"/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С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П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Р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 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  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Ч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 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К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    </a:t>
            </a:r>
            <a:r>
              <a:rPr lang="ru-RU" sz="2400" dirty="0" smtClean="0"/>
              <a:t>Причастие (</a:t>
            </a:r>
            <a:r>
              <a:rPr lang="en-US" sz="2400" dirty="0" err="1" smtClean="0"/>
              <a:t>sifatdosh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особая неспрягаемая форма глагола</a:t>
            </a:r>
            <a:r>
              <a:rPr lang="ru-RU" sz="1600" dirty="0" smtClean="0"/>
              <a:t>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265235"/>
            <a:ext cx="4214842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признак предмета по действию  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79615"/>
            <a:ext cx="3429024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какой? какая? какое? какие?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5658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овмещает в себе признаки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прилагательного и глагола</a:t>
            </a:r>
            <a:r>
              <a:rPr lang="ru-RU" sz="1400" b="1" dirty="0" smtClean="0">
                <a:solidFill>
                  <a:srgbClr val="FFFF00"/>
                </a:solidFill>
              </a:rPr>
              <a:t> 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715040" cy="32316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000" dirty="0" smtClean="0"/>
              <a:t>«Волшебный прямоугольник». </a:t>
            </a:r>
            <a:r>
              <a:rPr lang="ru-RU" dirty="0" smtClean="0"/>
              <a:t>Проверьте!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6" cy="2643211"/>
        </p:xfrm>
        <a:graphic>
          <a:graphicData uri="http://schemas.openxmlformats.org/drawingml/2006/table">
            <a:tbl>
              <a:tblPr/>
              <a:tblGrid>
                <a:gridCol w="428628"/>
                <a:gridCol w="500066"/>
                <a:gridCol w="500066"/>
                <a:gridCol w="571504"/>
                <a:gridCol w="571504"/>
                <a:gridCol w="642942"/>
                <a:gridCol w="642942"/>
                <a:gridCol w="571504"/>
                <a:gridCol w="571505"/>
                <a:gridCol w="571505"/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С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П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Р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 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Ч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К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Д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Ы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Т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З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У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Б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Д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З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П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К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С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П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Р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Р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Т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Б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Л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Р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С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Ы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В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С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В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Ж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Ё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050" b="1" baseline="0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7"/>
            <a:ext cx="3000396" cy="2339102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</a:t>
            </a:r>
            <a:r>
              <a:rPr lang="ru-RU" sz="2000" i="0" dirty="0" smtClean="0">
                <a:solidFill>
                  <a:srgbClr val="7030A0"/>
                </a:solidFill>
              </a:rPr>
              <a:t>Охарактеризуйте </a:t>
            </a:r>
          </a:p>
          <a:p>
            <a:pPr marL="342817" indent="-342817" fontAlgn="base"/>
            <a:r>
              <a:rPr lang="ru-RU" sz="2000" i="0" dirty="0" smtClean="0">
                <a:solidFill>
                  <a:srgbClr val="7030A0"/>
                </a:solidFill>
              </a:rPr>
              <a:t>     предметы, изображённые на рисунках, по тем действиям, которые  </a:t>
            </a:r>
            <a:r>
              <a:rPr lang="ru-RU" sz="2000" i="0" dirty="0" smtClean="0">
                <a:solidFill>
                  <a:srgbClr val="FF0000"/>
                </a:solidFill>
              </a:rPr>
              <a:t>совершались над ними.</a:t>
            </a:r>
            <a:r>
              <a:rPr lang="ru-RU" sz="2000" i="0" dirty="0" smtClean="0">
                <a:solidFill>
                  <a:srgbClr val="7030A0"/>
                </a:solidFill>
              </a:rPr>
              <a:t> Запишите их.</a:t>
            </a:r>
            <a:r>
              <a:rPr lang="ru-RU" sz="2000" i="0" dirty="0" smtClean="0">
                <a:solidFill>
                  <a:srgbClr val="008000"/>
                </a:solidFill>
              </a:rPr>
              <a:t>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5" name="Picture 2" descr="Реферат: Практикум разбит на семь тем, в каждой из которых содержится  постановка задачи, упражнения и методические рекомендации по их выполнению.  Содержит приложения с вариантами заданий для самостоятельного выполнения.  Удк 681 06 (076. 5) - BestRefera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836607"/>
            <a:ext cx="18573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https://nnst1.gismeteo.ru/images/2020/11/shutterstock_748971409-640x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7280" y="622293"/>
            <a:ext cx="2024034" cy="1214446"/>
          </a:xfrm>
          <a:prstGeom prst="rect">
            <a:avLst/>
          </a:prstGeom>
          <a:noFill/>
        </p:spPr>
      </p:pic>
      <p:pic>
        <p:nvPicPr>
          <p:cNvPr id="4099" name="Picture 3" descr="C:\Users\HOME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4206" y="622293"/>
            <a:ext cx="1571636" cy="1214446"/>
          </a:xfrm>
          <a:prstGeom prst="rect">
            <a:avLst/>
          </a:prstGeom>
          <a:noFill/>
        </p:spPr>
      </p:pic>
      <p:pic>
        <p:nvPicPr>
          <p:cNvPr id="4101" name="Picture 5" descr="http://t0.gstatic.com/images?q=tbn:ANd9GcSbxYnyv10qa_nSc-ctmOje0thi44MsO1eKvjmm08DW0Kixkt8gZv4y5s8K8w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8256" y="622293"/>
            <a:ext cx="1714512" cy="1214446"/>
          </a:xfrm>
          <a:prstGeom prst="rect">
            <a:avLst/>
          </a:prstGeom>
          <a:noFill/>
        </p:spPr>
      </p:pic>
      <p:pic>
        <p:nvPicPr>
          <p:cNvPr id="4106" name="Picture 10" descr="C:\Users\HOME\Desktop\Vegetables_Olive_Cucumbers_Tomatoes_Sliced_food_570373_1280x8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8256" y="1908177"/>
            <a:ext cx="1714512" cy="1193797"/>
          </a:xfrm>
          <a:prstGeom prst="rect">
            <a:avLst/>
          </a:prstGeom>
          <a:noFill/>
        </p:spPr>
      </p:pic>
      <p:pic>
        <p:nvPicPr>
          <p:cNvPr id="4108" name="Picture 12" descr="Просмотреть исходную картинку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7280" y="1908177"/>
            <a:ext cx="2000264" cy="1214446"/>
          </a:xfrm>
          <a:prstGeom prst="rect">
            <a:avLst/>
          </a:prstGeom>
          <a:noFill/>
        </p:spPr>
      </p:pic>
      <p:pic>
        <p:nvPicPr>
          <p:cNvPr id="4114" name="Picture 18" descr="вспаханные furrows пол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54206" y="1908177"/>
            <a:ext cx="157163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dirty="0" smtClean="0"/>
              <a:t>   Творческая работа.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https://nnst1.gismeteo.ru/images/2020/11/shutterstock_748971409-640x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7280" y="622293"/>
            <a:ext cx="2024034" cy="1214446"/>
          </a:xfrm>
          <a:prstGeom prst="rect">
            <a:avLst/>
          </a:prstGeom>
          <a:noFill/>
        </p:spPr>
      </p:pic>
      <p:pic>
        <p:nvPicPr>
          <p:cNvPr id="4101" name="Picture 5" descr="http://t0.gstatic.com/images?q=tbn:ANd9GcSbxYnyv10qa_nSc-ctmOje0thi44MsO1eKvjmm08DW0Kixkt8gZv4y5s8K8w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256" y="622293"/>
            <a:ext cx="1714512" cy="1214446"/>
          </a:xfrm>
          <a:prstGeom prst="rect">
            <a:avLst/>
          </a:prstGeom>
          <a:noFill/>
        </p:spPr>
      </p:pic>
      <p:pic>
        <p:nvPicPr>
          <p:cNvPr id="4114" name="Picture 18" descr="вспаханные furrows пол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4206" y="1908177"/>
            <a:ext cx="1571636" cy="1214446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954207" y="765169"/>
            <a:ext cx="1571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вспаха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нн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ое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поле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68718" y="1908177"/>
            <a:ext cx="20002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откры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ое окно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8257" y="1908177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разби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ая тарелка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dirty="0" smtClean="0"/>
              <a:t>Творческая работа.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HOME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4206" y="622293"/>
            <a:ext cx="1571636" cy="1214446"/>
          </a:xfrm>
          <a:prstGeom prst="rect">
            <a:avLst/>
          </a:prstGeom>
          <a:noFill/>
        </p:spPr>
      </p:pic>
      <p:pic>
        <p:nvPicPr>
          <p:cNvPr id="4106" name="Picture 10" descr="C:\Users\HOME\Desktop\Vegetables_Olive_Cucumbers_Tomatoes_Sliced_food_570373_1280x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256" y="1908177"/>
            <a:ext cx="1714512" cy="1193797"/>
          </a:xfrm>
          <a:prstGeom prst="rect">
            <a:avLst/>
          </a:prstGeom>
          <a:noFill/>
        </p:spPr>
      </p:pic>
      <p:pic>
        <p:nvPicPr>
          <p:cNvPr id="4108" name="Picture 12" descr="Просмотреть исходную картинк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7280" y="1908177"/>
            <a:ext cx="2000264" cy="1214446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68257" y="836607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нареза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нн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ые     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овощи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97280" y="765169"/>
            <a:ext cx="2000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посаж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енн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ое    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дерево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882768" y="2051053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остира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нн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ое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бельё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22227"/>
            <a:ext cx="5857916" cy="293668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1143893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3. Как охарактеризовать лицо или предмет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действиям, которые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совершались над ним?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Упражнение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153, 154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58).</a:t>
            </a:r>
            <a:r>
              <a:rPr lang="en-US" dirty="0" smtClean="0"/>
              <a:t> 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6950" y="1836739"/>
            <a:ext cx="3600450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50788"/>
            <a:ext cx="6840760" cy="369332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800" dirty="0" smtClean="0"/>
              <a:t>                           </a:t>
            </a:r>
            <a:r>
              <a:rPr lang="ru-RU" sz="2400" dirty="0" smtClean="0"/>
              <a:t>Причастия 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82768" y="622293"/>
            <a:ext cx="1785950" cy="571504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Причастия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2900" y="1479549"/>
            <a:ext cx="2000264" cy="571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страдательные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endCxn id="20" idx="0"/>
          </p:cNvCxnSpPr>
          <p:nvPr/>
        </p:nvCxnSpPr>
        <p:spPr>
          <a:xfrm rot="10800000" flipV="1">
            <a:off x="1739892" y="1193797"/>
            <a:ext cx="1035852" cy="28575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V="1">
            <a:off x="3222230" y="783028"/>
            <a:ext cx="285752" cy="110728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739760" y="1479549"/>
            <a:ext cx="2000264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действительные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68256" y="2336805"/>
            <a:ext cx="1214446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настоящего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454140" y="2336805"/>
            <a:ext cx="1357322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прошедшего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882900" y="2336805"/>
            <a:ext cx="1285884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настоящего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-ем; -им;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240222" y="2336805"/>
            <a:ext cx="1357322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прошедшего времени:</a:t>
            </a:r>
          </a:p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нн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енн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-т;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>
            <a:stCxn id="31" idx="0"/>
          </p:cNvCxnSpPr>
          <p:nvPr/>
        </p:nvCxnSpPr>
        <p:spPr>
          <a:xfrm rot="16200000" flipV="1">
            <a:off x="4222366" y="1640288"/>
            <a:ext cx="285750" cy="110728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30" idx="0"/>
          </p:cNvCxnSpPr>
          <p:nvPr/>
        </p:nvCxnSpPr>
        <p:spPr>
          <a:xfrm rot="5400000">
            <a:off x="3525842" y="2051053"/>
            <a:ext cx="285752" cy="28575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0" idx="2"/>
          </p:cNvCxnSpPr>
          <p:nvPr/>
        </p:nvCxnSpPr>
        <p:spPr>
          <a:xfrm rot="5400000">
            <a:off x="1137431" y="1724820"/>
            <a:ext cx="276229" cy="92869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V="1">
            <a:off x="1829188" y="1961757"/>
            <a:ext cx="285752" cy="46434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2122491"/>
            <a:ext cx="5143536" cy="1214446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вид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(совершенный/несовершенный);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переходность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(переходный/ непереходный);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возвратность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(возвратный/ невозвратный); 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время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(прошедшее, настоящее). </a:t>
            </a:r>
          </a:p>
          <a:p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Причастия образуются от глаголов и сохраняют следующие признаки глаголов:</a:t>
                      </a:r>
                      <a:endParaRPr lang="ru-RU" sz="20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Причастия имеют следующие </a:t>
            </a: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признаки 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прилагатель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algn="ctr"/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ных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22293"/>
            <a:ext cx="3643338" cy="785818"/>
          </a:xfrm>
          <a:prstGeom prst="roundRect">
            <a:avLst>
              <a:gd name="adj" fmla="val 17274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изменяются по числам, родам (в ед. ч.) и падежам (в полн. форме): </a:t>
            </a:r>
          </a:p>
          <a:p>
            <a:pPr lvl="0"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ее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ие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4206" y="1479549"/>
            <a:ext cx="3643338" cy="857256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согласуются с существительным в числе, роде (в ед. ч.) и падеже: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ый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дневник,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книга,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ое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время;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ые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часы,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ого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времени.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2408243"/>
            <a:ext cx="3643338" cy="71438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страдательные причастия, как и качественные прилагательные, имеют полную и краткую формы:</a:t>
            </a:r>
          </a:p>
          <a:p>
            <a:pPr lvl="0" algn="ctr"/>
            <a:r>
              <a:rPr lang="ru-RU" sz="1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допитый – допит; потерянный – потерян.</a:t>
            </a:r>
            <a:endParaRPr lang="ru-RU" sz="1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       Внимание! Запомните!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70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Синтаксические признаки причастий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760" y="2408243"/>
            <a:ext cx="4929222" cy="738664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Увлечённые</a:t>
            </a:r>
            <a:r>
              <a:rPr lang="ru-RU" sz="1600" dirty="0" smtClean="0">
                <a:solidFill>
                  <a:srgbClr val="0000CC"/>
                </a:solidFill>
              </a:rPr>
              <a:t>, мы позабыли обо всём. </a:t>
            </a:r>
          </a:p>
          <a:p>
            <a:r>
              <a:rPr lang="ru-RU" sz="1600" dirty="0" smtClean="0">
                <a:solidFill>
                  <a:srgbClr val="0000CC"/>
                </a:solidFill>
              </a:rPr>
              <a:t>Всё вокруг </a:t>
            </a:r>
            <a:r>
              <a:rPr lang="ru-RU" sz="1600" dirty="0" smtClean="0">
                <a:solidFill>
                  <a:srgbClr val="008000"/>
                </a:solidFill>
              </a:rPr>
              <a:t>казалось</a:t>
            </a:r>
            <a:r>
              <a:rPr lang="ru-RU" sz="1600" dirty="0" smtClean="0">
                <a:solidFill>
                  <a:srgbClr val="FF0000"/>
                </a:solidFill>
              </a:rPr>
              <a:t> погружённым</a:t>
            </a:r>
            <a:r>
              <a:rPr lang="ru-RU" sz="1600" dirty="0" smtClean="0">
                <a:solidFill>
                  <a:srgbClr val="0000CC"/>
                </a:solidFill>
              </a:rPr>
              <a:t> в задумчивость.</a:t>
            </a:r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предложении причастия, как и прилагательные, обычно бывают определениями или частью составного именного сказуемого.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76530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2408243"/>
            <a:ext cx="5740420" cy="892552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Листья </a:t>
            </a:r>
            <a:r>
              <a:rPr lang="ru-RU" sz="1400" dirty="0" smtClean="0">
                <a:solidFill>
                  <a:srgbClr val="7030A0"/>
                </a:solidFill>
              </a:rPr>
              <a:t>клёна</a:t>
            </a:r>
            <a:r>
              <a:rPr lang="ru-RU" sz="1400" dirty="0" smtClean="0">
                <a:solidFill>
                  <a:srgbClr val="008000"/>
                </a:solidFill>
              </a:rPr>
              <a:t>, освещённые солнцем, </a:t>
            </a:r>
            <a:r>
              <a:rPr lang="ru-RU" sz="1400" dirty="0" smtClean="0">
                <a:solidFill>
                  <a:srgbClr val="7030A0"/>
                </a:solidFill>
              </a:rPr>
              <a:t>золотятся в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                                                                                          его лучах. –</a:t>
            </a:r>
          </a:p>
          <a:p>
            <a:r>
              <a:rPr lang="ru-RU" sz="1400" dirty="0" smtClean="0">
                <a:solidFill>
                  <a:srgbClr val="008000"/>
                </a:solidFill>
              </a:rPr>
              <a:t>  Освещённые солнцем </a:t>
            </a:r>
            <a:r>
              <a:rPr lang="ru-RU" sz="1400" dirty="0" smtClean="0">
                <a:solidFill>
                  <a:srgbClr val="FF0000"/>
                </a:solidFill>
              </a:rPr>
              <a:t>листья </a:t>
            </a:r>
            <a:r>
              <a:rPr lang="ru-RU" sz="1400" dirty="0" smtClean="0">
                <a:solidFill>
                  <a:srgbClr val="7030A0"/>
                </a:solidFill>
              </a:rPr>
              <a:t>клёна золотятся в его лучах. </a:t>
            </a:r>
          </a:p>
          <a:p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Причастный оборот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—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это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причастие с зависимыми от него словами.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Определяемое слово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— это слово,</a:t>
                      </a:r>
                      <a:r>
                        <a:rPr lang="ru-RU" sz="1400" b="1" i="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 которого зависит причастный оборот. 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Причастный оборот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 стоять в предложении перед определяемым словом или после него.</a:t>
                      </a:r>
                      <a:endParaRPr lang="ru-RU" sz="14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2051053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72164" cy="747417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</a:t>
            </a:r>
            <a:r>
              <a:rPr lang="ru-RU" sz="14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400" i="0" dirty="0" smtClean="0">
                <a:solidFill>
                  <a:srgbClr val="7030A0"/>
                </a:solidFill>
              </a:rPr>
              <a:t>говор</a:t>
            </a:r>
            <a:r>
              <a:rPr lang="ru-RU" sz="1400" i="0" dirty="0" smtClean="0">
                <a:solidFill>
                  <a:srgbClr val="FF0000"/>
                </a:solidFill>
              </a:rPr>
              <a:t>ящ</a:t>
            </a:r>
            <a:r>
              <a:rPr lang="ru-RU" sz="1400" i="0" dirty="0" smtClean="0">
                <a:solidFill>
                  <a:srgbClr val="7030A0"/>
                </a:solidFill>
              </a:rPr>
              <a:t>ий, бег</a:t>
            </a:r>
            <a:r>
              <a:rPr lang="ru-RU" sz="1400" i="0" dirty="0" smtClean="0">
                <a:solidFill>
                  <a:srgbClr val="FF0000"/>
                </a:solidFill>
              </a:rPr>
              <a:t>ущ</a:t>
            </a:r>
            <a:r>
              <a:rPr lang="ru-RU" sz="1400" i="0" dirty="0" smtClean="0">
                <a:solidFill>
                  <a:srgbClr val="7030A0"/>
                </a:solidFill>
              </a:rPr>
              <a:t>ий, строи</a:t>
            </a:r>
            <a:r>
              <a:rPr lang="ru-RU" sz="1400" i="0" dirty="0" smtClean="0">
                <a:solidFill>
                  <a:srgbClr val="FF0000"/>
                </a:solidFill>
              </a:rPr>
              <a:t>вш</a:t>
            </a:r>
            <a:r>
              <a:rPr lang="ru-RU" sz="1400" i="0" dirty="0" smtClean="0">
                <a:solidFill>
                  <a:srgbClr val="7030A0"/>
                </a:solidFill>
              </a:rPr>
              <a:t>ий, </a:t>
            </a:r>
          </a:p>
          <a:p>
            <a:r>
              <a:rPr lang="ru-RU" sz="1400" i="0" dirty="0" smtClean="0">
                <a:solidFill>
                  <a:srgbClr val="7030A0"/>
                </a:solidFill>
              </a:rPr>
              <a:t>                          нёс</a:t>
            </a:r>
            <a:r>
              <a:rPr lang="ru-RU" sz="1400" i="0" dirty="0" smtClean="0">
                <a:solidFill>
                  <a:srgbClr val="FF0000"/>
                </a:solidFill>
              </a:rPr>
              <a:t>ш</a:t>
            </a:r>
            <a:r>
              <a:rPr lang="ru-RU" sz="1400" i="0" dirty="0" smtClean="0">
                <a:solidFill>
                  <a:srgbClr val="7030A0"/>
                </a:solidFill>
              </a:rPr>
              <a:t>ий, раскры</a:t>
            </a:r>
            <a:r>
              <a:rPr lang="ru-RU" sz="1400" i="0" dirty="0" smtClean="0">
                <a:solidFill>
                  <a:srgbClr val="FF0000"/>
                </a:solidFill>
              </a:rPr>
              <a:t>т</a:t>
            </a:r>
            <a:r>
              <a:rPr lang="ru-RU" sz="1400" i="0" dirty="0" smtClean="0">
                <a:solidFill>
                  <a:srgbClr val="7030A0"/>
                </a:solidFill>
              </a:rPr>
              <a:t>ый, написа</a:t>
            </a:r>
            <a:r>
              <a:rPr lang="ru-RU" sz="1400" i="0" dirty="0" smtClean="0">
                <a:solidFill>
                  <a:srgbClr val="FF0000"/>
                </a:solidFill>
              </a:rPr>
              <a:t>нн</a:t>
            </a:r>
            <a:r>
              <a:rPr lang="ru-RU" sz="1400" i="0" dirty="0" smtClean="0">
                <a:solidFill>
                  <a:srgbClr val="7030A0"/>
                </a:solidFill>
              </a:rPr>
              <a:t>ый.</a:t>
            </a:r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Начальная форма причастия такая же, что и у прилагательного, – единственное число, мужской род, именительный падеж.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93863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430887"/>
          </a:xfrm>
        </p:spPr>
        <p:txBody>
          <a:bodyPr/>
          <a:lstStyle/>
          <a:p>
            <a:r>
              <a:rPr lang="ru-RU" sz="1800" dirty="0" smtClean="0"/>
              <a:t>                      </a:t>
            </a:r>
            <a:r>
              <a:rPr lang="ru-RU" sz="2800" dirty="0" smtClean="0"/>
              <a:t>Причастие (</a:t>
            </a:r>
            <a:r>
              <a:rPr lang="en-US" sz="2800" dirty="0" err="1" smtClean="0"/>
              <a:t>sifatdosh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240090" cy="2492990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 чтобы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охарактеризовать лицо или предмет по действиям, которые совершались над ним,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употребляются 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страдательные причастия</a:t>
            </a:r>
          </a:p>
          <a:p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прошедшего времени.</a:t>
            </a:r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6" name="Picture 8" descr="Красивые разбитые стрелка баннер красочный набор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00264" cy="205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15323</TotalTime>
  <Words>856</Words>
  <Application>Microsoft Office PowerPoint</Application>
  <PresentationFormat>Произвольный</PresentationFormat>
  <Paragraphs>267</Paragraphs>
  <Slides>25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Русский  язык</vt:lpstr>
      <vt:lpstr>                  Причастие (sifatdosh)</vt:lpstr>
      <vt:lpstr>                                    Причастия </vt:lpstr>
      <vt:lpstr>              Внимание! Запомните!</vt:lpstr>
      <vt:lpstr>             Внимание! Запомните!</vt:lpstr>
      <vt:lpstr>  Синтаксические признаки причастий</vt:lpstr>
      <vt:lpstr>              Внимание! Запомните!</vt:lpstr>
      <vt:lpstr>              Внимание! Запомните!</vt:lpstr>
      <vt:lpstr>                      Причастие (sifatdosh)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Лингвистическая задача</vt:lpstr>
      <vt:lpstr>    Лингвистическая задача. Проверьте!</vt:lpstr>
      <vt:lpstr>    Игра «Волшебный прямоугольник»</vt:lpstr>
      <vt:lpstr>         «Волшебный прямоугольник» </vt:lpstr>
      <vt:lpstr> «Волшебный прямоугольник». Проверьте! </vt:lpstr>
      <vt:lpstr>                  Творческая работа</vt:lpstr>
      <vt:lpstr>                  Творческая работа</vt:lpstr>
      <vt:lpstr>       Творческая работа. Проверьте!</vt:lpstr>
      <vt:lpstr>     Творческая работа. Проверьте!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621</cp:revision>
  <dcterms:created xsi:type="dcterms:W3CDTF">2020-04-13T08:05:42Z</dcterms:created>
  <dcterms:modified xsi:type="dcterms:W3CDTF">2021-01-29T20:27:30Z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