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70" r:id="rId3"/>
    <p:sldId id="288" r:id="rId4"/>
    <p:sldId id="341" r:id="rId5"/>
    <p:sldId id="345" r:id="rId6"/>
    <p:sldId id="342" r:id="rId7"/>
    <p:sldId id="343" r:id="rId8"/>
    <p:sldId id="344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7" r:id="rId17"/>
    <p:sldId id="326" r:id="rId18"/>
    <p:sldId id="354" r:id="rId19"/>
    <p:sldId id="358" r:id="rId20"/>
    <p:sldId id="359" r:id="rId21"/>
    <p:sldId id="360" r:id="rId22"/>
    <p:sldId id="287" r:id="rId23"/>
  </p:sldIdLst>
  <p:sldSz cx="5765800" cy="3244850"/>
  <p:notesSz cx="5765800" cy="3244850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9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4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69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4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59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008000"/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220" d="100"/>
          <a:sy n="220" d="100"/>
        </p:scale>
        <p:origin x="-1098" y="3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09DDE-7DC6-4E58-AA15-CCA294CB0FE1}" type="datetimeFigureOut">
              <a:rPr lang="ru-RU" smtClean="0"/>
              <a:pPr/>
              <a:t>29.01.2021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A3135-111F-4A1B-B929-7BE29EF0C1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890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9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4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69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4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59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A3135-111F-4A1B-B929-7BE29EF0C17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86092">
              <a:defRPr/>
            </a:pPr>
            <a:fld id="{349D4C1E-46C9-452C-9820-5F259BFDCBE1}" type="slidenum">
              <a:rPr lang="ru-RU" sz="700" smtClean="0">
                <a:solidFill>
                  <a:prstClr val="black"/>
                </a:solidFill>
                <a:latin typeface="Calibri" panose="020F0502020204030204"/>
              </a:rPr>
              <a:pPr defTabSz="186092">
                <a:defRPr/>
              </a:pPr>
              <a:t>5</a:t>
            </a:fld>
            <a:endParaRPr lang="ru-RU" sz="7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759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A3135-111F-4A1B-B929-7BE29EF0C17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3" y="102424"/>
            <a:ext cx="5164295" cy="320372"/>
          </a:xfrm>
        </p:spPr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368914"/>
          </a:xfrm>
        </p:spPr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3" y="102424"/>
            <a:ext cx="5164295" cy="320372"/>
          </a:xfrm>
        </p:spPr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1" y="746316"/>
            <a:ext cx="250812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6"/>
            <a:ext cx="250812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3" y="102424"/>
            <a:ext cx="5164295" cy="320372"/>
          </a:xfrm>
        </p:spPr>
        <p:txBody>
          <a:bodyPr lIns="0" tIns="0" rIns="0" bIns="0"/>
          <a:lstStyle>
            <a:lvl1pPr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7166" y="159368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3" y="102424"/>
            <a:ext cx="5164295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281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45">
        <a:defRPr>
          <a:latin typeface="+mn-lt"/>
          <a:ea typeface="+mn-ea"/>
          <a:cs typeface="+mn-cs"/>
        </a:defRPr>
      </a:lvl2pPr>
      <a:lvl3pPr marL="914290">
        <a:defRPr>
          <a:latin typeface="+mn-lt"/>
          <a:ea typeface="+mn-ea"/>
          <a:cs typeface="+mn-cs"/>
        </a:defRPr>
      </a:lvl3pPr>
      <a:lvl4pPr marL="1371435">
        <a:defRPr>
          <a:latin typeface="+mn-lt"/>
          <a:ea typeface="+mn-ea"/>
          <a:cs typeface="+mn-cs"/>
        </a:defRPr>
      </a:lvl4pPr>
      <a:lvl5pPr marL="1828579">
        <a:defRPr>
          <a:latin typeface="+mn-lt"/>
          <a:ea typeface="+mn-ea"/>
          <a:cs typeface="+mn-cs"/>
        </a:defRPr>
      </a:lvl5pPr>
      <a:lvl6pPr marL="2285724">
        <a:defRPr>
          <a:latin typeface="+mn-lt"/>
          <a:ea typeface="+mn-ea"/>
          <a:cs typeface="+mn-cs"/>
        </a:defRPr>
      </a:lvl6pPr>
      <a:lvl7pPr marL="2742869">
        <a:defRPr>
          <a:latin typeface="+mn-lt"/>
          <a:ea typeface="+mn-ea"/>
          <a:cs typeface="+mn-cs"/>
        </a:defRPr>
      </a:lvl7pPr>
      <a:lvl8pPr marL="3200014">
        <a:defRPr>
          <a:latin typeface="+mn-lt"/>
          <a:ea typeface="+mn-ea"/>
          <a:cs typeface="+mn-cs"/>
        </a:defRPr>
      </a:lvl8pPr>
      <a:lvl9pPr marL="365715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45">
        <a:defRPr>
          <a:latin typeface="+mn-lt"/>
          <a:ea typeface="+mn-ea"/>
          <a:cs typeface="+mn-cs"/>
        </a:defRPr>
      </a:lvl2pPr>
      <a:lvl3pPr marL="914290">
        <a:defRPr>
          <a:latin typeface="+mn-lt"/>
          <a:ea typeface="+mn-ea"/>
          <a:cs typeface="+mn-cs"/>
        </a:defRPr>
      </a:lvl3pPr>
      <a:lvl4pPr marL="1371435">
        <a:defRPr>
          <a:latin typeface="+mn-lt"/>
          <a:ea typeface="+mn-ea"/>
          <a:cs typeface="+mn-cs"/>
        </a:defRPr>
      </a:lvl4pPr>
      <a:lvl5pPr marL="1828579">
        <a:defRPr>
          <a:latin typeface="+mn-lt"/>
          <a:ea typeface="+mn-ea"/>
          <a:cs typeface="+mn-cs"/>
        </a:defRPr>
      </a:lvl5pPr>
      <a:lvl6pPr marL="2285724">
        <a:defRPr>
          <a:latin typeface="+mn-lt"/>
          <a:ea typeface="+mn-ea"/>
          <a:cs typeface="+mn-cs"/>
        </a:defRPr>
      </a:lvl6pPr>
      <a:lvl7pPr marL="2742869">
        <a:defRPr>
          <a:latin typeface="+mn-lt"/>
          <a:ea typeface="+mn-ea"/>
          <a:cs typeface="+mn-cs"/>
        </a:defRPr>
      </a:lvl7pPr>
      <a:lvl8pPr marL="3200014">
        <a:defRPr>
          <a:latin typeface="+mn-lt"/>
          <a:ea typeface="+mn-ea"/>
          <a:cs typeface="+mn-cs"/>
        </a:defRPr>
      </a:lvl8pPr>
      <a:lvl9pPr marL="365715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8725" y="222930"/>
            <a:ext cx="3168352" cy="537965"/>
          </a:xfrm>
          <a:prstGeom prst="rect">
            <a:avLst/>
          </a:prstGeom>
        </p:spPr>
        <p:txBody>
          <a:bodyPr vert="horz" wrap="square" lIns="0" tIns="14602" rIns="0" bIns="0" rtlCol="0">
            <a:spAutoFit/>
          </a:bodyPr>
          <a:lstStyle/>
          <a:p>
            <a:pPr marL="12698">
              <a:spcBef>
                <a:spcPts val="114"/>
              </a:spcBef>
            </a:pPr>
            <a:r>
              <a:rPr sz="3400" spc="-5" dirty="0" err="1"/>
              <a:t>Русский</a:t>
            </a:r>
            <a:r>
              <a:rPr sz="3400" spc="-55" dirty="0"/>
              <a:t> </a:t>
            </a:r>
            <a:r>
              <a:rPr lang="ru-RU" sz="3400" spc="-55" dirty="0" smtClean="0"/>
              <a:t> </a:t>
            </a:r>
            <a:r>
              <a:rPr sz="3400" spc="10" dirty="0" err="1" smtClean="0"/>
              <a:t>язык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454009" y="831993"/>
            <a:ext cx="4857784" cy="1052850"/>
          </a:xfrm>
          <a:prstGeom prst="rect">
            <a:avLst/>
          </a:prstGeom>
        </p:spPr>
        <p:txBody>
          <a:bodyPr vert="horz" wrap="square" lIns="0" tIns="13968" rIns="0" bIns="0" rtlCol="0">
            <a:spAutoFit/>
          </a:bodyPr>
          <a:lstStyle/>
          <a:p>
            <a:pPr marL="18413">
              <a:lnSpc>
                <a:spcPts val="1950"/>
              </a:lnSpc>
              <a:spcBef>
                <a:spcPts val="110"/>
              </a:spcBef>
            </a:pPr>
            <a:endParaRPr lang="ru-RU" b="1" spc="-10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18413" algn="ctr">
              <a:lnSpc>
                <a:spcPts val="1950"/>
              </a:lnSpc>
              <a:spcBef>
                <a:spcPts val="110"/>
              </a:spcBef>
            </a:pPr>
            <a:r>
              <a:rPr lang="ru-RU" sz="2000" b="1" spc="-1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Тема: </a:t>
            </a:r>
            <a:r>
              <a:rPr lang="ru-RU" sz="2000" b="1" dirty="0" smtClean="0">
                <a:solidFill>
                  <a:srgbClr val="0000CC"/>
                </a:solidFill>
              </a:rPr>
              <a:t>Как охарактеризовать лицо или предмет по действиям, которые он </a:t>
            </a:r>
            <a:r>
              <a:rPr lang="ru-RU" sz="2000" b="1" dirty="0" smtClean="0">
                <a:solidFill>
                  <a:srgbClr val="FF0000"/>
                </a:solidFill>
              </a:rPr>
              <a:t>совершил</a:t>
            </a:r>
            <a:r>
              <a:rPr lang="ru-RU" sz="2000" b="1" dirty="0" smtClean="0">
                <a:solidFill>
                  <a:srgbClr val="0000CC"/>
                </a:solidFill>
              </a:rPr>
              <a:t>?</a:t>
            </a:r>
            <a:r>
              <a:rPr lang="ru-RU" sz="2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spc="-1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791" y="1122359"/>
            <a:ext cx="344170" cy="860106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592" y="2169848"/>
            <a:ext cx="344170" cy="86010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86759" y="212869"/>
            <a:ext cx="696471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4206" y="249025"/>
            <a:ext cx="173355" cy="372745"/>
          </a:xfrm>
          <a:prstGeom prst="rect">
            <a:avLst/>
          </a:prstGeom>
        </p:spPr>
        <p:txBody>
          <a:bodyPr vert="horz" wrap="square" lIns="0" tIns="15873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300" dirty="0" smtClean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sz="23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8296" y="541953"/>
            <a:ext cx="584934" cy="212236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 b="1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6533" y="289011"/>
            <a:ext cx="467359" cy="4667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AutoShape 4" descr="Зачем ставить цели в жизни? Для чего человеку всегда нужна цель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Зачем ставить цели в жизни? Для чего человеку всегда нужна цель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Зачем ставить цели в жизни? Для чего человеку всегда нужна цель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 descr="Презентация &quot;Причастие&quot; (5 класс) по русскому языку – скачать проек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2702" y="1979615"/>
            <a:ext cx="2882870" cy="1143008"/>
          </a:xfrm>
          <a:prstGeom prst="rect">
            <a:avLst/>
          </a:prstGeom>
          <a:solidFill>
            <a:srgbClr val="0000CC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Внимание! Запомните!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18" y="2051053"/>
            <a:ext cx="5572164" cy="1231106"/>
          </a:xfrm>
        </p:spPr>
        <p:txBody>
          <a:bodyPr/>
          <a:lstStyle/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 чита</a:t>
            </a:r>
            <a:r>
              <a:rPr lang="ru-RU" sz="1600" dirty="0" smtClean="0">
                <a:solidFill>
                  <a:srgbClr val="00B050"/>
                </a:solidFill>
              </a:rPr>
              <a:t>вш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ий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 мальчик – тот мальчик, который сам   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</a:t>
            </a:r>
            <a:r>
              <a:rPr lang="ru-RU" sz="1600" dirty="0" smtClean="0">
                <a:solidFill>
                  <a:srgbClr val="00B050"/>
                </a:solidFill>
              </a:rPr>
              <a:t>читал;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600" i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i="0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звуча</a:t>
            </a:r>
            <a:r>
              <a:rPr lang="ru-RU" sz="1600" dirty="0" smtClean="0">
                <a:solidFill>
                  <a:srgbClr val="00B050"/>
                </a:solidFill>
              </a:rPr>
              <a:t>вш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ая музыка – та музыка, которая сама    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</a:t>
            </a:r>
            <a:r>
              <a:rPr lang="ru-RU" sz="1600" dirty="0" smtClean="0">
                <a:solidFill>
                  <a:srgbClr val="00B050"/>
                </a:solidFill>
              </a:rPr>
              <a:t>звучала.</a:t>
            </a:r>
          </a:p>
          <a:p>
            <a:endParaRPr lang="ru-RU" sz="1600" i="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1132" y="622293"/>
          <a:ext cx="5143536" cy="92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Действительные причастия </a:t>
                      </a:r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прошедшего времени обозначают </a:t>
                      </a:r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признак, который </a:t>
                      </a:r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был создан </a:t>
                      </a:r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действием самого предмета.</a:t>
                      </a:r>
                      <a:endParaRPr lang="ru-RU" sz="1800" b="1" u="none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2454272" y="1550987"/>
            <a:ext cx="785818" cy="428628"/>
          </a:xfrm>
          <a:prstGeom prst="downArrow">
            <a:avLst>
              <a:gd name="adj1" fmla="val 50000"/>
              <a:gd name="adj2" fmla="val 51422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Внимание! Запомните!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6884" y="2193929"/>
            <a:ext cx="5168916" cy="984885"/>
          </a:xfrm>
        </p:spPr>
        <p:txBody>
          <a:bodyPr/>
          <a:lstStyle/>
          <a:p>
            <a:r>
              <a:rPr lang="ru-RU" sz="1400" dirty="0" smtClean="0"/>
              <a:t>        </a:t>
            </a:r>
            <a:r>
              <a:rPr lang="ru-RU" sz="1600" dirty="0" smtClean="0"/>
              <a:t>решать</a:t>
            </a:r>
            <a:r>
              <a:rPr lang="ru-RU" sz="1600" i="0" dirty="0" smtClean="0"/>
              <a:t> (основа на гласную):</a:t>
            </a:r>
          </a:p>
          <a:p>
            <a:r>
              <a:rPr lang="ru-RU" sz="1600" i="0" dirty="0" smtClean="0"/>
              <a:t>       </a:t>
            </a:r>
            <a:r>
              <a:rPr lang="ru-RU" sz="1600" dirty="0" err="1" smtClean="0"/>
              <a:t>реш</a:t>
            </a:r>
            <a:r>
              <a:rPr lang="ru-RU" sz="1600" dirty="0" err="1" smtClean="0">
                <a:solidFill>
                  <a:srgbClr val="008000"/>
                </a:solidFill>
              </a:rPr>
              <a:t>а</a:t>
            </a:r>
            <a:r>
              <a:rPr lang="ru-RU" sz="1600" dirty="0" err="1" smtClean="0"/>
              <a:t>-ть</a:t>
            </a:r>
            <a:r>
              <a:rPr lang="ru-RU" sz="1600" dirty="0" smtClean="0"/>
              <a:t> → </a:t>
            </a:r>
            <a:r>
              <a:rPr lang="ru-RU" sz="1600" dirty="0" err="1" smtClean="0"/>
              <a:t>реша</a:t>
            </a:r>
            <a:r>
              <a:rPr lang="ru-RU" sz="1600" dirty="0" smtClean="0"/>
              <a:t>- + </a:t>
            </a:r>
            <a:r>
              <a:rPr lang="ru-RU" sz="1600" dirty="0" smtClean="0">
                <a:solidFill>
                  <a:srgbClr val="FF0000"/>
                </a:solidFill>
              </a:rPr>
              <a:t>-</a:t>
            </a:r>
            <a:r>
              <a:rPr lang="ru-RU" sz="1600" dirty="0" err="1" smtClean="0">
                <a:solidFill>
                  <a:srgbClr val="FF0000"/>
                </a:solidFill>
              </a:rPr>
              <a:t>вш</a:t>
            </a:r>
            <a:r>
              <a:rPr lang="ru-RU" sz="1600" dirty="0" smtClean="0">
                <a:solidFill>
                  <a:srgbClr val="FF0000"/>
                </a:solidFill>
              </a:rPr>
              <a:t>- </a:t>
            </a:r>
            <a:r>
              <a:rPr lang="ru-RU" sz="1600" dirty="0" smtClean="0"/>
              <a:t>+ -</a:t>
            </a:r>
            <a:r>
              <a:rPr lang="ru-RU" sz="1600" dirty="0" err="1" smtClean="0"/>
              <a:t>ий</a:t>
            </a:r>
            <a:r>
              <a:rPr lang="ru-RU" sz="1600" i="0" dirty="0" smtClean="0"/>
              <a:t> (</a:t>
            </a:r>
            <a:r>
              <a:rPr lang="ru-RU" sz="1600" dirty="0" smtClean="0"/>
              <a:t>реша</a:t>
            </a:r>
            <a:r>
              <a:rPr lang="ru-RU" sz="1600" dirty="0" smtClean="0">
                <a:solidFill>
                  <a:srgbClr val="FF0000"/>
                </a:solidFill>
              </a:rPr>
              <a:t>вш</a:t>
            </a:r>
            <a:r>
              <a:rPr lang="ru-RU" sz="1600" dirty="0" smtClean="0"/>
              <a:t>ий</a:t>
            </a:r>
            <a:r>
              <a:rPr lang="ru-RU" sz="1600" i="0" dirty="0" smtClean="0"/>
              <a:t>);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нести</a:t>
            </a:r>
            <a:r>
              <a:rPr lang="ru-RU" sz="1600" i="0" dirty="0" smtClean="0"/>
              <a:t> (основа на согласную): </a:t>
            </a:r>
          </a:p>
          <a:p>
            <a:r>
              <a:rPr lang="ru-RU" sz="1600" i="0" dirty="0" smtClean="0"/>
              <a:t>      </a:t>
            </a:r>
            <a:r>
              <a:rPr lang="ru-RU" sz="1600" dirty="0" err="1" smtClean="0"/>
              <a:t>не</a:t>
            </a:r>
            <a:r>
              <a:rPr lang="ru-RU" sz="1600" dirty="0" err="1" smtClean="0">
                <a:solidFill>
                  <a:srgbClr val="008000"/>
                </a:solidFill>
              </a:rPr>
              <a:t>с</a:t>
            </a:r>
            <a:r>
              <a:rPr lang="ru-RU" sz="1600" dirty="0" err="1" smtClean="0"/>
              <a:t>-ти</a:t>
            </a:r>
            <a:r>
              <a:rPr lang="ru-RU" sz="1600" dirty="0" smtClean="0"/>
              <a:t> → нес- + </a:t>
            </a:r>
            <a:r>
              <a:rPr lang="ru-RU" sz="1600" dirty="0" smtClean="0">
                <a:solidFill>
                  <a:srgbClr val="FF0000"/>
                </a:solidFill>
              </a:rPr>
              <a:t>-</a:t>
            </a:r>
            <a:r>
              <a:rPr lang="ru-RU" sz="1600" dirty="0" err="1" smtClean="0">
                <a:solidFill>
                  <a:srgbClr val="FF0000"/>
                </a:solidFill>
              </a:rPr>
              <a:t>ш</a:t>
            </a:r>
            <a:r>
              <a:rPr lang="ru-RU" sz="1600" dirty="0" smtClean="0">
                <a:solidFill>
                  <a:srgbClr val="FF0000"/>
                </a:solidFill>
              </a:rPr>
              <a:t>- </a:t>
            </a:r>
            <a:r>
              <a:rPr lang="ru-RU" sz="1600" dirty="0" smtClean="0"/>
              <a:t>+ -</a:t>
            </a:r>
            <a:r>
              <a:rPr lang="ru-RU" sz="1600" dirty="0" err="1" smtClean="0"/>
              <a:t>ий</a:t>
            </a:r>
            <a:r>
              <a:rPr lang="ru-RU" sz="1600" i="0" dirty="0" smtClean="0"/>
              <a:t> (</a:t>
            </a:r>
            <a:r>
              <a:rPr lang="ru-RU" sz="1600" dirty="0" smtClean="0"/>
              <a:t>нёс</a:t>
            </a:r>
            <a:r>
              <a:rPr lang="ru-RU" sz="1600" dirty="0" smtClean="0">
                <a:solidFill>
                  <a:srgbClr val="FF0000"/>
                </a:solidFill>
              </a:rPr>
              <a:t>ш</a:t>
            </a:r>
            <a:r>
              <a:rPr lang="ru-RU" sz="1600" dirty="0" smtClean="0"/>
              <a:t>ий</a:t>
            </a:r>
            <a:r>
              <a:rPr lang="ru-RU" sz="1600" i="0" dirty="0" smtClean="0"/>
              <a:t>).                                                                 </a:t>
            </a:r>
            <a:endParaRPr lang="ru-RU" sz="1600" i="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1132" y="622293"/>
          <a:ext cx="500066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r>
                        <a:rPr lang="ru-RU" b="1" i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ействительные причастия прошедшего </a:t>
                      </a:r>
                      <a:r>
                        <a:rPr lang="ru-RU" sz="16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времени образуются от основы инфинитива (или основы прошедшего времени) с помощью суффиксов:   </a:t>
                      </a:r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  <a:r>
                        <a:rPr lang="ru-RU" sz="1600" b="1" i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вш</a:t>
                      </a:r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-, -</a:t>
                      </a:r>
                      <a:r>
                        <a:rPr lang="ru-RU" sz="1600" b="1" i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</a:t>
                      </a:r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-.</a:t>
                      </a:r>
                      <a:endParaRPr lang="ru-RU" sz="1600" b="1" u="none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2382834" y="1693863"/>
            <a:ext cx="785818" cy="428628"/>
          </a:xfrm>
          <a:prstGeom prst="downArrow">
            <a:avLst>
              <a:gd name="adj1" fmla="val 50000"/>
              <a:gd name="adj2" fmla="val 51422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Лингвистическая задача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68520" y="550856"/>
            <a:ext cx="3929090" cy="2769989"/>
          </a:xfrm>
        </p:spPr>
        <p:txBody>
          <a:bodyPr/>
          <a:lstStyle/>
          <a:p>
            <a:r>
              <a:rPr lang="ru-RU" sz="2000" i="0" dirty="0" smtClean="0">
                <a:solidFill>
                  <a:srgbClr val="008000"/>
                </a:solidFill>
              </a:rPr>
              <a:t>От данных глаголов </a:t>
            </a:r>
          </a:p>
          <a:p>
            <a:r>
              <a:rPr lang="ru-RU" sz="2000" i="0" dirty="0" smtClean="0">
                <a:solidFill>
                  <a:srgbClr val="008000"/>
                </a:solidFill>
              </a:rPr>
              <a:t>образуйте </a:t>
            </a:r>
          </a:p>
          <a:p>
            <a:r>
              <a:rPr lang="ru-RU" sz="2000" i="0" dirty="0" smtClean="0">
                <a:solidFill>
                  <a:srgbClr val="008000"/>
                </a:solidFill>
              </a:rPr>
              <a:t>действительные </a:t>
            </a:r>
          </a:p>
          <a:p>
            <a:r>
              <a:rPr lang="ru-RU" sz="2000" i="0" dirty="0" smtClean="0">
                <a:solidFill>
                  <a:srgbClr val="008000"/>
                </a:solidFill>
              </a:rPr>
              <a:t>причастия прошедшего времени:</a:t>
            </a:r>
            <a:r>
              <a:rPr lang="ru-RU" sz="2000" b="0" i="0" dirty="0" smtClean="0">
                <a:solidFill>
                  <a:srgbClr val="008000"/>
                </a:solidFill>
              </a:rPr>
              <a:t> </a:t>
            </a:r>
          </a:p>
          <a:p>
            <a:r>
              <a:rPr lang="ru-RU" sz="2000" i="0" dirty="0" smtClean="0">
                <a:solidFill>
                  <a:srgbClr val="7030A0"/>
                </a:solidFill>
              </a:rPr>
              <a:t>везти, отправить, нести,</a:t>
            </a:r>
          </a:p>
          <a:p>
            <a:r>
              <a:rPr lang="ru-RU" sz="2000" i="0" dirty="0" smtClean="0">
                <a:solidFill>
                  <a:srgbClr val="7030A0"/>
                </a:solidFill>
              </a:rPr>
              <a:t>прилететь, рассказать,</a:t>
            </a:r>
          </a:p>
          <a:p>
            <a:r>
              <a:rPr lang="ru-RU" sz="2000" i="0" dirty="0" smtClean="0">
                <a:solidFill>
                  <a:srgbClr val="7030A0"/>
                </a:solidFill>
              </a:rPr>
              <a:t>купить, выучить, назвать.</a:t>
            </a:r>
          </a:p>
          <a:p>
            <a:endParaRPr lang="ru-RU" sz="2000" i="0" dirty="0" smtClean="0">
              <a:solidFill>
                <a:srgbClr val="C00000"/>
              </a:solidFill>
            </a:endParaRPr>
          </a:p>
        </p:txBody>
      </p:sp>
      <p:pic>
        <p:nvPicPr>
          <p:cNvPr id="8" name="Picture 5" descr="https://refdb.ru/images/1797/3592403/m1f70e25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9" y="4143380"/>
            <a:ext cx="1895469" cy="159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HOME\Desktop\unnamed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56" y="979483"/>
            <a:ext cx="1928826" cy="155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368229" cy="323165"/>
          </a:xfrm>
        </p:spPr>
        <p:txBody>
          <a:bodyPr/>
          <a:lstStyle/>
          <a:p>
            <a:r>
              <a:rPr lang="ru-RU" dirty="0" smtClean="0"/>
              <a:t>    Лингвистическая задача. Проверьте!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622293"/>
            <a:ext cx="5429288" cy="2462213"/>
          </a:xfrm>
        </p:spPr>
        <p:txBody>
          <a:bodyPr/>
          <a:lstStyle/>
          <a:p>
            <a:r>
              <a:rPr lang="ru-RU" sz="2000" i="0" dirty="0" smtClean="0"/>
              <a:t>привезти         привёз</a:t>
            </a:r>
            <a:r>
              <a:rPr lang="ru-RU" sz="2000" i="0" dirty="0" smtClean="0">
                <a:solidFill>
                  <a:srgbClr val="FF0000"/>
                </a:solidFill>
              </a:rPr>
              <a:t>ш</a:t>
            </a:r>
            <a:r>
              <a:rPr lang="ru-RU" sz="2000" i="0" dirty="0" smtClean="0"/>
              <a:t>ий;</a:t>
            </a:r>
          </a:p>
          <a:p>
            <a:r>
              <a:rPr lang="ru-RU" sz="2000" i="0" dirty="0" smtClean="0"/>
              <a:t>отправить        отправи</a:t>
            </a:r>
            <a:r>
              <a:rPr lang="ru-RU" sz="2000" i="0" dirty="0" smtClean="0">
                <a:solidFill>
                  <a:srgbClr val="FF0000"/>
                </a:solidFill>
              </a:rPr>
              <a:t>вш</a:t>
            </a:r>
            <a:r>
              <a:rPr lang="ru-RU" sz="2000" i="0" dirty="0" smtClean="0"/>
              <a:t>ий;</a:t>
            </a:r>
          </a:p>
          <a:p>
            <a:r>
              <a:rPr lang="ru-RU" sz="2000" i="0" dirty="0" smtClean="0"/>
              <a:t>принести         принёс</a:t>
            </a:r>
            <a:r>
              <a:rPr lang="ru-RU" sz="2000" i="0" dirty="0" smtClean="0">
                <a:solidFill>
                  <a:srgbClr val="FF0000"/>
                </a:solidFill>
              </a:rPr>
              <a:t>ш</a:t>
            </a:r>
            <a:r>
              <a:rPr lang="ru-RU" sz="2000" i="0" dirty="0" smtClean="0"/>
              <a:t>ий;</a:t>
            </a:r>
          </a:p>
          <a:p>
            <a:r>
              <a:rPr lang="ru-RU" sz="2000" i="0" dirty="0" smtClean="0"/>
              <a:t>прилететь        прилете</a:t>
            </a:r>
            <a:r>
              <a:rPr lang="ru-RU" sz="2000" i="0" dirty="0" smtClean="0">
                <a:solidFill>
                  <a:srgbClr val="FF0000"/>
                </a:solidFill>
              </a:rPr>
              <a:t>вш</a:t>
            </a:r>
            <a:r>
              <a:rPr lang="ru-RU" sz="2000" i="0" dirty="0" smtClean="0"/>
              <a:t>ий;</a:t>
            </a:r>
          </a:p>
          <a:p>
            <a:r>
              <a:rPr lang="ru-RU" sz="2000" i="0" dirty="0" smtClean="0"/>
              <a:t>рассказать        рассказа</a:t>
            </a:r>
            <a:r>
              <a:rPr lang="ru-RU" sz="2000" i="0" dirty="0" smtClean="0">
                <a:solidFill>
                  <a:srgbClr val="FF0000"/>
                </a:solidFill>
              </a:rPr>
              <a:t>вш</a:t>
            </a:r>
            <a:r>
              <a:rPr lang="ru-RU" sz="2000" i="0" dirty="0" smtClean="0"/>
              <a:t>ий;</a:t>
            </a:r>
          </a:p>
          <a:p>
            <a:r>
              <a:rPr lang="ru-RU" sz="2000" i="0" dirty="0" smtClean="0"/>
              <a:t>купить         купи</a:t>
            </a:r>
            <a:r>
              <a:rPr lang="ru-RU" sz="2000" i="0" dirty="0" smtClean="0">
                <a:solidFill>
                  <a:srgbClr val="FF0000"/>
                </a:solidFill>
              </a:rPr>
              <a:t>вш</a:t>
            </a:r>
            <a:r>
              <a:rPr lang="ru-RU" sz="2000" i="0" dirty="0" smtClean="0"/>
              <a:t>ий;</a:t>
            </a:r>
          </a:p>
          <a:p>
            <a:r>
              <a:rPr lang="ru-RU" sz="2000" i="0" dirty="0" smtClean="0"/>
              <a:t>выучить        выучи</a:t>
            </a:r>
            <a:r>
              <a:rPr lang="ru-RU" sz="2000" i="0" dirty="0" smtClean="0">
                <a:solidFill>
                  <a:srgbClr val="FF0000"/>
                </a:solidFill>
              </a:rPr>
              <a:t>вш</a:t>
            </a:r>
            <a:r>
              <a:rPr lang="ru-RU" sz="2000" i="0" dirty="0" smtClean="0"/>
              <a:t>ий;</a:t>
            </a:r>
          </a:p>
          <a:p>
            <a:r>
              <a:rPr lang="ru-RU" sz="2000" i="0" dirty="0" smtClean="0"/>
              <a:t>назвать</a:t>
            </a:r>
            <a:r>
              <a:rPr lang="ru-RU" sz="2000" i="0" dirty="0" smtClean="0">
                <a:solidFill>
                  <a:srgbClr val="0070C0"/>
                </a:solidFill>
              </a:rPr>
              <a:t>         </a:t>
            </a:r>
            <a:r>
              <a:rPr lang="ru-RU" sz="2000" i="0" dirty="0" smtClean="0"/>
              <a:t>назва</a:t>
            </a:r>
            <a:r>
              <a:rPr lang="ru-RU" sz="2000" i="0" dirty="0" smtClean="0">
                <a:solidFill>
                  <a:srgbClr val="FF0000"/>
                </a:solidFill>
              </a:rPr>
              <a:t>вш</a:t>
            </a:r>
            <a:r>
              <a:rPr lang="ru-RU" sz="2000" i="0" dirty="0" smtClean="0">
                <a:solidFill>
                  <a:srgbClr val="0070C0"/>
                </a:solidFill>
              </a:rPr>
              <a:t>ий.</a:t>
            </a:r>
          </a:p>
        </p:txBody>
      </p:sp>
      <p:pic>
        <p:nvPicPr>
          <p:cNvPr id="8" name="Picture 5" descr="https://refdb.ru/images/1797/3592403/m1f70e25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9" y="4143380"/>
            <a:ext cx="1895469" cy="159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>
            <a:off x="1454140" y="693731"/>
            <a:ext cx="357190" cy="21431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597016" y="979483"/>
            <a:ext cx="357190" cy="21431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454140" y="1336673"/>
            <a:ext cx="357190" cy="21431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597016" y="1622425"/>
            <a:ext cx="357190" cy="21431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1668454" y="1908177"/>
            <a:ext cx="357190" cy="21431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168388" y="2193929"/>
            <a:ext cx="357190" cy="21431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382702" y="2551119"/>
            <a:ext cx="357190" cy="21431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1311264" y="2836871"/>
            <a:ext cx="357190" cy="21431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7" descr="Какие задачи и цели нужно указывать при написании дипломной работы? |  Zachete.ru | Яндекс Дз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5908" y="836607"/>
            <a:ext cx="1643074" cy="184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Игра «Волшебный прямоугольник»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40024" y="622294"/>
            <a:ext cx="2857520" cy="2621048"/>
          </a:xfrm>
        </p:spPr>
        <p:txBody>
          <a:bodyPr/>
          <a:lstStyle/>
          <a:p>
            <a:r>
              <a:rPr lang="ru-RU" sz="1600" dirty="0" smtClean="0">
                <a:solidFill>
                  <a:srgbClr val="0000CC"/>
                </a:solidFill>
              </a:rPr>
              <a:t>Свободные клеточки прямоугольника заполните буквами так, чтобы в каждом вертикальном ряду получились</a:t>
            </a:r>
            <a:r>
              <a:rPr lang="ru-RU" sz="1600" i="0" dirty="0" smtClean="0">
                <a:solidFill>
                  <a:srgbClr val="0000CC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действительные причастия прошедшего времени во множественном числе.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7" name="Picture 5" descr="Индивидуальное Готовое Домашнее Задание в Нижнем Новгороде | Услуги | Ави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56" y="693731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572164" cy="315471"/>
          </a:xfrm>
        </p:spPr>
        <p:txBody>
          <a:bodyPr/>
          <a:lstStyle/>
          <a:p>
            <a:r>
              <a:rPr lang="ru-RU" dirty="0" smtClean="0"/>
              <a:t>         «Волшебный прямоугольник»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6818" y="550853"/>
          <a:ext cx="5572166" cy="2643211"/>
        </p:xfrm>
        <a:graphic>
          <a:graphicData uri="http://schemas.openxmlformats.org/drawingml/2006/table">
            <a:tbl>
              <a:tblPr/>
              <a:tblGrid>
                <a:gridCol w="428628"/>
                <a:gridCol w="500066"/>
                <a:gridCol w="500066"/>
                <a:gridCol w="571504"/>
                <a:gridCol w="571504"/>
                <a:gridCol w="642942"/>
                <a:gridCol w="642942"/>
                <a:gridCol w="571504"/>
                <a:gridCol w="571505"/>
                <a:gridCol w="571505"/>
              </a:tblGrid>
              <a:tr h="185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Р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А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В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Н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О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Д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У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Ш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Н 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О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85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85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18" y="102424"/>
            <a:ext cx="5715040" cy="323165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000" dirty="0" smtClean="0"/>
              <a:t>«Волшебный прямоугольник». </a:t>
            </a:r>
            <a:r>
              <a:rPr lang="ru-RU" dirty="0" smtClean="0"/>
              <a:t>Проверьте!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6818" y="550853"/>
          <a:ext cx="5572166" cy="2643211"/>
        </p:xfrm>
        <a:graphic>
          <a:graphicData uri="http://schemas.openxmlformats.org/drawingml/2006/table">
            <a:tbl>
              <a:tblPr/>
              <a:tblGrid>
                <a:gridCol w="428628"/>
                <a:gridCol w="500066"/>
                <a:gridCol w="500066"/>
                <a:gridCol w="571504"/>
                <a:gridCol w="571504"/>
                <a:gridCol w="642942"/>
                <a:gridCol w="642942"/>
                <a:gridCol w="571504"/>
                <a:gridCol w="571505"/>
                <a:gridCol w="571505"/>
              </a:tblGrid>
              <a:tr h="185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Р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А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В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Н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О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Д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У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Ш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Н 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О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5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А 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П 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Ё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Ё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Т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А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С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О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А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З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5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Б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Л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З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С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К 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В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П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К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Ш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Я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О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О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</a:t>
                      </a: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</a:t>
                      </a: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Р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Ш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Е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И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Е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Б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Т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Д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И 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И 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Ы 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И 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В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Р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Д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</a:t>
                      </a: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А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И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Е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Е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В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Е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Ш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О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</a:t>
                      </a: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Ш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И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В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Р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Ш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И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В 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И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Е 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Ш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О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И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Е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А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Е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И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В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Е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В 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Е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А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Ш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В 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И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Ш</a:t>
                      </a:r>
                      <a:endParaRPr lang="ru-RU" sz="105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Е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И 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9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Е </a:t>
                      </a: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solidFill>
                          <a:srgbClr val="0000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4" y="102425"/>
            <a:ext cx="5164295" cy="320372"/>
          </a:xfrm>
        </p:spPr>
        <p:txBody>
          <a:bodyPr/>
          <a:lstStyle/>
          <a:p>
            <a:r>
              <a:rPr lang="ru-RU" dirty="0" smtClean="0"/>
              <a:t>                  Творческая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256" y="550857"/>
            <a:ext cx="3000396" cy="2031325"/>
          </a:xfrm>
        </p:spPr>
        <p:txBody>
          <a:bodyPr/>
          <a:lstStyle/>
          <a:p>
            <a:pPr marL="342817" indent="-342817" fontAlgn="base"/>
            <a:endParaRPr lang="ru-RU" sz="1200" i="0" dirty="0" smtClean="0">
              <a:solidFill>
                <a:srgbClr val="7030A0"/>
              </a:solidFill>
            </a:endParaRPr>
          </a:p>
          <a:p>
            <a:pPr marL="342817" indent="-342817" fontAlgn="base"/>
            <a:r>
              <a:rPr lang="ru-RU" sz="1200" i="0" dirty="0" smtClean="0">
                <a:solidFill>
                  <a:srgbClr val="7030A0"/>
                </a:solidFill>
              </a:rPr>
              <a:t>        </a:t>
            </a:r>
            <a:r>
              <a:rPr lang="ru-RU" sz="2000" i="0" dirty="0" smtClean="0">
                <a:solidFill>
                  <a:srgbClr val="7030A0"/>
                </a:solidFill>
              </a:rPr>
              <a:t>Охарактеризуйте </a:t>
            </a:r>
          </a:p>
          <a:p>
            <a:pPr marL="342817" indent="-342817" fontAlgn="base"/>
            <a:r>
              <a:rPr lang="ru-RU" sz="2000" i="0" dirty="0" smtClean="0">
                <a:solidFill>
                  <a:srgbClr val="7030A0"/>
                </a:solidFill>
              </a:rPr>
              <a:t>     людей, изображённых на рисунках, по тем действиям, которые они </a:t>
            </a:r>
            <a:r>
              <a:rPr lang="ru-RU" sz="2000" i="0" dirty="0" smtClean="0">
                <a:solidFill>
                  <a:srgbClr val="FF0000"/>
                </a:solidFill>
              </a:rPr>
              <a:t>совершили.</a:t>
            </a:r>
            <a:r>
              <a:rPr lang="ru-RU" sz="2000" i="0" dirty="0" smtClean="0">
                <a:solidFill>
                  <a:srgbClr val="7030A0"/>
                </a:solidFill>
              </a:rPr>
              <a:t> Запишите их.</a:t>
            </a:r>
            <a:r>
              <a:rPr lang="ru-RU" sz="2000" i="0" dirty="0" smtClean="0">
                <a:solidFill>
                  <a:srgbClr val="008000"/>
                </a:solidFill>
              </a:rPr>
              <a:t> </a:t>
            </a:r>
            <a:endParaRPr lang="ru-RU" sz="2000" dirty="0">
              <a:solidFill>
                <a:srgbClr val="008000"/>
              </a:solidFill>
            </a:endParaRPr>
          </a:p>
        </p:txBody>
      </p:sp>
      <p:pic>
        <p:nvPicPr>
          <p:cNvPr id="7170" name="Picture 2" descr="Карандаш - изображение в векто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60606">
            <a:off x="3396704" y="962380"/>
            <a:ext cx="1971675" cy="1821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4" y="102425"/>
            <a:ext cx="5164295" cy="320372"/>
          </a:xfrm>
        </p:spPr>
        <p:txBody>
          <a:bodyPr/>
          <a:lstStyle/>
          <a:p>
            <a:r>
              <a:rPr lang="ru-RU" dirty="0" smtClean="0"/>
              <a:t>                  Творческая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82834" y="550857"/>
            <a:ext cx="3382966" cy="553998"/>
          </a:xfrm>
        </p:spPr>
        <p:txBody>
          <a:bodyPr/>
          <a:lstStyle/>
          <a:p>
            <a:pPr marL="342817" indent="-342817" fontAlgn="base"/>
            <a:endParaRPr lang="ru-RU" sz="1200" i="0" dirty="0" smtClean="0">
              <a:solidFill>
                <a:srgbClr val="7030A0"/>
              </a:solidFill>
            </a:endParaRPr>
          </a:p>
          <a:p>
            <a:pPr marL="342817" indent="-342817" fontAlgn="base"/>
            <a:r>
              <a:rPr lang="ru-RU" sz="1200" i="0" dirty="0" smtClean="0">
                <a:solidFill>
                  <a:srgbClr val="7030A0"/>
                </a:solidFill>
              </a:rPr>
              <a:t>                       </a:t>
            </a:r>
          </a:p>
          <a:p>
            <a:pPr marL="342817" indent="-342817" fontAlgn="base"/>
            <a:r>
              <a:rPr lang="ru-RU" sz="1200" i="0" dirty="0" smtClean="0">
                <a:solidFill>
                  <a:srgbClr val="7030A0"/>
                </a:solidFill>
              </a:rPr>
              <a:t>               </a:t>
            </a:r>
            <a:endParaRPr lang="ru-RU" sz="2000" dirty="0">
              <a:solidFill>
                <a:srgbClr val="008000"/>
              </a:solidFill>
            </a:endParaRPr>
          </a:p>
        </p:txBody>
      </p:sp>
      <p:sp>
        <p:nvSpPr>
          <p:cNvPr id="1034" name="AutoShape 10" descr="Фото: Узбекистан встречает 21-ю годовщину независимости – Газета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Фото: Узбекистан встречает 21-ю годовщину независимости – Газета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AutoShape 15" descr="Профессия архитектор: описание профессии, где учиться, работать, плюсы и  минусы профе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AutoShape 17" descr="Профессия архитектор: описание профессии, где учиться, работать, плюсы и  минусы профе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Мальчик с книгой в его руке Мальчик читает книгу на открытом воздухе Мальчик  держит книгу Стоковое Фото - изображение насчитывающей книгой, книгу:  122517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57" y="622293"/>
            <a:ext cx="1857388" cy="1214446"/>
          </a:xfrm>
          <a:prstGeom prst="rect">
            <a:avLst/>
          </a:prstGeom>
          <a:noFill/>
        </p:spPr>
      </p:pic>
      <p:pic>
        <p:nvPicPr>
          <p:cNvPr id="6148" name="Picture 4" descr="Успешный салат шеф-повара с шаром и деревянной ложкой Стоковое Фото -  изображение насчитывающей шаром, успешный: 865842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6304" y="4980011"/>
            <a:ext cx="2254220" cy="1458887"/>
          </a:xfrm>
          <a:prstGeom prst="rect">
            <a:avLst/>
          </a:prstGeom>
          <a:noFill/>
        </p:spPr>
      </p:pic>
      <p:pic>
        <p:nvPicPr>
          <p:cNvPr id="6150" name="Picture 6" descr="Рецепт от шеф-повара: 4 необычных салата для Нового года, которые легко  делаются и тают во рту | НГС24 - новости Красноярс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1594" y="622293"/>
            <a:ext cx="1785951" cy="1214446"/>
          </a:xfrm>
          <a:prstGeom prst="rect">
            <a:avLst/>
          </a:prstGeom>
          <a:noFill/>
        </p:spPr>
      </p:pic>
      <p:pic>
        <p:nvPicPr>
          <p:cNvPr id="6153" name="Picture 9" descr="C:\Users\HOME\Desktop\depositphotos_174769972-stock-photo-smiling-tailor-looking-pink-dre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97082" y="622293"/>
            <a:ext cx="1643074" cy="1214446"/>
          </a:xfrm>
          <a:prstGeom prst="rect">
            <a:avLst/>
          </a:prstGeom>
          <a:noFill/>
        </p:spPr>
      </p:pic>
      <p:pic>
        <p:nvPicPr>
          <p:cNvPr id="6155" name="Picture 11" descr="Красивое письмо любимой девушке: специфические особенности, рекомендации и  образец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1594" y="1908177"/>
            <a:ext cx="1785950" cy="1214446"/>
          </a:xfrm>
          <a:prstGeom prst="rect">
            <a:avLst/>
          </a:prstGeom>
          <a:noFill/>
        </p:spPr>
      </p:pic>
      <p:pic>
        <p:nvPicPr>
          <p:cNvPr id="6157" name="Picture 13" descr="WebPhoto_IMG17 • TheMag.uz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97082" y="1908177"/>
            <a:ext cx="1638293" cy="1214445"/>
          </a:xfrm>
          <a:prstGeom prst="rect">
            <a:avLst/>
          </a:prstGeom>
          <a:noFill/>
        </p:spPr>
      </p:pic>
      <p:sp>
        <p:nvSpPr>
          <p:cNvPr id="6159" name="AutoShape 15" descr="Стихи о русских бабушках. Бабушки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1" name="AutoShape 17" descr="Стихи о русских бабушках. Бабушки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5" name="Picture 21" descr="Акмаль Нур представит эксклюзивную выставку | Вести.U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8256" y="1908177"/>
            <a:ext cx="1857388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4" y="102425"/>
            <a:ext cx="5164295" cy="323165"/>
          </a:xfrm>
        </p:spPr>
        <p:txBody>
          <a:bodyPr/>
          <a:lstStyle/>
          <a:p>
            <a:r>
              <a:rPr lang="ru-RU" dirty="0" smtClean="0"/>
              <a:t>       Творческая работа. Проверьте!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82834" y="550857"/>
            <a:ext cx="3382966" cy="553998"/>
          </a:xfrm>
        </p:spPr>
        <p:txBody>
          <a:bodyPr/>
          <a:lstStyle/>
          <a:p>
            <a:pPr marL="342817" indent="-342817" fontAlgn="base"/>
            <a:endParaRPr lang="ru-RU" sz="1200" i="0" dirty="0" smtClean="0">
              <a:solidFill>
                <a:srgbClr val="7030A0"/>
              </a:solidFill>
            </a:endParaRPr>
          </a:p>
          <a:p>
            <a:pPr marL="342817" indent="-342817" fontAlgn="base"/>
            <a:r>
              <a:rPr lang="ru-RU" sz="1200" i="0" dirty="0" smtClean="0">
                <a:solidFill>
                  <a:srgbClr val="7030A0"/>
                </a:solidFill>
              </a:rPr>
              <a:t>                       </a:t>
            </a:r>
          </a:p>
          <a:p>
            <a:pPr marL="342817" indent="-342817" fontAlgn="base"/>
            <a:r>
              <a:rPr lang="ru-RU" sz="1200" i="0" dirty="0" smtClean="0">
                <a:solidFill>
                  <a:srgbClr val="7030A0"/>
                </a:solidFill>
              </a:rPr>
              <a:t>               </a:t>
            </a:r>
            <a:endParaRPr lang="ru-RU" sz="2000" dirty="0">
              <a:solidFill>
                <a:srgbClr val="008000"/>
              </a:solidFill>
            </a:endParaRPr>
          </a:p>
        </p:txBody>
      </p:sp>
      <p:sp>
        <p:nvSpPr>
          <p:cNvPr id="1034" name="AutoShape 10" descr="Фото: Узбекистан встречает 21-ю годовщину независимости – Газета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Фото: Узбекистан встречает 21-ю годовщину независимости – Газета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AutoShape 15" descr="Профессия архитектор: описание профессии, где учиться, работать, плюсы и  минусы профе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AutoShape 17" descr="Профессия архитектор: описание профессии, где учиться, работать, плюсы и  минусы профе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Мальчик с книгой в его руке Мальчик читает книгу на открытом воздухе Мальчик  держит книгу Стоковое Фото - изображение насчитывающей книгой, книгу:  122517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57" y="622293"/>
            <a:ext cx="1857388" cy="1285884"/>
          </a:xfrm>
          <a:prstGeom prst="rect">
            <a:avLst/>
          </a:prstGeom>
          <a:noFill/>
        </p:spPr>
      </p:pic>
      <p:pic>
        <p:nvPicPr>
          <p:cNvPr id="6148" name="Picture 4" descr="Успешный салат шеф-повара с шаром и деревянной ложкой Стоковое Фото -  изображение насчитывающей шаром, успешный: 865842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6304" y="4980011"/>
            <a:ext cx="2254220" cy="1458887"/>
          </a:xfrm>
          <a:prstGeom prst="rect">
            <a:avLst/>
          </a:prstGeom>
          <a:noFill/>
        </p:spPr>
      </p:pic>
      <p:pic>
        <p:nvPicPr>
          <p:cNvPr id="6150" name="Picture 6" descr="Рецепт от шеф-повара: 4 необычных салата для Нового года, которые легко  делаются и тают во рту | НГС24 - новости Красноярс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1594" y="622293"/>
            <a:ext cx="1785951" cy="1285884"/>
          </a:xfrm>
          <a:prstGeom prst="rect">
            <a:avLst/>
          </a:prstGeom>
          <a:noFill/>
        </p:spPr>
      </p:pic>
      <p:pic>
        <p:nvPicPr>
          <p:cNvPr id="6157" name="Picture 13" descr="WebPhoto_IMG17 • TheMag.u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25644" y="1908177"/>
            <a:ext cx="1785950" cy="1214445"/>
          </a:xfrm>
          <a:prstGeom prst="rect">
            <a:avLst/>
          </a:prstGeom>
          <a:noFill/>
        </p:spPr>
      </p:pic>
      <p:sp>
        <p:nvSpPr>
          <p:cNvPr id="6159" name="AutoShape 15" descr="Стихи о русских бабушках. Бабушки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1" name="AutoShape 17" descr="Стихи о русских бабушках. Бабушки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168520" y="622294"/>
            <a:ext cx="16430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Актёры,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сыгра</a:t>
            </a:r>
            <a:r>
              <a:rPr lang="ru-RU" sz="16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вш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ие</a:t>
            </a:r>
          </a:p>
          <a:p>
            <a:r>
              <a:rPr lang="ru-RU" sz="16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роли в спектакле.</a:t>
            </a:r>
            <a:endParaRPr lang="ru-RU" sz="1600" dirty="0">
              <a:solidFill>
                <a:srgbClr val="0000CC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68718" y="1836739"/>
            <a:ext cx="20970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i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Кулинар,    </a:t>
            </a:r>
          </a:p>
          <a:p>
            <a:r>
              <a:rPr lang="ru-RU" sz="16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приготови</a:t>
            </a:r>
            <a:r>
              <a:rPr lang="ru-RU" sz="16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вш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ий    </a:t>
            </a:r>
            <a:r>
              <a:rPr lang="ru-RU" sz="16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r>
              <a:rPr lang="ru-RU" sz="16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салат.</a:t>
            </a:r>
            <a:endParaRPr lang="ru-RU" sz="1600" dirty="0">
              <a:solidFill>
                <a:srgbClr val="0000CC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6818" y="1765301"/>
            <a:ext cx="42275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i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Ученик, </a:t>
            </a:r>
          </a:p>
          <a:p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прочита</a:t>
            </a:r>
            <a:r>
              <a:rPr lang="ru-RU" sz="16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вш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ий </a:t>
            </a:r>
          </a:p>
          <a:p>
            <a:r>
              <a:rPr lang="ru-RU" sz="1600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книгу.</a:t>
            </a:r>
            <a:endParaRPr lang="ru-RU" sz="16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2425"/>
            <a:ext cx="5668982" cy="369332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en-US" dirty="0" smtClean="0"/>
              <a:t>     </a:t>
            </a:r>
            <a:r>
              <a:rPr lang="ru-RU" dirty="0" smtClean="0"/>
              <a:t>          </a:t>
            </a:r>
            <a:r>
              <a:rPr lang="ru-RU" sz="2400" dirty="0" smtClean="0"/>
              <a:t>Причастие (</a:t>
            </a:r>
            <a:r>
              <a:rPr lang="en-US" sz="2400" dirty="0" err="1" smtClean="0"/>
              <a:t>sifatdosh</a:t>
            </a:r>
            <a:r>
              <a:rPr lang="ru-RU" sz="2400" dirty="0" smtClean="0"/>
              <a:t>)</a:t>
            </a:r>
            <a:endParaRPr lang="ru-RU" dirty="0"/>
          </a:p>
        </p:txBody>
      </p:sp>
      <p:sp>
        <p:nvSpPr>
          <p:cNvPr id="5" name="object 5"/>
          <p:cNvSpPr/>
          <p:nvPr/>
        </p:nvSpPr>
        <p:spPr>
          <a:xfrm>
            <a:off x="882636" y="622293"/>
            <a:ext cx="4143404" cy="418401"/>
          </a:xfrm>
          <a:custGeom>
            <a:avLst/>
            <a:gdLst/>
            <a:ahLst/>
            <a:cxnLst/>
            <a:rect l="l" t="t" r="r" b="b"/>
            <a:pathLst>
              <a:path w="2613660" h="274319">
                <a:moveTo>
                  <a:pt x="2476501" y="0"/>
                </a:moveTo>
                <a:lnTo>
                  <a:pt x="137159" y="0"/>
                </a:lnTo>
                <a:lnTo>
                  <a:pt x="93927" y="7022"/>
                </a:lnTo>
                <a:lnTo>
                  <a:pt x="56290" y="26554"/>
                </a:lnTo>
                <a:lnTo>
                  <a:pt x="26554" y="56290"/>
                </a:lnTo>
                <a:lnTo>
                  <a:pt x="7022" y="93927"/>
                </a:lnTo>
                <a:lnTo>
                  <a:pt x="0" y="137159"/>
                </a:lnTo>
                <a:lnTo>
                  <a:pt x="7022" y="180392"/>
                </a:lnTo>
                <a:lnTo>
                  <a:pt x="26554" y="218029"/>
                </a:lnTo>
                <a:lnTo>
                  <a:pt x="56290" y="247765"/>
                </a:lnTo>
                <a:lnTo>
                  <a:pt x="93927" y="267297"/>
                </a:lnTo>
                <a:lnTo>
                  <a:pt x="137159" y="274319"/>
                </a:lnTo>
                <a:lnTo>
                  <a:pt x="2476501" y="274319"/>
                </a:lnTo>
                <a:lnTo>
                  <a:pt x="2519734" y="267297"/>
                </a:lnTo>
                <a:lnTo>
                  <a:pt x="2557370" y="247765"/>
                </a:lnTo>
                <a:lnTo>
                  <a:pt x="2587107" y="218029"/>
                </a:lnTo>
                <a:lnTo>
                  <a:pt x="2606638" y="180392"/>
                </a:lnTo>
                <a:lnTo>
                  <a:pt x="2613661" y="137159"/>
                </a:lnTo>
                <a:lnTo>
                  <a:pt x="2606638" y="93927"/>
                </a:lnTo>
                <a:lnTo>
                  <a:pt x="2587107" y="56290"/>
                </a:lnTo>
                <a:lnTo>
                  <a:pt x="2557370" y="26554"/>
                </a:lnTo>
                <a:lnTo>
                  <a:pt x="2519734" y="7022"/>
                </a:lnTo>
                <a:lnTo>
                  <a:pt x="2476501" y="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>
            <a:r>
              <a:rPr lang="ru-RU" b="1" spc="-10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особая неспрягаемая форма глагола</a:t>
            </a:r>
            <a:r>
              <a:rPr lang="ru-RU" sz="1600" dirty="0" smtClean="0"/>
              <a:t> 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6" name="object 8"/>
          <p:cNvSpPr/>
          <p:nvPr/>
        </p:nvSpPr>
        <p:spPr>
          <a:xfrm>
            <a:off x="954074" y="1265235"/>
            <a:ext cx="4214842" cy="500066"/>
          </a:xfrm>
          <a:custGeom>
            <a:avLst/>
            <a:gdLst/>
            <a:ahLst/>
            <a:cxnLst/>
            <a:rect l="l" t="t" r="r" b="b"/>
            <a:pathLst>
              <a:path w="4396740" h="510539">
                <a:moveTo>
                  <a:pt x="4141472" y="0"/>
                </a:moveTo>
                <a:lnTo>
                  <a:pt x="255268" y="0"/>
                </a:lnTo>
                <a:lnTo>
                  <a:pt x="209536" y="4131"/>
                </a:lnTo>
                <a:lnTo>
                  <a:pt x="166431" y="16037"/>
                </a:lnTo>
                <a:lnTo>
                  <a:pt x="126688" y="34980"/>
                </a:lnTo>
                <a:lnTo>
                  <a:pt x="91041" y="60227"/>
                </a:lnTo>
                <a:lnTo>
                  <a:pt x="60227" y="91041"/>
                </a:lnTo>
                <a:lnTo>
                  <a:pt x="34980" y="126688"/>
                </a:lnTo>
                <a:lnTo>
                  <a:pt x="16037" y="166431"/>
                </a:lnTo>
                <a:lnTo>
                  <a:pt x="4131" y="209536"/>
                </a:lnTo>
                <a:lnTo>
                  <a:pt x="0" y="255268"/>
                </a:lnTo>
                <a:lnTo>
                  <a:pt x="4131" y="301004"/>
                </a:lnTo>
                <a:lnTo>
                  <a:pt x="16037" y="344109"/>
                </a:lnTo>
                <a:lnTo>
                  <a:pt x="34980" y="383853"/>
                </a:lnTo>
                <a:lnTo>
                  <a:pt x="60227" y="419499"/>
                </a:lnTo>
                <a:lnTo>
                  <a:pt x="91041" y="450313"/>
                </a:lnTo>
                <a:lnTo>
                  <a:pt x="126688" y="475560"/>
                </a:lnTo>
                <a:lnTo>
                  <a:pt x="166431" y="494504"/>
                </a:lnTo>
                <a:lnTo>
                  <a:pt x="209536" y="506409"/>
                </a:lnTo>
                <a:lnTo>
                  <a:pt x="255268" y="510541"/>
                </a:lnTo>
                <a:lnTo>
                  <a:pt x="4141472" y="510541"/>
                </a:lnTo>
                <a:lnTo>
                  <a:pt x="4187204" y="506409"/>
                </a:lnTo>
                <a:lnTo>
                  <a:pt x="4230309" y="494504"/>
                </a:lnTo>
                <a:lnTo>
                  <a:pt x="4270053" y="475560"/>
                </a:lnTo>
                <a:lnTo>
                  <a:pt x="4305699" y="450313"/>
                </a:lnTo>
                <a:lnTo>
                  <a:pt x="4336513" y="419499"/>
                </a:lnTo>
                <a:lnTo>
                  <a:pt x="4361760" y="383853"/>
                </a:lnTo>
                <a:lnTo>
                  <a:pt x="4380704" y="344109"/>
                </a:lnTo>
                <a:lnTo>
                  <a:pt x="4392609" y="301004"/>
                </a:lnTo>
                <a:lnTo>
                  <a:pt x="4396741" y="255272"/>
                </a:lnTo>
                <a:lnTo>
                  <a:pt x="4392609" y="209536"/>
                </a:lnTo>
                <a:lnTo>
                  <a:pt x="4380704" y="166431"/>
                </a:lnTo>
                <a:lnTo>
                  <a:pt x="4361760" y="126688"/>
                </a:lnTo>
                <a:lnTo>
                  <a:pt x="4336513" y="91041"/>
                </a:lnTo>
                <a:lnTo>
                  <a:pt x="4305699" y="60227"/>
                </a:lnTo>
                <a:lnTo>
                  <a:pt x="4270053" y="34980"/>
                </a:lnTo>
                <a:lnTo>
                  <a:pt x="4230309" y="16037"/>
                </a:lnTo>
                <a:lnTo>
                  <a:pt x="4187204" y="4131"/>
                </a:lnTo>
                <a:lnTo>
                  <a:pt x="4141472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   </a:t>
            </a:r>
            <a:r>
              <a:rPr lang="ru-RU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обозначает признак предмета по действию   </a:t>
            </a:r>
            <a:endParaRPr sz="14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9"/>
          <p:cNvSpPr/>
          <p:nvPr/>
        </p:nvSpPr>
        <p:spPr>
          <a:xfrm>
            <a:off x="1311264" y="1979615"/>
            <a:ext cx="3429024" cy="500066"/>
          </a:xfrm>
          <a:custGeom>
            <a:avLst/>
            <a:gdLst/>
            <a:ahLst/>
            <a:cxnLst/>
            <a:rect l="l" t="t" r="r" b="b"/>
            <a:pathLst>
              <a:path w="3505200" h="495300">
                <a:moveTo>
                  <a:pt x="3257553" y="0"/>
                </a:moveTo>
                <a:lnTo>
                  <a:pt x="247651" y="0"/>
                </a:lnTo>
                <a:lnTo>
                  <a:pt x="197902" y="5054"/>
                </a:lnTo>
                <a:lnTo>
                  <a:pt x="151492" y="19541"/>
                </a:lnTo>
                <a:lnTo>
                  <a:pt x="109434" y="42443"/>
                </a:lnTo>
                <a:lnTo>
                  <a:pt x="72746" y="72747"/>
                </a:lnTo>
                <a:lnTo>
                  <a:pt x="42443" y="109435"/>
                </a:lnTo>
                <a:lnTo>
                  <a:pt x="19540" y="151492"/>
                </a:lnTo>
                <a:lnTo>
                  <a:pt x="5054" y="197903"/>
                </a:lnTo>
                <a:lnTo>
                  <a:pt x="0" y="247651"/>
                </a:lnTo>
                <a:lnTo>
                  <a:pt x="5054" y="297399"/>
                </a:lnTo>
                <a:lnTo>
                  <a:pt x="19540" y="343810"/>
                </a:lnTo>
                <a:lnTo>
                  <a:pt x="42443" y="385867"/>
                </a:lnTo>
                <a:lnTo>
                  <a:pt x="72746" y="422555"/>
                </a:lnTo>
                <a:lnTo>
                  <a:pt x="109434" y="452858"/>
                </a:lnTo>
                <a:lnTo>
                  <a:pt x="151492" y="475761"/>
                </a:lnTo>
                <a:lnTo>
                  <a:pt x="197902" y="490248"/>
                </a:lnTo>
                <a:lnTo>
                  <a:pt x="247651" y="495302"/>
                </a:lnTo>
                <a:lnTo>
                  <a:pt x="3257553" y="495302"/>
                </a:lnTo>
                <a:lnTo>
                  <a:pt x="3307301" y="490248"/>
                </a:lnTo>
                <a:lnTo>
                  <a:pt x="3353712" y="475761"/>
                </a:lnTo>
                <a:lnTo>
                  <a:pt x="3395769" y="452858"/>
                </a:lnTo>
                <a:lnTo>
                  <a:pt x="3432457" y="422555"/>
                </a:lnTo>
                <a:lnTo>
                  <a:pt x="3462761" y="385867"/>
                </a:lnTo>
                <a:lnTo>
                  <a:pt x="3485663" y="343810"/>
                </a:lnTo>
                <a:lnTo>
                  <a:pt x="3500150" y="297399"/>
                </a:lnTo>
                <a:lnTo>
                  <a:pt x="3505205" y="247651"/>
                </a:lnTo>
                <a:lnTo>
                  <a:pt x="3500150" y="197903"/>
                </a:lnTo>
                <a:lnTo>
                  <a:pt x="3485663" y="151492"/>
                </a:lnTo>
                <a:lnTo>
                  <a:pt x="3462761" y="109435"/>
                </a:lnTo>
                <a:lnTo>
                  <a:pt x="3432457" y="72747"/>
                </a:lnTo>
                <a:lnTo>
                  <a:pt x="3395769" y="42443"/>
                </a:lnTo>
                <a:lnTo>
                  <a:pt x="3353712" y="19541"/>
                </a:lnTo>
                <a:lnTo>
                  <a:pt x="3307301" y="5054"/>
                </a:lnTo>
                <a:lnTo>
                  <a:pt x="32575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11"/>
          <p:cNvSpPr/>
          <p:nvPr/>
        </p:nvSpPr>
        <p:spPr>
          <a:xfrm>
            <a:off x="1168388" y="2693995"/>
            <a:ext cx="3714776" cy="428629"/>
          </a:xfrm>
          <a:custGeom>
            <a:avLst/>
            <a:gdLst/>
            <a:ahLst/>
            <a:cxnLst/>
            <a:rect l="l" t="t" r="r" b="b"/>
            <a:pathLst>
              <a:path w="1245870" h="269239">
                <a:moveTo>
                  <a:pt x="1110960" y="0"/>
                </a:moveTo>
                <a:lnTo>
                  <a:pt x="134599" y="0"/>
                </a:lnTo>
                <a:lnTo>
                  <a:pt x="92173" y="6891"/>
                </a:lnTo>
                <a:lnTo>
                  <a:pt x="55239" y="26058"/>
                </a:lnTo>
                <a:lnTo>
                  <a:pt x="26058" y="55240"/>
                </a:lnTo>
                <a:lnTo>
                  <a:pt x="6891" y="92174"/>
                </a:lnTo>
                <a:lnTo>
                  <a:pt x="0" y="134600"/>
                </a:lnTo>
                <a:lnTo>
                  <a:pt x="6891" y="177034"/>
                </a:lnTo>
                <a:lnTo>
                  <a:pt x="26058" y="213968"/>
                </a:lnTo>
                <a:lnTo>
                  <a:pt x="55239" y="243149"/>
                </a:lnTo>
                <a:lnTo>
                  <a:pt x="92173" y="262316"/>
                </a:lnTo>
                <a:lnTo>
                  <a:pt x="134599" y="269208"/>
                </a:lnTo>
                <a:lnTo>
                  <a:pt x="1110960" y="269208"/>
                </a:lnTo>
                <a:lnTo>
                  <a:pt x="1153386" y="262316"/>
                </a:lnTo>
                <a:lnTo>
                  <a:pt x="1190320" y="243149"/>
                </a:lnTo>
                <a:lnTo>
                  <a:pt x="1219501" y="213968"/>
                </a:lnTo>
                <a:lnTo>
                  <a:pt x="1238668" y="177034"/>
                </a:lnTo>
                <a:lnTo>
                  <a:pt x="1245560" y="134608"/>
                </a:lnTo>
                <a:lnTo>
                  <a:pt x="1238668" y="92174"/>
                </a:lnTo>
                <a:lnTo>
                  <a:pt x="1219501" y="55240"/>
                </a:lnTo>
                <a:lnTo>
                  <a:pt x="1190320" y="26058"/>
                </a:lnTo>
                <a:lnTo>
                  <a:pt x="1153386" y="6891"/>
                </a:lnTo>
                <a:lnTo>
                  <a:pt x="111096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lang="ru-RU" sz="1400" b="1" spc="-5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отвечает на вопросы </a:t>
            </a:r>
          </a:p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какой? какая? какое? какие?</a:t>
            </a: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/>
            <a:r>
              <a:rPr lang="ru-RU" sz="1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sz="1400" b="1" i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11462" y="2479681"/>
            <a:ext cx="428628" cy="214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5"/>
          <p:cNvSpPr/>
          <p:nvPr/>
        </p:nvSpPr>
        <p:spPr>
          <a:xfrm>
            <a:off x="2882900" y="1050921"/>
            <a:ext cx="357190" cy="214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object 15"/>
          <p:cNvSpPr/>
          <p:nvPr/>
        </p:nvSpPr>
        <p:spPr>
          <a:xfrm>
            <a:off x="2882900" y="1765302"/>
            <a:ext cx="357190" cy="214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6885" y="1979615"/>
            <a:ext cx="4667476" cy="656580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lang="ru-RU" sz="1400" b="1" spc="-5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овмещает в себе признаки</a:t>
            </a:r>
          </a:p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lang="ru-RU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прилагательного и глагола</a:t>
            </a:r>
            <a:r>
              <a:rPr lang="ru-RU" sz="1400" b="1" dirty="0" smtClean="0">
                <a:solidFill>
                  <a:srgbClr val="FFFF00"/>
                </a:solidFill>
              </a:rPr>
              <a:t> </a:t>
            </a:r>
            <a:endParaRPr lang="ru-RU" sz="1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137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4" y="102425"/>
            <a:ext cx="5164295" cy="323165"/>
          </a:xfrm>
        </p:spPr>
        <p:txBody>
          <a:bodyPr/>
          <a:lstStyle/>
          <a:p>
            <a:r>
              <a:rPr lang="ru-RU" dirty="0" smtClean="0"/>
              <a:t>       Творческая работа. Проверьте!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82834" y="550857"/>
            <a:ext cx="3382966" cy="553998"/>
          </a:xfrm>
        </p:spPr>
        <p:txBody>
          <a:bodyPr/>
          <a:lstStyle/>
          <a:p>
            <a:pPr marL="342817" indent="-342817" fontAlgn="base"/>
            <a:endParaRPr lang="ru-RU" sz="1200" i="0" dirty="0" smtClean="0">
              <a:solidFill>
                <a:srgbClr val="7030A0"/>
              </a:solidFill>
            </a:endParaRPr>
          </a:p>
          <a:p>
            <a:pPr marL="342817" indent="-342817" fontAlgn="base"/>
            <a:r>
              <a:rPr lang="ru-RU" sz="1200" i="0" dirty="0" smtClean="0">
                <a:solidFill>
                  <a:srgbClr val="7030A0"/>
                </a:solidFill>
              </a:rPr>
              <a:t>                       </a:t>
            </a:r>
          </a:p>
          <a:p>
            <a:pPr marL="342817" indent="-342817" fontAlgn="base"/>
            <a:r>
              <a:rPr lang="ru-RU" sz="1200" i="0" dirty="0" smtClean="0">
                <a:solidFill>
                  <a:srgbClr val="7030A0"/>
                </a:solidFill>
              </a:rPr>
              <a:t>               </a:t>
            </a:r>
            <a:endParaRPr lang="ru-RU" sz="2000" dirty="0">
              <a:solidFill>
                <a:srgbClr val="008000"/>
              </a:solidFill>
            </a:endParaRPr>
          </a:p>
        </p:txBody>
      </p:sp>
      <p:sp>
        <p:nvSpPr>
          <p:cNvPr id="1034" name="AutoShape 10" descr="Фото: Узбекистан встречает 21-ю годовщину независимости – Газета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Фото: Узбекистан встречает 21-ю годовщину независимости – Газета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AutoShape 15" descr="Профессия архитектор: описание профессии, где учиться, работать, плюсы и  минусы профе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AutoShape 17" descr="Профессия архитектор: описание профессии, где учиться, работать, плюсы и  минусы профе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Успешный салат шеф-повара с шаром и деревянной ложкой Стоковое Фото -  изображение насчитывающей шаром, успешный: 86584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6304" y="4980011"/>
            <a:ext cx="2254220" cy="1458887"/>
          </a:xfrm>
          <a:prstGeom prst="rect">
            <a:avLst/>
          </a:prstGeom>
          <a:noFill/>
        </p:spPr>
      </p:pic>
      <p:pic>
        <p:nvPicPr>
          <p:cNvPr id="6153" name="Picture 9" descr="C:\Users\HOME\Desktop\depositphotos_174769972-stock-photo-smiling-tailor-looking-pink-dr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5644" y="622293"/>
            <a:ext cx="1714512" cy="1285884"/>
          </a:xfrm>
          <a:prstGeom prst="rect">
            <a:avLst/>
          </a:prstGeom>
          <a:noFill/>
        </p:spPr>
      </p:pic>
      <p:pic>
        <p:nvPicPr>
          <p:cNvPr id="6155" name="Picture 11" descr="Красивое письмо любимой девушке: специфические особенности, рекомендации и  образец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0156" y="1908177"/>
            <a:ext cx="1857388" cy="1214446"/>
          </a:xfrm>
          <a:prstGeom prst="rect">
            <a:avLst/>
          </a:prstGeom>
          <a:noFill/>
        </p:spPr>
      </p:pic>
      <p:sp>
        <p:nvSpPr>
          <p:cNvPr id="6159" name="AutoShape 15" descr="Стихи о русских бабушках. Бабушки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61" name="AutoShape 17" descr="Стихи о русских бабушках. Бабушки Рос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5" name="Picture 21" descr="Акмаль Нур представит эксклюзивную выставку | Вести.U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256" y="1908177"/>
            <a:ext cx="1857388" cy="121444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68256" y="622293"/>
            <a:ext cx="3348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Художник,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написа</a:t>
            </a:r>
            <a:r>
              <a:rPr lang="ru-RU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вш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ий</a:t>
            </a:r>
            <a:r>
              <a: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картину.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025644" y="1836739"/>
            <a:ext cx="1714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Портниха,    </a:t>
            </a:r>
          </a:p>
          <a:p>
            <a:r>
              <a: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сши</a:t>
            </a:r>
            <a:r>
              <a:rPr lang="ru-RU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вш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ая  </a:t>
            </a:r>
            <a:r>
              <a: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платье.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883032" y="622293"/>
            <a:ext cx="1785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Солдат, 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получи</a:t>
            </a:r>
            <a:r>
              <a:rPr lang="ru-RU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вш</a:t>
            </a: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ий </a:t>
            </a:r>
            <a:r>
              <a:rPr lang="ru-RU" b="1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письмо от родных.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3" y="102425"/>
            <a:ext cx="5164295" cy="320372"/>
          </a:xfrm>
        </p:spPr>
        <p:txBody>
          <a:bodyPr/>
          <a:lstStyle/>
          <a:p>
            <a:r>
              <a:rPr lang="ru-RU" dirty="0" smtClean="0"/>
              <a:t>                    Словарная работа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8586" y="622294"/>
            <a:ext cx="3214710" cy="5478423"/>
          </a:xfrm>
        </p:spPr>
        <p:txBody>
          <a:bodyPr/>
          <a:lstStyle/>
          <a:p>
            <a:r>
              <a:rPr lang="ru-RU" sz="1400" i="0" dirty="0" smtClean="0">
                <a:solidFill>
                  <a:srgbClr val="0000CC"/>
                </a:solidFill>
              </a:rPr>
              <a:t>привёзший</a:t>
            </a:r>
            <a:r>
              <a:rPr lang="en-US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olib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kelgan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transportda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400" i="0" dirty="0" smtClean="0">
                <a:solidFill>
                  <a:srgbClr val="0000CC"/>
                </a:solidFill>
              </a:rPr>
              <a:t> принёсший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olib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kelgan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yayo‘v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en-US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i="0" dirty="0" smtClean="0">
                <a:solidFill>
                  <a:srgbClr val="0000CC"/>
                </a:solidFill>
              </a:rPr>
              <a:t>отправивший</a:t>
            </a:r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jo‘natgan</a:t>
            </a:r>
            <a:r>
              <a:rPr lang="en-US" sz="1400" dirty="0" smtClean="0">
                <a:solidFill>
                  <a:srgbClr val="7030A0"/>
                </a:solidFill>
              </a:rPr>
              <a:t>;</a:t>
            </a:r>
            <a:endParaRPr lang="ru-RU" sz="1400" dirty="0" smtClean="0">
              <a:solidFill>
                <a:srgbClr val="7030A0"/>
              </a:solidFill>
            </a:endParaRPr>
          </a:p>
          <a:p>
            <a:r>
              <a:rPr lang="ru-RU" sz="1400" i="0" dirty="0" smtClean="0">
                <a:solidFill>
                  <a:srgbClr val="0000CC"/>
                </a:solidFill>
              </a:rPr>
              <a:t>прилетевший</a:t>
            </a:r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uchib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kelgan</a:t>
            </a:r>
            <a:r>
              <a:rPr lang="en-US" sz="1400" dirty="0" smtClean="0">
                <a:solidFill>
                  <a:srgbClr val="7030A0"/>
                </a:solidFill>
              </a:rPr>
              <a:t>;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i="0" dirty="0" smtClean="0">
                <a:solidFill>
                  <a:srgbClr val="0000CC"/>
                </a:solidFill>
              </a:rPr>
              <a:t>рассказавший</a:t>
            </a:r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1400" dirty="0" err="1" smtClean="0">
                <a:solidFill>
                  <a:srgbClr val="7030A0"/>
                </a:solidFill>
              </a:rPr>
              <a:t>so‘zlab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bergan</a:t>
            </a:r>
            <a:r>
              <a:rPr lang="ru-RU" sz="1400" dirty="0" smtClean="0">
                <a:solidFill>
                  <a:srgbClr val="7030A0"/>
                </a:solidFill>
              </a:rPr>
              <a:t>;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i="0" dirty="0" smtClean="0">
                <a:solidFill>
                  <a:srgbClr val="0000CC"/>
                </a:solidFill>
              </a:rPr>
              <a:t>купивший</a:t>
            </a:r>
            <a:r>
              <a:rPr lang="ru-RU" sz="1400" dirty="0" smtClean="0">
                <a:solidFill>
                  <a:srgbClr val="0000CC"/>
                </a:solidFill>
              </a:rPr>
              <a:t> </a:t>
            </a:r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uz-Latn-UZ" sz="1400" dirty="0" smtClean="0">
                <a:solidFill>
                  <a:srgbClr val="7030A0"/>
                </a:solidFill>
              </a:rPr>
              <a:t>o</a:t>
            </a:r>
            <a:r>
              <a:rPr lang="en-US" sz="1400" dirty="0" err="1" smtClean="0">
                <a:solidFill>
                  <a:srgbClr val="7030A0"/>
                </a:solidFill>
              </a:rPr>
              <a:t>tib</a:t>
            </a:r>
            <a:r>
              <a:rPr lang="en-US" sz="1400" dirty="0" smtClean="0">
                <a:solidFill>
                  <a:srgbClr val="7030A0"/>
                </a:solidFill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</a:rPr>
              <a:t>olgan</a:t>
            </a:r>
            <a:r>
              <a:rPr lang="ru-RU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 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i="0" dirty="0" smtClean="0">
                <a:solidFill>
                  <a:srgbClr val="0000CC"/>
                </a:solidFill>
              </a:rPr>
              <a:t>выучивший</a:t>
            </a:r>
            <a:r>
              <a:rPr lang="ru-RU" sz="1400" i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yod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olgan</a:t>
            </a:r>
            <a:r>
              <a:rPr lang="en-US" sz="1400" dirty="0" smtClean="0">
                <a:solidFill>
                  <a:srgbClr val="7030A0"/>
                </a:solidFill>
              </a:rPr>
              <a:t>;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сыгравшие</a:t>
            </a:r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o‘ynagan</a:t>
            </a:r>
            <a:r>
              <a:rPr lang="en-US" sz="1400" dirty="0" smtClean="0">
                <a:solidFill>
                  <a:srgbClr val="7030A0"/>
                </a:solidFill>
              </a:rPr>
              <a:t>;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получивший</a:t>
            </a:r>
            <a:r>
              <a:rPr lang="ru-RU" sz="1400" dirty="0" smtClean="0">
                <a:solidFill>
                  <a:srgbClr val="0000CC"/>
                </a:solidFill>
              </a:rPr>
              <a:t> </a:t>
            </a:r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olgan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сшившая –</a:t>
            </a:r>
            <a:r>
              <a:rPr lang="en-US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tikkan</a:t>
            </a:r>
            <a:r>
              <a:rPr lang="en-US" sz="1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риготовивший –</a:t>
            </a:r>
            <a:r>
              <a:rPr lang="en-US" sz="1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tayyorlagan</a:t>
            </a:r>
            <a:r>
              <a:rPr lang="en-US" sz="14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ru-RU" sz="1400" i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 smtClean="0"/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5" name="Picture 7" descr="C:\Users\HOME\Desktop\im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56" y="908045"/>
            <a:ext cx="2428892" cy="160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256" y="122227"/>
            <a:ext cx="5857916" cy="293668"/>
          </a:xfrm>
          <a:prstGeom prst="rect">
            <a:avLst/>
          </a:prstGeom>
        </p:spPr>
        <p:txBody>
          <a:bodyPr vert="horz" wrap="square" lIns="0" tIns="16508" rIns="0" bIns="0" rtlCol="0">
            <a:spAutoFit/>
          </a:bodyPr>
          <a:lstStyle/>
          <a:p>
            <a:pPr marL="12698">
              <a:spcBef>
                <a:spcPts val="130"/>
              </a:spcBef>
            </a:pPr>
            <a:r>
              <a:rPr lang="ru-RU" sz="1800" spc="15" dirty="0" smtClean="0"/>
              <a:t>  Задание для самостоятельного выполнения</a:t>
            </a:r>
            <a:endParaRPr sz="1800" spc="5" dirty="0"/>
          </a:p>
        </p:txBody>
      </p:sp>
      <p:sp>
        <p:nvSpPr>
          <p:cNvPr id="6" name="object 6"/>
          <p:cNvSpPr txBox="1"/>
          <p:nvPr/>
        </p:nvSpPr>
        <p:spPr>
          <a:xfrm>
            <a:off x="471086" y="704142"/>
            <a:ext cx="800100" cy="359071"/>
          </a:xfrm>
          <a:prstGeom prst="rect">
            <a:avLst/>
          </a:prstGeom>
        </p:spPr>
        <p:txBody>
          <a:bodyPr vert="horz" wrap="square" lIns="0" tIns="12698" rIns="0" bIns="0" rtlCol="0">
            <a:spAutoFit/>
          </a:bodyPr>
          <a:lstStyle/>
          <a:p>
            <a:pPr algn="ctr">
              <a:lnSpc>
                <a:spcPts val="1140"/>
              </a:lnSpc>
              <a:spcBef>
                <a:spcPts val="100"/>
              </a:spcBef>
            </a:pPr>
            <a:r>
              <a:rPr sz="1000" b="1" i="1" spc="-30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000" b="1" i="1" dirty="0">
                <a:solidFill>
                  <a:srgbClr val="FFFFFF"/>
                </a:solidFill>
                <a:latin typeface="Arial"/>
                <a:cs typeface="Arial"/>
              </a:rPr>
              <a:t>пражнение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620"/>
              </a:lnSpc>
            </a:pP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298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149548" y="550855"/>
            <a:ext cx="6915348" cy="88741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18413" algn="ctr">
              <a:lnSpc>
                <a:spcPts val="1950"/>
              </a:lnSpc>
              <a:spcBef>
                <a:spcPts val="11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§ 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3. Как охарактеризовать лицо или предмет 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marL="18413" algn="ctr">
              <a:lnSpc>
                <a:spcPts val="1950"/>
              </a:lnSpc>
              <a:spcBef>
                <a:spcPts val="110"/>
              </a:spcBef>
            </a:pP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по действиям, которые он совершил?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8413" algn="ctr">
              <a:lnSpc>
                <a:spcPts val="1950"/>
              </a:lnSpc>
              <a:spcBef>
                <a:spcPts val="110"/>
              </a:spcBef>
            </a:pP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Упражнение 136, 137 (стр.</a:t>
            </a:r>
            <a:r>
              <a:rPr lang="en-US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52).</a:t>
            </a:r>
            <a:endParaRPr lang="ru-RU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 descr="EnglishZoom. Стоит ли задавать домашнее задание по иностранному языку? |  EnglishZ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3296" y="5194325"/>
            <a:ext cx="2994004" cy="14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nglishZoom. Стоит ли задавать домашнее задание по иностранному языку? |  EnglishZ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8388" y="1479549"/>
            <a:ext cx="3636946" cy="15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9468" y="50788"/>
            <a:ext cx="6840760" cy="369332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sz="1800" dirty="0" smtClean="0"/>
              <a:t>                           </a:t>
            </a:r>
            <a:r>
              <a:rPr lang="ru-RU" sz="2400" dirty="0" smtClean="0"/>
              <a:t>Причастия 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82768" y="622293"/>
            <a:ext cx="1785950" cy="571504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Причастия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82900" y="1479549"/>
            <a:ext cx="2000264" cy="57150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fontAlgn="base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fontAlgn="base"/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fontAlgn="base"/>
            <a:r>
              <a:rPr lang="ru-RU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страдательные</a:t>
            </a:r>
            <a:r>
              <a:rPr lang="ru-RU" sz="16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>
            <a:endCxn id="20" idx="0"/>
          </p:cNvCxnSpPr>
          <p:nvPr/>
        </p:nvCxnSpPr>
        <p:spPr>
          <a:xfrm rot="10800000" flipV="1">
            <a:off x="1739892" y="1193797"/>
            <a:ext cx="1035852" cy="285752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V="1">
            <a:off x="3222230" y="783028"/>
            <a:ext cx="285752" cy="1107289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739760" y="1479549"/>
            <a:ext cx="2000264" cy="571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fontAlgn="base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fontAlgn="base"/>
            <a:endPara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 fontAlgn="base"/>
            <a:r>
              <a:rPr lang="ru-RU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действительные</a:t>
            </a:r>
            <a:r>
              <a:rPr lang="ru-RU" sz="1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68256" y="2336805"/>
            <a:ext cx="1214446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настоящего времени: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ущ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-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ющ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ащ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-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ящ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454140" y="2336805"/>
            <a:ext cx="1357322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прошедшего времени: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вш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-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882900" y="2336805"/>
            <a:ext cx="1285884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настоящего времени: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ом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-ем; -им;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240222" y="2336805"/>
            <a:ext cx="1357322" cy="7143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прошедшего времени:</a:t>
            </a:r>
          </a:p>
          <a:p>
            <a:pPr algn="ctr"/>
            <a:r>
              <a:rPr lang="ru-RU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нн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-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енн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-т;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Прямая соединительная линия 33"/>
          <p:cNvCxnSpPr>
            <a:stCxn id="31" idx="0"/>
          </p:cNvCxnSpPr>
          <p:nvPr/>
        </p:nvCxnSpPr>
        <p:spPr>
          <a:xfrm rot="16200000" flipV="1">
            <a:off x="4222366" y="1640288"/>
            <a:ext cx="285750" cy="1107284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30" idx="0"/>
          </p:cNvCxnSpPr>
          <p:nvPr/>
        </p:nvCxnSpPr>
        <p:spPr>
          <a:xfrm rot="5400000">
            <a:off x="3525842" y="2051053"/>
            <a:ext cx="285752" cy="285752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0" idx="2"/>
          </p:cNvCxnSpPr>
          <p:nvPr/>
        </p:nvCxnSpPr>
        <p:spPr>
          <a:xfrm rot="5400000">
            <a:off x="1137431" y="1724820"/>
            <a:ext cx="276229" cy="928694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V="1">
            <a:off x="1829188" y="1961757"/>
            <a:ext cx="285752" cy="464344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Внимание! Запомните!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5446" y="2122491"/>
            <a:ext cx="5143536" cy="1214446"/>
          </a:xfrm>
        </p:spPr>
        <p:txBody>
          <a:bodyPr/>
          <a:lstStyle/>
          <a:p>
            <a:r>
              <a:rPr lang="ru-RU" sz="1600" i="0" dirty="0" smtClean="0">
                <a:solidFill>
                  <a:srgbClr val="FF0000"/>
                </a:solidFill>
              </a:rPr>
              <a:t>вид</a:t>
            </a:r>
            <a:r>
              <a:rPr lang="ru-RU" sz="1600" i="0" dirty="0" smtClean="0">
                <a:solidFill>
                  <a:schemeClr val="accent2">
                    <a:lumMod val="50000"/>
                  </a:schemeClr>
                </a:solidFill>
              </a:rPr>
              <a:t> (совершенный/несовершенный);</a:t>
            </a:r>
          </a:p>
          <a:p>
            <a:r>
              <a:rPr lang="ru-RU" sz="1600" i="0" dirty="0" smtClean="0">
                <a:solidFill>
                  <a:srgbClr val="FF0000"/>
                </a:solidFill>
              </a:rPr>
              <a:t>переходность </a:t>
            </a:r>
            <a:r>
              <a:rPr lang="ru-RU" sz="1600" i="0" dirty="0" smtClean="0">
                <a:solidFill>
                  <a:schemeClr val="accent2">
                    <a:lumMod val="50000"/>
                  </a:schemeClr>
                </a:solidFill>
              </a:rPr>
              <a:t>(переходный/ непереходный);</a:t>
            </a:r>
          </a:p>
          <a:p>
            <a:r>
              <a:rPr lang="ru-RU" sz="1600" i="0" dirty="0" smtClean="0">
                <a:solidFill>
                  <a:srgbClr val="FF0000"/>
                </a:solidFill>
              </a:rPr>
              <a:t>возвратность</a:t>
            </a:r>
            <a:r>
              <a:rPr lang="ru-RU" sz="1600" i="0" dirty="0" smtClean="0">
                <a:solidFill>
                  <a:schemeClr val="accent2">
                    <a:lumMod val="50000"/>
                  </a:schemeClr>
                </a:solidFill>
              </a:rPr>
              <a:t> (возвратный/ невозвратный); </a:t>
            </a:r>
          </a:p>
          <a:p>
            <a:r>
              <a:rPr lang="ru-RU" sz="1600" i="0" dirty="0" smtClean="0">
                <a:solidFill>
                  <a:srgbClr val="FF0000"/>
                </a:solidFill>
              </a:rPr>
              <a:t>время</a:t>
            </a:r>
            <a:r>
              <a:rPr lang="ru-RU" sz="1600" i="0" dirty="0" smtClean="0">
                <a:solidFill>
                  <a:schemeClr val="accent2">
                    <a:lumMod val="50000"/>
                  </a:schemeClr>
                </a:solidFill>
              </a:rPr>
              <a:t> (прошедшее, настоящее). </a:t>
            </a:r>
          </a:p>
          <a:p>
            <a:endParaRPr lang="ru-RU" sz="1400" i="0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1132" y="622293"/>
          <a:ext cx="514353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437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Причастия образуются от глаголов и сохраняют следующие признаки глаголов:</a:t>
                      </a:r>
                      <a:endParaRPr lang="ru-RU" sz="2000" b="1" u="none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2454272" y="1622425"/>
            <a:ext cx="642942" cy="428628"/>
          </a:xfrm>
          <a:prstGeom prst="downArrow">
            <a:avLst>
              <a:gd name="adj1" fmla="val 50000"/>
              <a:gd name="adj2" fmla="val 51422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Tashkent State University of the Uzbek language and literature"/>
          <p:cNvSpPr>
            <a:spLocks noChangeAspect="1" noChangeArrowheads="1"/>
          </p:cNvSpPr>
          <p:nvPr/>
        </p:nvSpPr>
        <p:spPr bwMode="auto">
          <a:xfrm>
            <a:off x="2693051" y="1322880"/>
            <a:ext cx="928153" cy="92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57655" tIns="28827" rIns="57655" bIns="28827" numCol="1" anchor="t" anchorCtr="0" compatLnSpc="1">
            <a:prstTxWarp prst="textNoShape">
              <a:avLst/>
            </a:prstTxWarp>
          </a:bodyPr>
          <a:lstStyle/>
          <a:p>
            <a:pPr defTabSz="216207">
              <a:defRPr/>
            </a:pPr>
            <a:endParaRPr lang="ru-RU" sz="9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Капля 7"/>
          <p:cNvSpPr/>
          <p:nvPr/>
        </p:nvSpPr>
        <p:spPr>
          <a:xfrm>
            <a:off x="96818" y="765169"/>
            <a:ext cx="1785950" cy="1857388"/>
          </a:xfrm>
          <a:prstGeom prst="teardrop">
            <a:avLst/>
          </a:prstGeom>
          <a:solidFill>
            <a:srgbClr val="FF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55" tIns="28827" rIns="57655" bIns="28827" rtlCol="0" anchor="ctr"/>
          <a:lstStyle/>
          <a:p>
            <a:pPr algn="ctr"/>
            <a:endParaRPr lang="ru-RU" sz="1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Причастия имеют следующие </a:t>
            </a:r>
          </a:p>
          <a:p>
            <a:pPr algn="ctr"/>
            <a:r>
              <a:rPr lang="ru-RU" sz="1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признаки </a:t>
            </a:r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прилагатель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algn="ctr"/>
            <a:r>
              <a:rPr lang="ru-RU" sz="1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ных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ru-RU" sz="1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54206" y="622293"/>
            <a:ext cx="3643338" cy="785818"/>
          </a:xfrm>
          <a:prstGeom prst="roundRect">
            <a:avLst>
              <a:gd name="adj" fmla="val 17274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55" tIns="28827" rIns="57655" bIns="28827" rtlCol="0" anchor="ctr"/>
          <a:lstStyle/>
          <a:p>
            <a:pPr lvl="0" algn="ctr"/>
            <a:endParaRPr lang="ru-RU" sz="1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изменяются по числам, родам (в ед. ч.) и падежам (в полн. форме): </a:t>
            </a:r>
          </a:p>
          <a:p>
            <a:pPr lvl="0" algn="ctr"/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ежавш</a:t>
            </a:r>
            <a:r>
              <a:rPr lang="ru-RU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ий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, бежавш</a:t>
            </a:r>
            <a:r>
              <a:rPr lang="ru-RU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ая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, бежавш</a:t>
            </a:r>
            <a:r>
              <a:rPr lang="ru-RU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ее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, бежавш</a:t>
            </a:r>
            <a:r>
              <a:rPr lang="ru-RU" sz="1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ие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54206" y="1479549"/>
            <a:ext cx="3643338" cy="857256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55" tIns="28827" rIns="57655" bIns="28827" rtlCol="0" anchor="ctr"/>
          <a:lstStyle/>
          <a:p>
            <a:pPr lvl="0" algn="ctr"/>
            <a:endParaRPr lang="ru-RU" sz="12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1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согласуются с существительным в числе, роде (в ед. ч.) и падеже: </a:t>
            </a: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потерянн</a:t>
            </a:r>
            <a:r>
              <a:rPr lang="ru-RU" sz="1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ый </a:t>
            </a: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дневник, потерянн</a:t>
            </a:r>
            <a:r>
              <a:rPr lang="ru-RU" sz="1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ая</a:t>
            </a: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книга, потерянн</a:t>
            </a:r>
            <a:r>
              <a:rPr lang="ru-RU" sz="1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ое </a:t>
            </a: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время; потерянн</a:t>
            </a:r>
            <a:r>
              <a:rPr lang="ru-RU" sz="1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ые</a:t>
            </a: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часы, потерянн</a:t>
            </a:r>
            <a:r>
              <a:rPr lang="ru-RU" sz="1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ого </a:t>
            </a: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времени.</a:t>
            </a:r>
          </a:p>
          <a:p>
            <a:pPr algn="ctr"/>
            <a:endParaRPr lang="ru-RU" sz="1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54206" y="2408243"/>
            <a:ext cx="3643338" cy="71438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55" tIns="28827" rIns="57655" bIns="28827" rtlCol="0" anchor="ctr"/>
          <a:lstStyle/>
          <a:p>
            <a:pPr lvl="0"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страдательные причастия, как и качественные прилагательные, имеют полную и краткую формы:</a:t>
            </a:r>
          </a:p>
          <a:p>
            <a:pPr lvl="0" algn="ctr"/>
            <a:r>
              <a:rPr lang="ru-RU" sz="12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допитый – допит; потерянный – потерян.</a:t>
            </a:r>
            <a:endParaRPr lang="ru-RU" sz="1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432435" y="122228"/>
            <a:ext cx="4900930" cy="315471"/>
          </a:xfrm>
        </p:spPr>
        <p:txBody>
          <a:bodyPr/>
          <a:lstStyle/>
          <a:p>
            <a:r>
              <a:rPr lang="ru-RU" dirty="0" smtClean="0"/>
              <a:t>             Внимание! Запомните!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706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>
        <p14:prism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23165"/>
          </a:xfrm>
        </p:spPr>
        <p:txBody>
          <a:bodyPr/>
          <a:lstStyle/>
          <a:p>
            <a:r>
              <a:rPr lang="ru-RU" dirty="0" smtClean="0"/>
              <a:t>  Синтаксические признаки причастий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9760" y="2408243"/>
            <a:ext cx="4929222" cy="738664"/>
          </a:xfrm>
        </p:spPr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Увлечённые</a:t>
            </a:r>
            <a:r>
              <a:rPr lang="ru-RU" sz="1600" dirty="0" smtClean="0">
                <a:solidFill>
                  <a:srgbClr val="0000CC"/>
                </a:solidFill>
              </a:rPr>
              <a:t>, мы позабыли обо всём. </a:t>
            </a:r>
          </a:p>
          <a:p>
            <a:r>
              <a:rPr lang="ru-RU" sz="1600" dirty="0" smtClean="0">
                <a:solidFill>
                  <a:srgbClr val="0000CC"/>
                </a:solidFill>
              </a:rPr>
              <a:t>Всё вокруг </a:t>
            </a:r>
            <a:r>
              <a:rPr lang="ru-RU" sz="1600" dirty="0" smtClean="0">
                <a:solidFill>
                  <a:srgbClr val="008000"/>
                </a:solidFill>
              </a:rPr>
              <a:t>казалось</a:t>
            </a:r>
            <a:r>
              <a:rPr lang="ru-RU" sz="1600" dirty="0" smtClean="0">
                <a:solidFill>
                  <a:srgbClr val="FF0000"/>
                </a:solidFill>
              </a:rPr>
              <a:t> погружённым</a:t>
            </a:r>
            <a:r>
              <a:rPr lang="ru-RU" sz="1600" dirty="0" smtClean="0">
                <a:solidFill>
                  <a:srgbClr val="0000CC"/>
                </a:solidFill>
              </a:rPr>
              <a:t> в задумчивость.</a:t>
            </a:r>
            <a:endParaRPr lang="ru-RU" sz="1400" i="0" dirty="0">
              <a:solidFill>
                <a:srgbClr val="0000CC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1132" y="622293"/>
          <a:ext cx="514353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1437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предложении причастия, как и прилагательные, обычно бывают определениями или частью составного именного сказуемого.</a:t>
                      </a:r>
                      <a:endParaRPr lang="ru-RU" sz="1800" b="1" u="none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2454272" y="1765301"/>
            <a:ext cx="785818" cy="428628"/>
          </a:xfrm>
          <a:prstGeom prst="downArrow">
            <a:avLst>
              <a:gd name="adj1" fmla="val 50000"/>
              <a:gd name="adj2" fmla="val 51422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Внимание! Запомните!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380" y="2408243"/>
            <a:ext cx="5740420" cy="892552"/>
          </a:xfrm>
        </p:spPr>
        <p:txBody>
          <a:bodyPr/>
          <a:lstStyle/>
          <a:p>
            <a:r>
              <a:rPr lang="en-US" sz="1600" i="0" dirty="0" smtClean="0">
                <a:solidFill>
                  <a:schemeClr val="tx1"/>
                </a:solidFill>
              </a:rPr>
              <a:t> </a:t>
            </a:r>
            <a:r>
              <a:rPr lang="ru-RU" sz="1600" i="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Листья </a:t>
            </a:r>
            <a:r>
              <a:rPr lang="ru-RU" sz="1400" dirty="0" smtClean="0">
                <a:solidFill>
                  <a:srgbClr val="7030A0"/>
                </a:solidFill>
              </a:rPr>
              <a:t>клёна</a:t>
            </a:r>
            <a:r>
              <a:rPr lang="ru-RU" sz="1400" dirty="0" smtClean="0">
                <a:solidFill>
                  <a:srgbClr val="008000"/>
                </a:solidFill>
              </a:rPr>
              <a:t>, освещённые солнцем, </a:t>
            </a:r>
            <a:r>
              <a:rPr lang="ru-RU" sz="1400" dirty="0" smtClean="0">
                <a:solidFill>
                  <a:srgbClr val="7030A0"/>
                </a:solidFill>
              </a:rPr>
              <a:t>золотятся в 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                                                                                           его лучах. –</a:t>
            </a:r>
          </a:p>
          <a:p>
            <a:r>
              <a:rPr lang="ru-RU" sz="1400" dirty="0" smtClean="0">
                <a:solidFill>
                  <a:srgbClr val="008000"/>
                </a:solidFill>
              </a:rPr>
              <a:t>  Освещённые солнцем </a:t>
            </a:r>
            <a:r>
              <a:rPr lang="ru-RU" sz="1400" dirty="0" smtClean="0">
                <a:solidFill>
                  <a:srgbClr val="FF0000"/>
                </a:solidFill>
              </a:rPr>
              <a:t>листья </a:t>
            </a:r>
            <a:r>
              <a:rPr lang="ru-RU" sz="1400" dirty="0" smtClean="0">
                <a:solidFill>
                  <a:srgbClr val="7030A0"/>
                </a:solidFill>
              </a:rPr>
              <a:t>клёна золотятся в его лучах. </a:t>
            </a:r>
          </a:p>
          <a:p>
            <a:endParaRPr lang="ru-RU" sz="1400" i="0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1132" y="622293"/>
          <a:ext cx="5143536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2876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Причастный оборот</a:t>
                      </a:r>
                      <a:r>
                        <a:rPr lang="ru-RU" sz="1400" b="0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— </a:t>
                      </a:r>
                      <a:r>
                        <a:rPr lang="ru-RU" sz="14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это</a:t>
                      </a:r>
                      <a:r>
                        <a:rPr lang="ru-RU" sz="1400" b="0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4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причастие с зависимыми от него словами.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Определяемое слово</a:t>
                      </a:r>
                      <a:r>
                        <a:rPr lang="ru-RU" sz="14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— это слово,</a:t>
                      </a:r>
                      <a:r>
                        <a:rPr lang="ru-RU" sz="1400" b="1" i="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 которого зависит причастный оборот. 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Причастный оборот</a:t>
                      </a:r>
                      <a:r>
                        <a:rPr lang="ru-RU" sz="1400" b="0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400" b="1" i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может стоять в предложении перед определяемым словом или после него.</a:t>
                      </a:r>
                      <a:endParaRPr lang="ru-RU" sz="1400" b="1" u="none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2382834" y="2051053"/>
            <a:ext cx="785818" cy="357190"/>
          </a:xfrm>
          <a:prstGeom prst="downArrow">
            <a:avLst>
              <a:gd name="adj1" fmla="val 50000"/>
              <a:gd name="adj2" fmla="val 51422"/>
            </a:avLst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              Внимание! Запомните!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818" y="2122491"/>
            <a:ext cx="5572164" cy="747417"/>
          </a:xfrm>
        </p:spPr>
        <p:txBody>
          <a:bodyPr/>
          <a:lstStyle/>
          <a:p>
            <a:r>
              <a:rPr lang="en-US" sz="1600" i="0" dirty="0" smtClean="0">
                <a:solidFill>
                  <a:schemeClr val="tx1"/>
                </a:solidFill>
              </a:rPr>
              <a:t> </a:t>
            </a:r>
            <a:r>
              <a:rPr lang="ru-RU" sz="1600" i="0" dirty="0" smtClean="0">
                <a:solidFill>
                  <a:srgbClr val="FF0000"/>
                </a:solidFill>
              </a:rPr>
              <a:t>    </a:t>
            </a:r>
            <a:r>
              <a:rPr lang="ru-RU" sz="1400" i="0" dirty="0" smtClean="0">
                <a:solidFill>
                  <a:srgbClr val="FF0000"/>
                </a:solidFill>
              </a:rPr>
              <a:t>                     </a:t>
            </a:r>
            <a:r>
              <a:rPr lang="ru-RU" sz="1400" i="0" dirty="0" smtClean="0">
                <a:solidFill>
                  <a:srgbClr val="7030A0"/>
                </a:solidFill>
              </a:rPr>
              <a:t>говор</a:t>
            </a:r>
            <a:r>
              <a:rPr lang="ru-RU" sz="1400" i="0" dirty="0" smtClean="0">
                <a:solidFill>
                  <a:srgbClr val="FF0000"/>
                </a:solidFill>
              </a:rPr>
              <a:t>ящ</a:t>
            </a:r>
            <a:r>
              <a:rPr lang="ru-RU" sz="1400" i="0" dirty="0" smtClean="0">
                <a:solidFill>
                  <a:srgbClr val="7030A0"/>
                </a:solidFill>
              </a:rPr>
              <a:t>ий, бег</a:t>
            </a:r>
            <a:r>
              <a:rPr lang="ru-RU" sz="1400" i="0" dirty="0" smtClean="0">
                <a:solidFill>
                  <a:srgbClr val="FF0000"/>
                </a:solidFill>
              </a:rPr>
              <a:t>ущ</a:t>
            </a:r>
            <a:r>
              <a:rPr lang="ru-RU" sz="1400" i="0" dirty="0" smtClean="0">
                <a:solidFill>
                  <a:srgbClr val="7030A0"/>
                </a:solidFill>
              </a:rPr>
              <a:t>ий, строи</a:t>
            </a:r>
            <a:r>
              <a:rPr lang="ru-RU" sz="1400" i="0" dirty="0" smtClean="0">
                <a:solidFill>
                  <a:srgbClr val="FF0000"/>
                </a:solidFill>
              </a:rPr>
              <a:t>вш</a:t>
            </a:r>
            <a:r>
              <a:rPr lang="ru-RU" sz="1400" i="0" dirty="0" smtClean="0">
                <a:solidFill>
                  <a:srgbClr val="7030A0"/>
                </a:solidFill>
              </a:rPr>
              <a:t>ий, </a:t>
            </a:r>
          </a:p>
          <a:p>
            <a:r>
              <a:rPr lang="ru-RU" sz="1400" i="0" dirty="0" smtClean="0">
                <a:solidFill>
                  <a:srgbClr val="7030A0"/>
                </a:solidFill>
              </a:rPr>
              <a:t>                          нёс</a:t>
            </a:r>
            <a:r>
              <a:rPr lang="ru-RU" sz="1400" i="0" dirty="0" smtClean="0">
                <a:solidFill>
                  <a:srgbClr val="FF0000"/>
                </a:solidFill>
              </a:rPr>
              <a:t>ш</a:t>
            </a:r>
            <a:r>
              <a:rPr lang="ru-RU" sz="1400" i="0" dirty="0" smtClean="0">
                <a:solidFill>
                  <a:srgbClr val="7030A0"/>
                </a:solidFill>
              </a:rPr>
              <a:t>ий, раскры</a:t>
            </a:r>
            <a:r>
              <a:rPr lang="ru-RU" sz="1400" i="0" dirty="0" smtClean="0">
                <a:solidFill>
                  <a:srgbClr val="FF0000"/>
                </a:solidFill>
              </a:rPr>
              <a:t>т</a:t>
            </a:r>
            <a:r>
              <a:rPr lang="ru-RU" sz="1400" i="0" dirty="0" smtClean="0">
                <a:solidFill>
                  <a:srgbClr val="7030A0"/>
                </a:solidFill>
              </a:rPr>
              <a:t>ый, написа</a:t>
            </a:r>
            <a:r>
              <a:rPr lang="ru-RU" sz="1400" i="0" dirty="0" smtClean="0">
                <a:solidFill>
                  <a:srgbClr val="FF0000"/>
                </a:solidFill>
              </a:rPr>
              <a:t>нн</a:t>
            </a:r>
            <a:r>
              <a:rPr lang="ru-RU" sz="1400" i="0" dirty="0" smtClean="0">
                <a:solidFill>
                  <a:srgbClr val="7030A0"/>
                </a:solidFill>
              </a:rPr>
              <a:t>ый.</a:t>
            </a:r>
            <a:endParaRPr lang="ru-RU" sz="1400" i="0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11132" y="622293"/>
          <a:ext cx="5143536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85818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Начальная форма причастия такая же, что и у прилагательного, – единственное число, мужской род, именительный падеж.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u="none" dirty="0" smtClean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2454272" y="1693863"/>
            <a:ext cx="785818" cy="428628"/>
          </a:xfrm>
          <a:prstGeom prst="downArrow">
            <a:avLst>
              <a:gd name="adj1" fmla="val 50000"/>
              <a:gd name="adj2" fmla="val 5142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1436" y="102425"/>
            <a:ext cx="6048672" cy="430887"/>
          </a:xfrm>
        </p:spPr>
        <p:txBody>
          <a:bodyPr/>
          <a:lstStyle/>
          <a:p>
            <a:r>
              <a:rPr lang="ru-RU" sz="1800" dirty="0" smtClean="0"/>
              <a:t>                      </a:t>
            </a:r>
            <a:r>
              <a:rPr lang="ru-RU" sz="2800" dirty="0" smtClean="0"/>
              <a:t>Причастие (</a:t>
            </a:r>
            <a:r>
              <a:rPr lang="en-US" sz="2800" dirty="0" err="1" smtClean="0"/>
              <a:t>sifatdosh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25710" y="622293"/>
            <a:ext cx="3240090" cy="2492990"/>
          </a:xfrm>
        </p:spPr>
        <p:txBody>
          <a:bodyPr/>
          <a:lstStyle/>
          <a:p>
            <a:r>
              <a:rPr lang="ru-RU" sz="1800" i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Для того чтобы </a:t>
            </a:r>
            <a:r>
              <a:rPr lang="ru-RU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охарактеризовать лицо или предмет по действиям, которые </a:t>
            </a:r>
          </a:p>
          <a:p>
            <a:r>
              <a:rPr lang="ru-RU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он 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совершил,</a:t>
            </a:r>
            <a:r>
              <a:rPr lang="ru-RU" sz="1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употребляются </a:t>
            </a:r>
            <a:r>
              <a:rPr lang="ru-RU" sz="1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действительные причастия</a:t>
            </a:r>
          </a:p>
          <a:p>
            <a:r>
              <a:rPr lang="ru-RU" sz="1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прошедшего времени.</a:t>
            </a:r>
            <a:endParaRPr lang="ru-RU" sz="1800" dirty="0">
              <a:solidFill>
                <a:srgbClr val="008000"/>
              </a:solidFill>
            </a:endParaRPr>
          </a:p>
        </p:txBody>
      </p:sp>
      <p:pic>
        <p:nvPicPr>
          <p:cNvPr id="5" name="Picture 2" descr="обои для рабочего стола, стрелка, компьютерные ико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64569">
            <a:off x="305908" y="1080635"/>
            <a:ext cx="198488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14325</TotalTime>
  <Words>815</Words>
  <Application>Microsoft Office PowerPoint</Application>
  <PresentationFormat>Произвольный</PresentationFormat>
  <Paragraphs>266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Русский  язык</vt:lpstr>
      <vt:lpstr>                  Причастие (sifatdosh)</vt:lpstr>
      <vt:lpstr>                                    Причастия </vt:lpstr>
      <vt:lpstr>              Внимание! Запомните!</vt:lpstr>
      <vt:lpstr>             Внимание! Запомните!</vt:lpstr>
      <vt:lpstr>  Синтаксические признаки причастий</vt:lpstr>
      <vt:lpstr>              Внимание! Запомните!</vt:lpstr>
      <vt:lpstr>              Внимание! Запомните!</vt:lpstr>
      <vt:lpstr>                      Причастие (sifatdosh)</vt:lpstr>
      <vt:lpstr>              Внимание! Запомните!</vt:lpstr>
      <vt:lpstr>              Внимание! Запомните!</vt:lpstr>
      <vt:lpstr>             Лингвистическая задача</vt:lpstr>
      <vt:lpstr>    Лингвистическая задача. Проверьте!</vt:lpstr>
      <vt:lpstr>    Игра «Волшебный прямоугольник»</vt:lpstr>
      <vt:lpstr>         «Волшебный прямоугольник» </vt:lpstr>
      <vt:lpstr> «Волшебный прямоугольник». Проверьте! </vt:lpstr>
      <vt:lpstr>                  Творческая работа</vt:lpstr>
      <vt:lpstr>                  Творческая работа</vt:lpstr>
      <vt:lpstr>       Творческая работа. Проверьте!</vt:lpstr>
      <vt:lpstr>       Творческая работа. Проверьте!</vt:lpstr>
      <vt:lpstr>                    Словарная работа</vt:lpstr>
      <vt:lpstr>  Задание для самостоятельного выполнения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HOME</cp:lastModifiedBy>
  <cp:revision>576</cp:revision>
  <dcterms:created xsi:type="dcterms:W3CDTF">2020-04-13T08:05:42Z</dcterms:created>
  <dcterms:modified xsi:type="dcterms:W3CDTF">2021-01-29T16:45:05Z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