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318" r:id="rId3"/>
    <p:sldId id="322" r:id="rId4"/>
    <p:sldId id="324" r:id="rId5"/>
    <p:sldId id="328" r:id="rId6"/>
    <p:sldId id="323" r:id="rId7"/>
    <p:sldId id="325" r:id="rId8"/>
    <p:sldId id="306" r:id="rId9"/>
    <p:sldId id="315" r:id="rId10"/>
    <p:sldId id="319" r:id="rId11"/>
    <p:sldId id="320" r:id="rId12"/>
    <p:sldId id="293" r:id="rId13"/>
    <p:sldId id="292" r:id="rId14"/>
    <p:sldId id="307" r:id="rId15"/>
    <p:sldId id="321" r:id="rId16"/>
    <p:sldId id="326" r:id="rId17"/>
    <p:sldId id="329" r:id="rId18"/>
    <p:sldId id="330" r:id="rId19"/>
    <p:sldId id="331" r:id="rId20"/>
    <p:sldId id="283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131" d="100"/>
          <a:sy n="131" d="100"/>
        </p:scale>
        <p:origin x="24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38684" y="1118369"/>
            <a:ext cx="3974423" cy="15145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сказать о порядке предметов при счёте?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(урок 2)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sz="2000" dirty="0" smtClean="0"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3811" y="1118369"/>
            <a:ext cx="240817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811" y="2050527"/>
            <a:ext cx="237668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722" name="Picture 2" descr="Числительные в английско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2780" y="1982465"/>
            <a:ext cx="2510020" cy="1181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470101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Собирательные числительные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525446" y="550855"/>
            <a:ext cx="4786346" cy="489838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68322" y="550855"/>
            <a:ext cx="4643470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Разновидность числительных,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несколько предметов как одно целое</a:t>
            </a:r>
            <a:endParaRPr sz="16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739760" y="1193797"/>
            <a:ext cx="4357718" cy="1319093"/>
            <a:chOff x="739760" y="1160588"/>
            <a:chExt cx="4357718" cy="131909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739760" y="1160588"/>
              <a:ext cx="4357718" cy="571504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39760" y="1874968"/>
              <a:ext cx="4357718" cy="604713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96884" y="1336673"/>
            <a:ext cx="4714908" cy="392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Употребляются преимущественно </a:t>
            </a: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разговорной речи</a:t>
            </a:r>
            <a:endParaRPr sz="1600" b="1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5446" y="2622557"/>
            <a:ext cx="4857784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двое, трое, четверо, пятеро, шестеро,   </a:t>
            </a:r>
          </a:p>
          <a:p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семеро, восьмеро, девятеро, десятеро 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256" y="1836740"/>
            <a:ext cx="5131877" cy="9464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lnSpc>
                <a:spcPts val="1370"/>
              </a:lnSpc>
              <a:spcBef>
                <a:spcPts val="100"/>
              </a:spcBef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ts val="1370"/>
              </a:lnSpc>
              <a:spcBef>
                <a:spcPts val="100"/>
              </a:spcBef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состав собирательных </a:t>
            </a:r>
          </a:p>
          <a:p>
            <a:pPr algn="just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числительных входит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девять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слов </a:t>
            </a:r>
            <a:endParaRPr lang="ru-RU" sz="1600" b="1" spc="-10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dirty="0" smtClean="0">
                <a:latin typeface="Arial"/>
                <a:cs typeface="Arial"/>
              </a:rPr>
              <a:t> 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21791" y="1074656"/>
            <a:ext cx="86995" cy="824865"/>
            <a:chOff x="2821791" y="1074656"/>
            <a:chExt cx="86995" cy="824865"/>
          </a:xfrm>
        </p:grpSpPr>
        <p:sp>
          <p:nvSpPr>
            <p:cNvPr id="14" name="object 14"/>
            <p:cNvSpPr/>
            <p:nvPr/>
          </p:nvSpPr>
          <p:spPr>
            <a:xfrm>
              <a:off x="2821791" y="1074656"/>
              <a:ext cx="86403" cy="11859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80392"/>
              <a:ext cx="86403" cy="118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86403" cy="1185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76999"/>
          </a:xfrm>
        </p:spPr>
        <p:txBody>
          <a:bodyPr/>
          <a:lstStyle/>
          <a:p>
            <a:r>
              <a:rPr lang="ru-RU" sz="1600" dirty="0" smtClean="0"/>
              <a:t>     </a:t>
            </a:r>
            <a:r>
              <a:rPr lang="ru-RU" sz="1800" dirty="0" smtClean="0"/>
              <a:t>Особенности собирательных числительных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571636" cy="157163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собирательные числительные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могут сочетаться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25644" y="622293"/>
            <a:ext cx="357190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с существительными, обозначающими названия лиц мужского пола:</a:t>
            </a:r>
            <a:r>
              <a:rPr lang="ru-RU" sz="11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1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трое</a:t>
            </a:r>
            <a:r>
              <a:rPr lang="ru-RU" sz="11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мужчин, </a:t>
            </a:r>
            <a:r>
              <a:rPr lang="ru-RU" sz="11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четверо</a:t>
            </a:r>
            <a:r>
              <a:rPr lang="ru-RU" sz="11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студентов, </a:t>
            </a:r>
            <a:r>
              <a:rPr lang="ru-RU" sz="11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пятеро</a:t>
            </a:r>
            <a:r>
              <a:rPr lang="ru-RU" sz="11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солдат; </a:t>
            </a:r>
            <a:endParaRPr lang="ru-RU" sz="11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25644" y="1265235"/>
            <a:ext cx="3571900" cy="92869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 существительными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дети, люди,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 также с существительными, обозначающими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названия детёнышей животных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(четверо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детей,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семеро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козлят,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трое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зайчат);</a:t>
            </a: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25644" y="2265367"/>
            <a:ext cx="3571900" cy="85725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739892" y="908045"/>
            <a:ext cx="285752" cy="928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739892" y="1729581"/>
            <a:ext cx="285752" cy="10715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739892" y="1836739"/>
            <a:ext cx="285752" cy="85725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025644" y="1050921"/>
            <a:ext cx="360125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 существительными, имеющими форму только мн.ч. и обозначающими названия парных или составных предметов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(двое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саней,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четверо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ворот,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семеро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суток).</a:t>
            </a: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193929"/>
            <a:ext cx="5691212" cy="984885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</a:t>
            </a:r>
            <a:r>
              <a:rPr lang="ru-RU" sz="1600" i="0" dirty="0" smtClean="0">
                <a:solidFill>
                  <a:srgbClr val="7030A0"/>
                </a:solidFill>
              </a:rPr>
              <a:t>В.п.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/>
              <a:t>вижу </a:t>
            </a:r>
            <a:r>
              <a:rPr lang="ru-RU" sz="1600" i="0" dirty="0" smtClean="0">
                <a:solidFill>
                  <a:srgbClr val="FF0000"/>
                </a:solidFill>
              </a:rPr>
              <a:t>оба стола</a:t>
            </a:r>
            <a:r>
              <a:rPr lang="ru-RU" sz="1600" i="0" dirty="0" smtClean="0"/>
              <a:t> — вижу </a:t>
            </a:r>
            <a:r>
              <a:rPr lang="ru-RU" sz="1600" i="0" dirty="0" smtClean="0">
                <a:solidFill>
                  <a:srgbClr val="FF0000"/>
                </a:solidFill>
              </a:rPr>
              <a:t>обоих всадников</a:t>
            </a:r>
            <a:r>
              <a:rPr lang="ru-RU" sz="1600" i="0" dirty="0" smtClean="0"/>
              <a:t>, вижу  </a:t>
            </a:r>
          </a:p>
          <a:p>
            <a:r>
              <a:rPr lang="ru-RU" sz="1600" i="0" dirty="0" smtClean="0"/>
              <a:t>            </a:t>
            </a:r>
            <a:r>
              <a:rPr lang="ru-RU" sz="1600" i="0" dirty="0" smtClean="0">
                <a:solidFill>
                  <a:srgbClr val="FF0000"/>
                </a:solidFill>
              </a:rPr>
              <a:t>обе книги</a:t>
            </a:r>
            <a:r>
              <a:rPr lang="ru-RU" sz="1600" i="0" dirty="0" smtClean="0"/>
              <a:t> — вижу </a:t>
            </a:r>
            <a:r>
              <a:rPr lang="ru-RU" sz="1600" i="0" dirty="0" smtClean="0">
                <a:solidFill>
                  <a:srgbClr val="FF0000"/>
                </a:solidFill>
              </a:rPr>
              <a:t>обеих сестёр.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Числительное 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оба</a:t>
                      </a:r>
                      <a:r>
                        <a:rPr lang="ru-RU" sz="1800" b="1" i="1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при сочетании с существительными в винительном падеже принимает соответствующие окончания именительного или родительного падежей:</a:t>
                      </a:r>
                      <a:r>
                        <a:rPr lang="ru-RU" sz="1800" b="1" i="1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83673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551119"/>
            <a:ext cx="5286412" cy="357190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</a:t>
            </a:r>
            <a:endParaRPr lang="ru-RU" sz="16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35957"/>
              </p:ext>
            </p:extLst>
          </p:nvPr>
        </p:nvGraphicFramePr>
        <p:xfrm>
          <a:off x="146596" y="614313"/>
          <a:ext cx="552238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2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Существительные, называющие лиц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женского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пола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или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животных, с собирательными числительными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 сочетаются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В таких случаях употребляются сочетания с числительными, обозначающими целые числа:</a:t>
                      </a:r>
                      <a:endParaRPr lang="ru-RU" sz="14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051053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1132" y="2693995"/>
            <a:ext cx="5214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</a:t>
            </a:r>
            <a:endParaRPr lang="ru-RU" b="1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46596" y="2551119"/>
            <a:ext cx="67906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три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сестры,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восемь 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овец,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два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медведя.</a:t>
            </a:r>
            <a:endParaRPr kumimoji="0" lang="ru-RU" sz="1400" b="1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818" y="50789"/>
            <a:ext cx="5572164" cy="4915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-1403380" y="110526"/>
            <a:ext cx="878687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pc="-5" dirty="0" smtClean="0"/>
              <a:t>                       </a:t>
            </a:r>
            <a:endParaRPr sz="2000" spc="-5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380" y="110526"/>
            <a:ext cx="564360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СКЛОНЕНИЕ СОБИРАТЕЛЬНЫХ ЧИСЛИТЕЛЬНЫХ</a:t>
            </a:r>
            <a:endParaRPr lang="ru-RU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550855"/>
          <a:ext cx="5572168" cy="2743592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053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двое парн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четверо дет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десятеро суток 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53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парн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четвер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дет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десятер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суток 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53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парн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четвер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дет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десятер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сутк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53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парн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четвер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дет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десятеро суток 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53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ими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парн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четвер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ыми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дет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десятер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ыми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сутк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53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парн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r>
                        <a:rPr lang="ru-RU" sz="1400" b="1" i="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четвер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дет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десятер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   сутк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818" y="50789"/>
            <a:ext cx="5572164" cy="4915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-1403380" y="110526"/>
            <a:ext cx="878687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pc="-5" dirty="0" smtClean="0"/>
              <a:t>                       </a:t>
            </a:r>
            <a:endParaRPr sz="2000" spc="-5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380" y="110526"/>
            <a:ext cx="564360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СКЛОНЕНИЕ СОБИРАТЕЛЬНЫХ ЧИСЛИТЕЛЬНЫХ</a:t>
            </a:r>
            <a:endParaRPr lang="ru-RU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6820" y="622292"/>
          <a:ext cx="5572161" cy="2571768"/>
        </p:xfrm>
        <a:graphic>
          <a:graphicData uri="http://schemas.openxmlformats.org/drawingml/2006/table">
            <a:tbl>
              <a:tblPr/>
              <a:tblGrid>
                <a:gridCol w="571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сестр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ов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сестёр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сестр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сестёр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ими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ими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сестр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(об) 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обо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 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(об) 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сестр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Собирательные числительные часто выступают в предложениях самостоятельно, без существительных</a:t>
                      </a:r>
                      <a:endParaRPr lang="ru-RU" sz="1600" b="1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550987"/>
            <a:ext cx="642942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256" y="2336805"/>
            <a:ext cx="53578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Трое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звали его на улицу.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Двоим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досталось больше всех.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70" y="908045"/>
            <a:ext cx="1857388" cy="180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597148" y="765169"/>
            <a:ext cx="2786082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Свободные клеточки прямоугольника заполните буквами так, чтобы в каждом вертикальном ряду получились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сложные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порядковые числительные женского рода в Т.п. 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Ш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Ч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«Волшебный прямоугольник». Проверьте!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Ш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Ч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Я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Р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Ь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Ы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Р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Ё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Ц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Ц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Ц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Ц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Я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Й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051053"/>
            <a:ext cx="5691212" cy="652932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Д.п.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шестидесят</a:t>
            </a:r>
            <a:r>
              <a:rPr lang="ru-RU" sz="1600" i="0" dirty="0" smtClean="0">
                <a:solidFill>
                  <a:srgbClr val="FF0000"/>
                </a:solidFill>
              </a:rPr>
              <a:t>ой</a:t>
            </a:r>
            <a:r>
              <a:rPr lang="ru-RU" sz="1600" i="0" dirty="0" smtClean="0">
                <a:solidFill>
                  <a:schemeClr val="tx1"/>
                </a:solidFill>
              </a:rPr>
              <a:t> сери</a:t>
            </a:r>
            <a:r>
              <a:rPr lang="ru-RU" sz="1600" i="0" dirty="0" smtClean="0">
                <a:solidFill>
                  <a:srgbClr val="FF0000"/>
                </a:solidFill>
              </a:rPr>
              <a:t>и.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Т.п. пятитысячн</a:t>
            </a:r>
            <a:r>
              <a:rPr lang="ru-RU" sz="1600" i="0" dirty="0" smtClean="0">
                <a:solidFill>
                  <a:srgbClr val="FF0000"/>
                </a:solidFill>
              </a:rPr>
              <a:t>ым </a:t>
            </a:r>
            <a:r>
              <a:rPr lang="ru-RU" sz="1600" i="0" dirty="0" smtClean="0">
                <a:solidFill>
                  <a:schemeClr val="tx1"/>
                </a:solidFill>
              </a:rPr>
              <a:t>тираж</a:t>
            </a:r>
            <a:r>
              <a:rPr lang="ru-RU" sz="1600" i="0" dirty="0" smtClean="0">
                <a:solidFill>
                  <a:srgbClr val="FF0000"/>
                </a:solidFill>
              </a:rPr>
              <a:t>ом.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П.п. о двухтысячн</a:t>
            </a:r>
            <a:r>
              <a:rPr lang="ru-RU" sz="1600" i="0" dirty="0" smtClean="0">
                <a:solidFill>
                  <a:srgbClr val="FF0000"/>
                </a:solidFill>
              </a:rPr>
              <a:t>ых</a:t>
            </a:r>
            <a:r>
              <a:rPr lang="ru-RU" sz="1600" i="0" dirty="0" smtClean="0">
                <a:solidFill>
                  <a:schemeClr val="tx1"/>
                </a:solidFill>
              </a:rPr>
              <a:t> год</a:t>
            </a:r>
            <a:r>
              <a:rPr lang="ru-RU" sz="1600" i="0" dirty="0" smtClean="0">
                <a:solidFill>
                  <a:srgbClr val="FF0000"/>
                </a:solidFill>
              </a:rPr>
              <a:t>ах.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Порядковые числительные, подобно прилагательным,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изменяются по родам, числам и падежам.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61428" y="153669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-213443" y="693732"/>
            <a:ext cx="5616624" cy="7963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6. Как сказать о порядке предметов при счёте.                                                                                  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Упражнение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74, 75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(стр.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25). </a:t>
            </a:r>
            <a:endParaRPr lang="ru-RU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50" y="1622425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порядковых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550857"/>
          <a:ext cx="5572163" cy="2590107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08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ый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endParaRPr lang="ru-RU" sz="1600" b="1" i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сын</a:t>
                      </a:r>
                      <a:endParaRPr lang="ru-RU" sz="1600" b="1" i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ое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98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98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ому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ому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ому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389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ый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ое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6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  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местом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6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месте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порядковых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550855"/>
          <a:ext cx="5572163" cy="2626247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53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номер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доч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его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номер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дочер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ему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номер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дочер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5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номер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ю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доч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809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номер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дочер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ью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03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   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номер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r>
                        <a:rPr lang="ru-RU" sz="1600" b="1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дочер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порядковых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550855"/>
          <a:ext cx="5572163" cy="2626247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53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сороков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мест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сороков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ов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сороков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5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сороков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809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ими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сороков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03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   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 треть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сороков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порядковых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550857"/>
          <a:ext cx="5572163" cy="2571765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08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тридцат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ая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страниц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тысячн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посетител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98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тридцат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страниц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посетител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98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тридцат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страниц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ому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посетител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ю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389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тридцат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ую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страниц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посетител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6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тридцат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страниц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посетител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6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r>
                        <a:rPr lang="ru-RU" sz="1600" b="1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тридцат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страниц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r>
                        <a:rPr lang="ru-RU" sz="1600" b="1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посетител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порядковых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550855"/>
          <a:ext cx="5572163" cy="2626247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0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53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ёх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ая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книг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упражнени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ёх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книг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упражнени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ёх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книг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ому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упражнени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ю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5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ёх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ую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книг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упражнени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809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ёх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книг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упражнени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03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   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тр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ёх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книг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девят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упражнен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836739"/>
            <a:ext cx="5286412" cy="861774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i="0" dirty="0" smtClean="0"/>
              <a:t>Д.п.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тысяча семьсот шестьдесят пят</a:t>
            </a:r>
            <a:r>
              <a:rPr lang="ru-RU" sz="1600" i="0" dirty="0" smtClean="0">
                <a:solidFill>
                  <a:srgbClr val="FF0000"/>
                </a:solidFill>
              </a:rPr>
              <a:t>ому</a:t>
            </a:r>
            <a:r>
              <a:rPr lang="ru-RU" sz="1600" i="0" dirty="0" smtClean="0">
                <a:solidFill>
                  <a:srgbClr val="7030A0"/>
                </a:solidFill>
              </a:rPr>
              <a:t>    </a:t>
            </a:r>
          </a:p>
          <a:p>
            <a:r>
              <a:rPr lang="ru-RU" sz="1600" i="0" dirty="0" smtClean="0">
                <a:solidFill>
                  <a:srgbClr val="7030A0"/>
                </a:solidFill>
              </a:rPr>
              <a:t>          год</a:t>
            </a:r>
            <a:r>
              <a:rPr lang="ru-RU" sz="1600" i="0" dirty="0" smtClean="0">
                <a:solidFill>
                  <a:srgbClr val="FF0000"/>
                </a:solidFill>
              </a:rPr>
              <a:t>у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endParaRPr lang="ru-RU" sz="1600" i="0" dirty="0" smtClean="0">
              <a:solidFill>
                <a:srgbClr val="0070C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</a:t>
            </a:r>
            <a:r>
              <a:rPr lang="ru-RU" sz="1600" i="0" dirty="0" smtClean="0">
                <a:solidFill>
                  <a:srgbClr val="0070C0"/>
                </a:solidFill>
              </a:rPr>
              <a:t>Т.п.</a:t>
            </a:r>
            <a:r>
              <a:rPr lang="ru-RU" sz="1600" i="0" dirty="0" smtClean="0">
                <a:solidFill>
                  <a:srgbClr val="7030A0"/>
                </a:solidFill>
              </a:rPr>
              <a:t> тысяча семьсот шестьдесят пят</a:t>
            </a:r>
            <a:r>
              <a:rPr lang="ru-RU" sz="1600" i="0" dirty="0" smtClean="0">
                <a:solidFill>
                  <a:srgbClr val="FF0000"/>
                </a:solidFill>
              </a:rPr>
              <a:t>ым</a:t>
            </a:r>
            <a:r>
              <a:rPr lang="ru-RU" sz="1600" i="0" dirty="0" smtClean="0">
                <a:solidFill>
                  <a:srgbClr val="7030A0"/>
                </a:solidFill>
              </a:rPr>
              <a:t> год</a:t>
            </a:r>
            <a:r>
              <a:rPr lang="ru-RU" sz="1600" i="0" dirty="0" smtClean="0">
                <a:solidFill>
                  <a:srgbClr val="FF0000"/>
                </a:solidFill>
              </a:rPr>
              <a:t>ом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16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склонении составных порядковых числительных  изменяется только </a:t>
                      </a:r>
                      <a:r>
                        <a:rPr lang="ru-RU" sz="1600" b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последнее слово</a:t>
                      </a:r>
                      <a:endParaRPr lang="ru-RU" sz="1600" u="none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40811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порядковых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6818" y="550855"/>
          <a:ext cx="5572163" cy="2626247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2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53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тысяча девятьсот восемьдесят пят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тысяча девятьсот восемьдесят пят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ого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64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тысяча девятьсот восемьдесят пят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ому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5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тысяча девятьсот восемьдесят пят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ый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809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Т.п.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тысяча девятьсот восемьдесят пят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03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П.п.   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тысяча девятьсот восемьдесят пят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ом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3943</TotalTime>
  <Words>810</Words>
  <Application>Microsoft Office PowerPoint</Application>
  <PresentationFormat>Произвольный</PresentationFormat>
  <Paragraphs>348</Paragraphs>
  <Slides>20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Русский язык</vt:lpstr>
      <vt:lpstr>              Внимание! Запомните!</vt:lpstr>
      <vt:lpstr>  Склонение порядковых числительных </vt:lpstr>
      <vt:lpstr>  Склонение порядковых числительных </vt:lpstr>
      <vt:lpstr>  Склонение порядковых числительных </vt:lpstr>
      <vt:lpstr>  Склонение порядковых числительных </vt:lpstr>
      <vt:lpstr>  Склонение порядковых числительных </vt:lpstr>
      <vt:lpstr>               Внимание! Запомните!</vt:lpstr>
      <vt:lpstr>  Склонение порядковых числительных </vt:lpstr>
      <vt:lpstr>        Собирательные числительные</vt:lpstr>
      <vt:lpstr>     Особенности собирательных числительных</vt:lpstr>
      <vt:lpstr>              Внимание! Запомните!</vt:lpstr>
      <vt:lpstr>              Внимание! Запомните!</vt:lpstr>
      <vt:lpstr>                       </vt:lpstr>
      <vt:lpstr>                       </vt:lpstr>
      <vt:lpstr>              Внимание! Запомните!</vt:lpstr>
      <vt:lpstr>     Игра «Волшебный прямоугольник»</vt:lpstr>
      <vt:lpstr>         «Волшебный прямоугольник» </vt:lpstr>
      <vt:lpstr>«Волшебный прямоугольник». Проверьте!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263</cp:revision>
  <dcterms:created xsi:type="dcterms:W3CDTF">2020-04-13T08:05:42Z</dcterms:created>
  <dcterms:modified xsi:type="dcterms:W3CDTF">2020-11-14T13:39:20Z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