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89" r:id="rId3"/>
    <p:sldId id="290" r:id="rId4"/>
    <p:sldId id="293" r:id="rId5"/>
    <p:sldId id="292" r:id="rId6"/>
    <p:sldId id="294" r:id="rId7"/>
    <p:sldId id="295" r:id="rId8"/>
    <p:sldId id="296" r:id="rId9"/>
    <p:sldId id="300" r:id="rId10"/>
    <p:sldId id="298" r:id="rId11"/>
    <p:sldId id="257" r:id="rId12"/>
    <p:sldId id="297" r:id="rId13"/>
    <p:sldId id="301" r:id="rId14"/>
    <p:sldId id="264" r:id="rId15"/>
    <p:sldId id="271" r:id="rId16"/>
    <p:sldId id="272" r:id="rId17"/>
    <p:sldId id="302" r:id="rId18"/>
    <p:sldId id="281" r:id="rId19"/>
    <p:sldId id="303" r:id="rId20"/>
    <p:sldId id="304" r:id="rId21"/>
    <p:sldId id="285" r:id="rId22"/>
    <p:sldId id="283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938" autoAdjust="0"/>
  </p:normalViewPr>
  <p:slideViewPr>
    <p:cSldViewPr>
      <p:cViewPr>
        <p:scale>
          <a:sx n="87" d="100"/>
          <a:sy n="87" d="100"/>
        </p:scale>
        <p:origin x="1532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5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apatity.fio.ru/projects/pr521/images/book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578644" y="1334393"/>
            <a:ext cx="2858951" cy="15016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400" b="1" spc="-2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b="1" spc="-25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сказать о количестве предметов?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4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(урок 2) </a:t>
            </a: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 marL="33655" marR="616585" algn="ctr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8605" y="1262385"/>
            <a:ext cx="288032" cy="720080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8604" y="2054473"/>
            <a:ext cx="288032" cy="7527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9154" name="Picture 2" descr="Количественные числительные в Иврите. От 1 До 10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0972" y="1190377"/>
            <a:ext cx="1923695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819" y="110526"/>
            <a:ext cx="557216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</a:t>
            </a:r>
            <a:r>
              <a:rPr lang="ru-RU" sz="2000" spc="-5" dirty="0" smtClean="0"/>
              <a:t>Склонение числительных</a:t>
            </a:r>
            <a:r>
              <a:rPr lang="ru-RU" sz="2000" dirty="0" smtClean="0"/>
              <a:t> </a:t>
            </a:r>
            <a:r>
              <a:rPr lang="ru-RU" sz="2000" i="1" dirty="0" smtClean="0"/>
              <a:t>50—80</a:t>
            </a:r>
            <a:endParaRPr sz="2000" spc="-5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7" y="528202"/>
          <a:ext cx="5572165" cy="2459676"/>
        </p:xfrm>
        <a:graphic>
          <a:graphicData uri="http://schemas.openxmlformats.org/drawingml/2006/table">
            <a:tbl>
              <a:tblPr/>
              <a:tblGrid>
                <a:gridCol w="29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И.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десят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восем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десят  километр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Р.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десят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восьм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десят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 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километр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десят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восьм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десят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километр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В.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шестьдесят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восем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десят километр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Т.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шесть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десять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восемь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r>
                        <a:rPr lang="ru-RU" sz="1400" b="1" dirty="0" err="1" smtClean="0">
                          <a:latin typeface="Arial" pitchFamily="34" charset="0"/>
                          <a:cs typeface="Arial" pitchFamily="34" charset="0"/>
                        </a:rPr>
                        <a:t>десять</a:t>
                      </a:r>
                      <a:r>
                        <a:rPr lang="ru-RU" sz="1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ю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километр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П.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(о) 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шест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десят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(о) восьм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десят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километр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819" y="110526"/>
            <a:ext cx="557216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</a:t>
            </a:r>
            <a:r>
              <a:rPr lang="ru-RU" sz="1800" spc="-5" dirty="0" smtClean="0"/>
              <a:t>Склонение числительных</a:t>
            </a:r>
            <a:r>
              <a:rPr lang="ru-RU" sz="1800" dirty="0" smtClean="0"/>
              <a:t> </a:t>
            </a:r>
            <a:r>
              <a:rPr lang="ru-RU" sz="1800" i="1" dirty="0" smtClean="0"/>
              <a:t>200—400</a:t>
            </a:r>
            <a:endParaRPr sz="1800" spc="-5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7" y="528202"/>
          <a:ext cx="5572165" cy="2401773"/>
        </p:xfrm>
        <a:graphic>
          <a:graphicData uri="http://schemas.openxmlformats.org/drawingml/2006/table">
            <a:tbl>
              <a:tblPr/>
              <a:tblGrid>
                <a:gridCol w="289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091"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25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И.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25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Р.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ух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сот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сот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сот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25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ём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ём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25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В.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504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Т.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умя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ами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емя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ами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ьмя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ами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25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>
                          <a:latin typeface="Arial" pitchFamily="34" charset="0"/>
                          <a:cs typeface="Arial" pitchFamily="34" charset="0"/>
                        </a:rPr>
                        <a:t>П.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(о) 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ух</a:t>
                      </a:r>
                      <a:r>
                        <a:rPr lang="ru-RU" sz="1400" b="1" i="1" dirty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, 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r>
                        <a:rPr lang="ru-RU" sz="1400" b="1" i="1" dirty="0" smtClean="0">
                          <a:latin typeface="Arial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ах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метр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819" y="110526"/>
            <a:ext cx="557216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</a:t>
            </a:r>
            <a:r>
              <a:rPr lang="ru-RU" sz="2000" spc="-5" dirty="0" smtClean="0"/>
              <a:t>Склонение числительных</a:t>
            </a:r>
            <a:r>
              <a:rPr lang="ru-RU" sz="2000" dirty="0" smtClean="0"/>
              <a:t> </a:t>
            </a:r>
            <a:r>
              <a:rPr lang="ru-RU" sz="2000" i="1" dirty="0" smtClean="0"/>
              <a:t>500—900</a:t>
            </a:r>
            <a:endParaRPr sz="2000" spc="-5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435296"/>
              </p:ext>
            </p:extLst>
          </p:nvPr>
        </p:nvGraphicFramePr>
        <p:xfrm>
          <a:off x="96818" y="193665"/>
          <a:ext cx="5572165" cy="2929668"/>
        </p:xfrm>
        <a:graphic>
          <a:graphicData uri="http://schemas.openxmlformats.org/drawingml/2006/table">
            <a:tbl>
              <a:tblPr/>
              <a:tblGrid>
                <a:gridCol w="29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  ручек                                                 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восем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сот пенал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 ручек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восьм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сот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пенал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 </a:t>
                      </a:r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ручк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восьм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пенал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ь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 ручек</a:t>
                      </a:r>
                      <a:endParaRPr lang="ru-RU" sz="16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восем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сот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пенал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 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ручк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вос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мь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ами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пенал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ами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672">
                <a:tc>
                  <a:txBody>
                    <a:bodyPr/>
                    <a:lstStyle/>
                    <a:p>
                      <a:pPr fontAlgn="base"/>
                      <a:endParaRPr lang="ru-RU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fontAlgn="base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40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 </a:t>
                      </a:r>
                      <a:r>
                        <a:rPr lang="ru-RU" sz="16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ручк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(о) восьм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r>
                        <a:rPr lang="ru-RU" sz="14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пенал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283" marR="22283" marT="11142" marB="1114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819" y="110526"/>
            <a:ext cx="557216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</a:t>
            </a:r>
            <a:r>
              <a:rPr lang="ru-RU" sz="2000" spc="-5" dirty="0" smtClean="0"/>
              <a:t>Склонение числительных</a:t>
            </a:r>
            <a:r>
              <a:rPr lang="ru-RU" sz="2000" dirty="0" smtClean="0"/>
              <a:t> 4</a:t>
            </a:r>
            <a:r>
              <a:rPr lang="ru-RU" sz="2000" i="1" dirty="0" smtClean="0"/>
              <a:t>0, 90, 100</a:t>
            </a:r>
            <a:endParaRPr sz="2000" spc="-5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12783"/>
              </p:ext>
            </p:extLst>
          </p:nvPr>
        </p:nvGraphicFramePr>
        <p:xfrm>
          <a:off x="168256" y="550855"/>
          <a:ext cx="5500728" cy="2571228"/>
        </p:xfrm>
        <a:graphic>
          <a:graphicData uri="http://schemas.openxmlformats.org/drawingml/2006/table">
            <a:tbl>
              <a:tblPr/>
              <a:tblGrid>
                <a:gridCol w="85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5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76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B7770"/>
                          </a:solidFill>
                          <a:latin typeface="Calibri"/>
                          <a:ea typeface="Times New Roman"/>
                        </a:rPr>
                        <a:t>Падеж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6B7770"/>
                          </a:solidFill>
                          <a:latin typeface="Calibri"/>
                          <a:ea typeface="Times New Roman"/>
                        </a:rPr>
                        <a:t>40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6B7770"/>
                          </a:solidFill>
                          <a:latin typeface="Calibri"/>
                          <a:ea typeface="Times New Roman"/>
                        </a:rPr>
                        <a:t>90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6B7770"/>
                          </a:solidFill>
                          <a:latin typeface="Calibri"/>
                          <a:ea typeface="Times New Roman"/>
                        </a:rPr>
                        <a:t>100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И.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сорок дн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ей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девяносто дом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 страниц 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Р.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сорок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дн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ей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девяност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дом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страниц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7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сорок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дн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ям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девяност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дом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страниц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76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В.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сорок дн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ей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девяносто дом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ов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 страниц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9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</a:rPr>
                        <a:t>Т.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сорок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дн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ями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девяност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дом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страниц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10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</a:rPr>
                        <a:t>П.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 сорок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дн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девяност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дом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        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 ст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страниц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3"/>
            <a:ext cx="6215106" cy="31547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dirty="0" smtClean="0"/>
              <a:t>Как согласуются числительные с существительными?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17313" y="781128"/>
            <a:ext cx="4531172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spc="15" smtClean="0">
                <a:solidFill>
                  <a:srgbClr val="FFFFFF"/>
                </a:solidFill>
                <a:latin typeface="Arial"/>
                <a:cs typeface="Arial"/>
              </a:rPr>
              <a:t>Единственное</a:t>
            </a:r>
            <a:r>
              <a:rPr sz="1400" spc="-65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0" smtClean="0">
                <a:solidFill>
                  <a:srgbClr val="FFFFFF"/>
                </a:solidFill>
                <a:latin typeface="Arial"/>
                <a:cs typeface="Arial"/>
              </a:rPr>
              <a:t>число</a:t>
            </a:r>
            <a:r>
              <a:rPr lang="ru-RU" sz="1400" spc="20" dirty="0" smtClean="0">
                <a:solidFill>
                  <a:srgbClr val="FFFFFF"/>
                </a:solidFill>
                <a:latin typeface="Arial"/>
                <a:cs typeface="Arial"/>
              </a:rPr>
              <a:t>два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908045"/>
            <a:ext cx="54292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два, три, четыре                      сущ. Р.п., ед.ч.: 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два стул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B050"/>
                </a:solidFill>
              </a:rPr>
              <a:t>, три комнат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r>
              <a:rPr lang="ru-RU" b="1" dirty="0" smtClean="0">
                <a:solidFill>
                  <a:srgbClr val="00B050"/>
                </a:solidFill>
              </a:rPr>
              <a:t>, четыре упражнени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b="1" dirty="0" smtClean="0">
                <a:solidFill>
                  <a:srgbClr val="00B050"/>
                </a:solidFill>
              </a:rPr>
              <a:t>;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/>
              <a:t>пять, десять, сорок, сто …                     сущ. Р.п., мн.ч.: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пять брать</a:t>
            </a:r>
            <a:r>
              <a:rPr lang="ru-RU" b="1" dirty="0" smtClean="0">
                <a:solidFill>
                  <a:srgbClr val="FF0000"/>
                </a:solidFill>
              </a:rPr>
              <a:t>ев</a:t>
            </a:r>
            <a:r>
              <a:rPr lang="ru-RU" b="1" dirty="0" smtClean="0">
                <a:solidFill>
                  <a:srgbClr val="00B050"/>
                </a:solidFill>
              </a:rPr>
              <a:t>, десять  комнат    , сорок упражнени</a:t>
            </a:r>
            <a:r>
              <a:rPr lang="ru-RU" b="1" dirty="0" smtClean="0">
                <a:solidFill>
                  <a:srgbClr val="FF0000"/>
                </a:solidFill>
              </a:rPr>
              <a:t>й</a:t>
            </a:r>
            <a:r>
              <a:rPr lang="ru-RU" b="1" dirty="0" smtClean="0">
                <a:solidFill>
                  <a:srgbClr val="00B050"/>
                </a:solidFill>
              </a:rPr>
              <a:t>;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168520" y="979483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954338" y="2051053"/>
            <a:ext cx="6926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62"/>
          <p:cNvSpPr>
            <a:spLocks noChangeArrowheads="1"/>
          </p:cNvSpPr>
          <p:nvPr/>
        </p:nvSpPr>
        <p:spPr bwMode="auto">
          <a:xfrm>
            <a:off x="3168652" y="2693995"/>
            <a:ext cx="142875" cy="142876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884" y="622293"/>
            <a:ext cx="2786082" cy="2143140"/>
          </a:xfrm>
        </p:spPr>
        <p:txBody>
          <a:bodyPr/>
          <a:lstStyle/>
          <a:p>
            <a:endParaRPr lang="ru-RU" sz="2000" i="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i="0" dirty="0" smtClean="0">
                <a:solidFill>
                  <a:schemeClr val="tx1"/>
                </a:solidFill>
              </a:rPr>
              <a:t>Запишите числительные словами, правильно употребив их в нужном падеже.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9" y="4143380"/>
            <a:ext cx="1895469" cy="159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s://refdb.ru/images/1797/3592403/m1f70e2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908045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Выполнение упражнения по учебнику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429288" cy="2092881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      </a:t>
            </a:r>
            <a:r>
              <a:rPr lang="ru-RU" sz="1800" i="0" dirty="0" smtClean="0">
                <a:solidFill>
                  <a:srgbClr val="0070C0"/>
                </a:solidFill>
              </a:rPr>
              <a:t>Упражнение 57 (стр. 19)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600" i="0" dirty="0" smtClean="0">
                <a:solidFill>
                  <a:srgbClr val="92D050"/>
                </a:solidFill>
              </a:rPr>
              <a:t>   </a:t>
            </a:r>
            <a:r>
              <a:rPr lang="ru-RU" sz="1600" i="0" dirty="0" smtClean="0">
                <a:solidFill>
                  <a:schemeClr val="tx1"/>
                </a:solidFill>
              </a:rPr>
              <a:t>от 400 отнять 80 получится 320.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от 900 отнять 70 получится 830.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от 200 отнять 90 получится 110.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к 700 прибавить 200 получится 900.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к 400 прибавить 300 получится 700.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к 300 прибавить 40 получится 340.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к 200 прибавить 30 получится 230.</a:t>
            </a:r>
            <a:endParaRPr lang="ru-RU" sz="1600" i="0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3674338" y="502246"/>
            <a:ext cx="1978361" cy="233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600" dirty="0" smtClean="0"/>
              <a:t>Выполнение упражнения по учебнику</a:t>
            </a:r>
            <a:r>
              <a:rPr lang="en-US" sz="1600" dirty="0" smtClean="0"/>
              <a:t>.</a:t>
            </a:r>
            <a:r>
              <a:rPr lang="ru-RU" sz="1600" dirty="0" smtClean="0"/>
              <a:t> Проверьте!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79417"/>
            <a:ext cx="5668982" cy="2739211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  </a:t>
            </a:r>
            <a:r>
              <a:rPr lang="en-US" sz="1400" i="0" dirty="0">
                <a:solidFill>
                  <a:schemeClr val="tx1"/>
                </a:solidFill>
              </a:rPr>
              <a:t>O</a:t>
            </a:r>
            <a:r>
              <a:rPr lang="ru-RU" sz="1400" i="0" dirty="0" smtClean="0">
                <a:solidFill>
                  <a:schemeClr val="tx1"/>
                </a:solidFill>
              </a:rPr>
              <a:t>т </a:t>
            </a:r>
            <a:r>
              <a:rPr lang="ru-RU" sz="1400" i="0" dirty="0" smtClean="0">
                <a:solidFill>
                  <a:srgbClr val="007E39"/>
                </a:solidFill>
              </a:rPr>
              <a:t>четырёхсот</a:t>
            </a:r>
            <a:r>
              <a:rPr lang="ru-RU" sz="1400" i="0" dirty="0" smtClean="0">
                <a:solidFill>
                  <a:schemeClr val="tx1"/>
                </a:solidFill>
              </a:rPr>
              <a:t> отнять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rgbClr val="007E39"/>
                </a:solidFill>
              </a:rPr>
              <a:t>восемьдесят</a:t>
            </a:r>
            <a:r>
              <a:rPr lang="ru-RU" sz="1400" i="0" dirty="0" smtClean="0">
                <a:solidFill>
                  <a:schemeClr val="tx1"/>
                </a:solidFill>
              </a:rPr>
              <a:t> получится    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   </a:t>
            </a:r>
            <a:r>
              <a:rPr lang="ru-RU" sz="1400" i="0" dirty="0" smtClean="0">
                <a:solidFill>
                  <a:srgbClr val="007E39"/>
                </a:solidFill>
              </a:rPr>
              <a:t>триста двадцать</a:t>
            </a:r>
            <a:r>
              <a:rPr lang="en-US" sz="1400" i="0" dirty="0">
                <a:solidFill>
                  <a:srgbClr val="007E39"/>
                </a:solidFill>
              </a:rPr>
              <a:t>;</a:t>
            </a:r>
            <a:endParaRPr lang="ru-RU" sz="1400" i="0" dirty="0" smtClean="0">
              <a:solidFill>
                <a:srgbClr val="007E39"/>
              </a:solidFill>
            </a:endParaRPr>
          </a:p>
          <a:p>
            <a:r>
              <a:rPr lang="ru-RU" sz="1400" i="0" dirty="0" smtClean="0">
                <a:solidFill>
                  <a:schemeClr val="tx1"/>
                </a:solidFill>
              </a:rPr>
              <a:t>   от </a:t>
            </a:r>
            <a:r>
              <a:rPr lang="ru-RU" sz="1400" i="0" dirty="0" smtClean="0">
                <a:solidFill>
                  <a:srgbClr val="007E39"/>
                </a:solidFill>
              </a:rPr>
              <a:t>девятисот</a:t>
            </a:r>
            <a:r>
              <a:rPr lang="ru-RU" sz="1400" i="0" dirty="0" smtClean="0">
                <a:solidFill>
                  <a:schemeClr val="tx1"/>
                </a:solidFill>
              </a:rPr>
              <a:t> отнять </a:t>
            </a:r>
            <a:r>
              <a:rPr lang="ru-RU" sz="1400" i="0" dirty="0" smtClean="0">
                <a:solidFill>
                  <a:srgbClr val="007E39"/>
                </a:solidFill>
              </a:rPr>
              <a:t>семьдесят </a:t>
            </a:r>
            <a:r>
              <a:rPr lang="ru-RU" sz="1400" i="0" dirty="0" smtClean="0">
                <a:solidFill>
                  <a:schemeClr val="tx1"/>
                </a:solidFill>
              </a:rPr>
              <a:t>получится 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   </a:t>
            </a:r>
            <a:r>
              <a:rPr lang="ru-RU" sz="1400" i="0" dirty="0" smtClean="0">
                <a:solidFill>
                  <a:srgbClr val="007E39"/>
                </a:solidFill>
              </a:rPr>
              <a:t>восемьсот тридцать</a:t>
            </a:r>
            <a:r>
              <a:rPr lang="en-US" sz="1400" i="0" dirty="0" smtClean="0">
                <a:solidFill>
                  <a:srgbClr val="007E39"/>
                </a:solidFill>
              </a:rPr>
              <a:t>;</a:t>
            </a:r>
            <a:r>
              <a:rPr lang="ru-RU" sz="1400" i="0" dirty="0" smtClean="0">
                <a:solidFill>
                  <a:srgbClr val="007E39"/>
                </a:solidFill>
              </a:rPr>
              <a:t> 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   от </a:t>
            </a:r>
            <a:r>
              <a:rPr lang="ru-RU" sz="1400" i="0" dirty="0" smtClean="0">
                <a:solidFill>
                  <a:srgbClr val="007E39"/>
                </a:solidFill>
              </a:rPr>
              <a:t>двухсот </a:t>
            </a:r>
            <a:r>
              <a:rPr lang="ru-RU" sz="1400" i="0" dirty="0" smtClean="0">
                <a:solidFill>
                  <a:schemeClr val="tx1"/>
                </a:solidFill>
              </a:rPr>
              <a:t>отнять </a:t>
            </a:r>
            <a:r>
              <a:rPr lang="ru-RU" sz="1400" i="0" dirty="0" smtClean="0">
                <a:solidFill>
                  <a:srgbClr val="007E39"/>
                </a:solidFill>
              </a:rPr>
              <a:t>девяносто</a:t>
            </a:r>
            <a:r>
              <a:rPr lang="ru-RU" sz="1400" i="0" dirty="0" smtClean="0">
                <a:solidFill>
                  <a:schemeClr val="tx1"/>
                </a:solidFill>
              </a:rPr>
              <a:t> получится </a:t>
            </a:r>
            <a:r>
              <a:rPr lang="ru-RU" sz="1400" i="0" dirty="0" smtClean="0">
                <a:solidFill>
                  <a:srgbClr val="007E39"/>
                </a:solidFill>
              </a:rPr>
              <a:t>сто   </a:t>
            </a:r>
          </a:p>
          <a:p>
            <a:r>
              <a:rPr lang="ru-RU" sz="1400" i="0" dirty="0" smtClean="0">
                <a:solidFill>
                  <a:srgbClr val="007E39"/>
                </a:solidFill>
              </a:rPr>
              <a:t>   десять</a:t>
            </a:r>
            <a:r>
              <a:rPr lang="en-US" sz="1400" i="0" dirty="0" smtClean="0">
                <a:solidFill>
                  <a:srgbClr val="007E39"/>
                </a:solidFill>
              </a:rPr>
              <a:t>;</a:t>
            </a:r>
            <a:endParaRPr lang="ru-RU" sz="1400" i="0" dirty="0" smtClean="0">
              <a:solidFill>
                <a:srgbClr val="007E39"/>
              </a:solidFill>
            </a:endParaRPr>
          </a:p>
          <a:p>
            <a:r>
              <a:rPr lang="ru-RU" sz="1400" i="0" dirty="0" smtClean="0">
                <a:solidFill>
                  <a:schemeClr val="tx1"/>
                </a:solidFill>
              </a:rPr>
              <a:t>   к </a:t>
            </a:r>
            <a:r>
              <a:rPr lang="ru-RU" sz="1400" i="0" dirty="0" smtClean="0">
                <a:solidFill>
                  <a:srgbClr val="007E39"/>
                </a:solidFill>
              </a:rPr>
              <a:t>семистам</a:t>
            </a:r>
            <a:r>
              <a:rPr lang="ru-RU" sz="1400" i="0" dirty="0" smtClean="0">
                <a:solidFill>
                  <a:schemeClr val="tx1"/>
                </a:solidFill>
              </a:rPr>
              <a:t> прибавить </a:t>
            </a:r>
            <a:r>
              <a:rPr lang="ru-RU" sz="1400" i="0" dirty="0" smtClean="0">
                <a:solidFill>
                  <a:srgbClr val="007E39"/>
                </a:solidFill>
              </a:rPr>
              <a:t>двести</a:t>
            </a:r>
            <a:r>
              <a:rPr lang="ru-RU" sz="1400" i="0" dirty="0" smtClean="0">
                <a:solidFill>
                  <a:schemeClr val="tx1"/>
                </a:solidFill>
              </a:rPr>
              <a:t> получится  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   </a:t>
            </a:r>
            <a:r>
              <a:rPr lang="ru-RU" sz="1400" i="0" dirty="0" smtClean="0">
                <a:solidFill>
                  <a:srgbClr val="007E39"/>
                </a:solidFill>
              </a:rPr>
              <a:t>девятьсот</a:t>
            </a:r>
            <a:r>
              <a:rPr lang="en-US" sz="1400" i="0" dirty="0" smtClean="0">
                <a:solidFill>
                  <a:srgbClr val="007E39"/>
                </a:solidFill>
              </a:rPr>
              <a:t>;</a:t>
            </a:r>
            <a:endParaRPr lang="ru-RU" sz="1400" i="0" dirty="0" smtClean="0">
              <a:solidFill>
                <a:srgbClr val="007E39"/>
              </a:solidFill>
            </a:endParaRPr>
          </a:p>
          <a:p>
            <a:r>
              <a:rPr lang="ru-RU" sz="1400" i="0" dirty="0" smtClean="0">
                <a:solidFill>
                  <a:schemeClr val="tx1"/>
                </a:solidFill>
              </a:rPr>
              <a:t>   к </a:t>
            </a:r>
            <a:r>
              <a:rPr lang="ru-RU" sz="1400" i="0" dirty="0" smtClean="0">
                <a:solidFill>
                  <a:srgbClr val="007E39"/>
                </a:solidFill>
              </a:rPr>
              <a:t>четырёмстам </a:t>
            </a:r>
            <a:r>
              <a:rPr lang="ru-RU" sz="1400" i="0" dirty="0" smtClean="0">
                <a:solidFill>
                  <a:schemeClr val="tx1"/>
                </a:solidFill>
              </a:rPr>
              <a:t>прибавить </a:t>
            </a:r>
            <a:r>
              <a:rPr lang="ru-RU" sz="1400" i="0" dirty="0" smtClean="0">
                <a:solidFill>
                  <a:srgbClr val="007E39"/>
                </a:solidFill>
              </a:rPr>
              <a:t>триста </a:t>
            </a:r>
            <a:r>
              <a:rPr lang="ru-RU" sz="1400" i="0" dirty="0" smtClean="0">
                <a:solidFill>
                  <a:schemeClr val="tx1"/>
                </a:solidFill>
              </a:rPr>
              <a:t>получится </a:t>
            </a:r>
            <a:r>
              <a:rPr lang="ru-RU" sz="1400" i="0" dirty="0" smtClean="0">
                <a:solidFill>
                  <a:srgbClr val="007E39"/>
                </a:solidFill>
              </a:rPr>
              <a:t>семьсот</a:t>
            </a:r>
            <a:r>
              <a:rPr lang="en-US" sz="1400" i="0" dirty="0">
                <a:solidFill>
                  <a:srgbClr val="007E39"/>
                </a:solidFill>
              </a:rPr>
              <a:t>;</a:t>
            </a:r>
            <a:endParaRPr lang="ru-RU" sz="1400" i="0" dirty="0" smtClean="0">
              <a:solidFill>
                <a:srgbClr val="007E39"/>
              </a:solidFill>
            </a:endParaRPr>
          </a:p>
          <a:p>
            <a:r>
              <a:rPr lang="ru-RU" sz="1400" i="0" dirty="0" smtClean="0">
                <a:solidFill>
                  <a:schemeClr val="tx1"/>
                </a:solidFill>
              </a:rPr>
              <a:t>   к </a:t>
            </a:r>
            <a:r>
              <a:rPr lang="ru-RU" sz="1400" i="0" dirty="0" smtClean="0">
                <a:solidFill>
                  <a:srgbClr val="007E39"/>
                </a:solidFill>
              </a:rPr>
              <a:t>трёмстам</a:t>
            </a:r>
            <a:r>
              <a:rPr lang="ru-RU" sz="1400" i="0" dirty="0" smtClean="0">
                <a:solidFill>
                  <a:schemeClr val="tx1"/>
                </a:solidFill>
              </a:rPr>
              <a:t> прибавить </a:t>
            </a:r>
            <a:r>
              <a:rPr lang="ru-RU" sz="1400" i="0" dirty="0" smtClean="0">
                <a:solidFill>
                  <a:srgbClr val="007E39"/>
                </a:solidFill>
              </a:rPr>
              <a:t>сорок</a:t>
            </a:r>
            <a:r>
              <a:rPr lang="ru-RU" sz="1400" i="0" dirty="0" smtClean="0">
                <a:solidFill>
                  <a:schemeClr val="tx1"/>
                </a:solidFill>
              </a:rPr>
              <a:t> получится </a:t>
            </a:r>
            <a:r>
              <a:rPr lang="ru-RU" sz="1400" i="0" dirty="0" smtClean="0">
                <a:solidFill>
                  <a:srgbClr val="007E39"/>
                </a:solidFill>
              </a:rPr>
              <a:t>триста сорок</a:t>
            </a:r>
            <a:r>
              <a:rPr lang="en-US" sz="1400" i="0" dirty="0" smtClean="0">
                <a:solidFill>
                  <a:srgbClr val="007E39"/>
                </a:solidFill>
              </a:rPr>
              <a:t>;</a:t>
            </a:r>
            <a:endParaRPr lang="ru-RU" sz="1400" i="0" dirty="0" smtClean="0">
              <a:solidFill>
                <a:srgbClr val="007E39"/>
              </a:solidFill>
            </a:endParaRPr>
          </a:p>
          <a:p>
            <a:r>
              <a:rPr lang="ru-RU" sz="1400" i="0" dirty="0" smtClean="0">
                <a:solidFill>
                  <a:schemeClr val="tx1"/>
                </a:solidFill>
              </a:rPr>
              <a:t>   к </a:t>
            </a:r>
            <a:r>
              <a:rPr lang="ru-RU" sz="1400" i="0" dirty="0" smtClean="0">
                <a:solidFill>
                  <a:srgbClr val="007E39"/>
                </a:solidFill>
              </a:rPr>
              <a:t>двумстам</a:t>
            </a:r>
            <a:r>
              <a:rPr lang="ru-RU" sz="1400" i="0" dirty="0" smtClean="0">
                <a:solidFill>
                  <a:schemeClr val="tx1"/>
                </a:solidFill>
              </a:rPr>
              <a:t> прибавить </a:t>
            </a:r>
            <a:r>
              <a:rPr lang="ru-RU" sz="1400" i="0" dirty="0" smtClean="0">
                <a:solidFill>
                  <a:srgbClr val="007E39"/>
                </a:solidFill>
              </a:rPr>
              <a:t>тридцать</a:t>
            </a:r>
            <a:r>
              <a:rPr lang="ru-RU" sz="1400" i="0" dirty="0" smtClean="0">
                <a:solidFill>
                  <a:schemeClr val="tx1"/>
                </a:solidFill>
              </a:rPr>
              <a:t> получится</a:t>
            </a:r>
            <a:r>
              <a:rPr lang="ru-RU" sz="1400" i="0" dirty="0" smtClean="0">
                <a:solidFill>
                  <a:srgbClr val="0070C0"/>
                </a:solidFill>
              </a:rPr>
              <a:t> </a:t>
            </a:r>
            <a:r>
              <a:rPr lang="ru-RU" sz="1400" i="0" dirty="0" smtClean="0">
                <a:solidFill>
                  <a:srgbClr val="007E39"/>
                </a:solidFill>
              </a:rPr>
              <a:t>двести тридцать.   </a:t>
            </a:r>
          </a:p>
          <a:p>
            <a:r>
              <a:rPr lang="ru-RU" sz="1400" i="0" dirty="0" smtClean="0">
                <a:solidFill>
                  <a:schemeClr val="tx1"/>
                </a:solidFill>
              </a:rPr>
              <a:t>  </a:t>
            </a:r>
            <a:endParaRPr lang="ru-RU" sz="1400" i="0" dirty="0">
              <a:solidFill>
                <a:schemeClr val="tx1"/>
              </a:solidFill>
            </a:endParaRPr>
          </a:p>
        </p:txBody>
      </p:sp>
      <p:pic>
        <p:nvPicPr>
          <p:cNvPr id="7" name="Picture 109" descr="http://www.apatity.fio.ru/projects/pr521/images/book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240222" y="908045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Лингвистическая задача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1330" y="765169"/>
            <a:ext cx="3745354" cy="1231106"/>
          </a:xfrm>
        </p:spPr>
        <p:txBody>
          <a:bodyPr/>
          <a:lstStyle/>
          <a:p>
            <a:endParaRPr lang="ru-RU" sz="1600" dirty="0" smtClean="0"/>
          </a:p>
          <a:p>
            <a:r>
              <a:rPr lang="ru-RU" sz="1600" dirty="0" smtClean="0">
                <a:solidFill>
                  <a:schemeClr val="tx1"/>
                </a:solidFill>
              </a:rPr>
              <a:t>Дополните пословицы и поговорки числительными, данными в скобках, поставив их в нужной форме.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5286412" cy="2215991"/>
          </a:xfrm>
        </p:spPr>
        <p:txBody>
          <a:bodyPr/>
          <a:lstStyle/>
          <a:p>
            <a:endParaRPr lang="ru-RU" sz="1600" i="0" dirty="0" smtClean="0"/>
          </a:p>
          <a:p>
            <a:r>
              <a:rPr lang="ru-RU" sz="1600" i="0" dirty="0" smtClean="0">
                <a:solidFill>
                  <a:srgbClr val="002060"/>
                </a:solidFill>
              </a:rPr>
              <a:t>(1) за всех и все за (1).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Старый друг лучше новых (2).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Семеро (1) не ждут. </a:t>
            </a:r>
            <a:br>
              <a:rPr lang="ru-RU" sz="1600" i="0" dirty="0" smtClean="0">
                <a:solidFill>
                  <a:srgbClr val="002060"/>
                </a:solidFill>
              </a:rPr>
            </a:br>
            <a:r>
              <a:rPr lang="ru-RU" sz="1600" i="0" dirty="0" smtClean="0">
                <a:solidFill>
                  <a:srgbClr val="002060"/>
                </a:solidFill>
              </a:rPr>
              <a:t>Где больше (2), там говорят вслух.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Без (4) углов изба не рубится.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Лук от (7) недуг.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Добрый друг лучше (100) родственников. 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При (7) дворах, (8) улиц.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6" name="Picture 4" descr="20s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4470" y="765169"/>
            <a:ext cx="1571636" cy="156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0184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Склонение числительного </a:t>
            </a:r>
            <a:r>
              <a:rPr lang="ru-RU" i="1" u="sng" spc="-5" dirty="0" smtClean="0"/>
              <a:t>один</a:t>
            </a:r>
            <a:r>
              <a:rPr lang="ru-RU" spc="-5" dirty="0" smtClean="0"/>
              <a:t>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6818" y="591459"/>
          <a:ext cx="5572165" cy="2484858"/>
        </p:xfrm>
        <a:graphic>
          <a:graphicData uri="http://schemas.openxmlformats.org/drawingml/2006/table">
            <a:tbl>
              <a:tblPr/>
              <a:tblGrid>
                <a:gridCol w="111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88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 dirty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Падеж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Мужской род</a:t>
                      </a:r>
                      <a:endParaRPr lang="ru-RU" sz="1400" i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Средний род</a:t>
                      </a:r>
                      <a:endParaRPr lang="ru-RU" sz="1400" i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Женский род</a:t>
                      </a:r>
                      <a:endParaRPr lang="ru-RU" sz="1400" i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Множественное число</a:t>
                      </a:r>
                      <a:endParaRPr lang="ru-RU" sz="1400" i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4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И.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один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4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Р.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ого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ой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их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4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ому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ой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им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61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В.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как И.п. и Р.п.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как И.п. и Р.п.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24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Т.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им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ой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ими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24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П.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(об) 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ом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(об) 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ой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(об) одн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их</a:t>
                      </a:r>
                    </a:p>
                  </a:txBody>
                  <a:tcPr marL="55076" marR="55076" marT="27538" marB="2753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Лингвистическая задача. Проверьте!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357718" cy="2215991"/>
          </a:xfrm>
        </p:spPr>
        <p:txBody>
          <a:bodyPr/>
          <a:lstStyle/>
          <a:p>
            <a:endParaRPr lang="ru-RU" sz="1600" b="0" i="0" dirty="0" smtClean="0">
              <a:solidFill>
                <a:srgbClr val="FF0000"/>
              </a:solidFill>
            </a:endParaRPr>
          </a:p>
          <a:p>
            <a:r>
              <a:rPr lang="ru-RU" sz="1600" i="0" dirty="0" smtClean="0">
                <a:solidFill>
                  <a:srgbClr val="007E39"/>
                </a:solidFill>
              </a:rPr>
              <a:t>Один</a:t>
            </a:r>
            <a:r>
              <a:rPr lang="ru-RU" sz="1600" i="0" dirty="0" smtClean="0">
                <a:solidFill>
                  <a:srgbClr val="002060"/>
                </a:solidFill>
              </a:rPr>
              <a:t> за всех и все за </a:t>
            </a:r>
            <a:r>
              <a:rPr lang="ru-RU" sz="1600" i="0" dirty="0" smtClean="0">
                <a:solidFill>
                  <a:srgbClr val="007E39"/>
                </a:solidFill>
              </a:rPr>
              <a:t>одного.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Старый друг лучше новых </a:t>
            </a:r>
            <a:r>
              <a:rPr lang="ru-RU" sz="1600" i="0" dirty="0" smtClean="0">
                <a:solidFill>
                  <a:srgbClr val="007E39"/>
                </a:solidFill>
              </a:rPr>
              <a:t>двух.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Семеро </a:t>
            </a:r>
            <a:r>
              <a:rPr lang="ru-RU" sz="1600" i="0" dirty="0" smtClean="0">
                <a:solidFill>
                  <a:srgbClr val="007E39"/>
                </a:solidFill>
              </a:rPr>
              <a:t>одного </a:t>
            </a:r>
            <a:r>
              <a:rPr lang="ru-RU" sz="1600" i="0" dirty="0" smtClean="0">
                <a:solidFill>
                  <a:srgbClr val="002060"/>
                </a:solidFill>
              </a:rPr>
              <a:t>не ждут. </a:t>
            </a:r>
            <a:br>
              <a:rPr lang="ru-RU" sz="1600" i="0" dirty="0" smtClean="0">
                <a:solidFill>
                  <a:srgbClr val="002060"/>
                </a:solidFill>
              </a:rPr>
            </a:br>
            <a:r>
              <a:rPr lang="ru-RU" sz="1600" i="0" dirty="0" smtClean="0">
                <a:solidFill>
                  <a:srgbClr val="002060"/>
                </a:solidFill>
              </a:rPr>
              <a:t>Где больше </a:t>
            </a:r>
            <a:r>
              <a:rPr lang="ru-RU" sz="1600" i="0" dirty="0" smtClean="0">
                <a:solidFill>
                  <a:srgbClr val="007E39"/>
                </a:solidFill>
              </a:rPr>
              <a:t>двух</a:t>
            </a:r>
            <a:r>
              <a:rPr lang="ru-RU" sz="1600" i="0" dirty="0" smtClean="0">
                <a:solidFill>
                  <a:srgbClr val="002060"/>
                </a:solidFill>
              </a:rPr>
              <a:t>, там говорят вслух.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Без </a:t>
            </a:r>
            <a:r>
              <a:rPr lang="ru-RU" sz="1600" i="0" dirty="0" smtClean="0">
                <a:solidFill>
                  <a:srgbClr val="007E39"/>
                </a:solidFill>
              </a:rPr>
              <a:t>четырёх</a:t>
            </a:r>
            <a:r>
              <a:rPr lang="ru-RU" sz="1600" i="0" dirty="0" smtClean="0">
                <a:solidFill>
                  <a:srgbClr val="002060"/>
                </a:solidFill>
              </a:rPr>
              <a:t> углов изба не рубится.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Лук от </a:t>
            </a:r>
            <a:r>
              <a:rPr lang="ru-RU" sz="1600" i="0" dirty="0" smtClean="0">
                <a:solidFill>
                  <a:srgbClr val="007E39"/>
                </a:solidFill>
              </a:rPr>
              <a:t>семи</a:t>
            </a:r>
            <a:r>
              <a:rPr lang="ru-RU" sz="1600" i="0" dirty="0" smtClean="0">
                <a:solidFill>
                  <a:srgbClr val="002060"/>
                </a:solidFill>
              </a:rPr>
              <a:t> недуг.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Добрый друг лучше </a:t>
            </a:r>
            <a:r>
              <a:rPr lang="ru-RU" sz="1600" i="0" dirty="0" smtClean="0">
                <a:solidFill>
                  <a:srgbClr val="007E39"/>
                </a:solidFill>
              </a:rPr>
              <a:t>ста</a:t>
            </a:r>
            <a:r>
              <a:rPr lang="ru-RU" sz="1600" i="0" dirty="0" smtClean="0">
                <a:solidFill>
                  <a:srgbClr val="002060"/>
                </a:solidFill>
              </a:rPr>
              <a:t> родственников. </a:t>
            </a:r>
          </a:p>
          <a:p>
            <a:r>
              <a:rPr lang="ru-RU" sz="1600" i="0" dirty="0" smtClean="0">
                <a:solidFill>
                  <a:srgbClr val="002060"/>
                </a:solidFill>
              </a:rPr>
              <a:t>При </a:t>
            </a:r>
            <a:r>
              <a:rPr lang="ru-RU" sz="1600" i="0" dirty="0" smtClean="0">
                <a:solidFill>
                  <a:srgbClr val="007E39"/>
                </a:solidFill>
              </a:rPr>
              <a:t>семи</a:t>
            </a:r>
            <a:r>
              <a:rPr lang="ru-RU" sz="1600" i="0" dirty="0" smtClean="0">
                <a:solidFill>
                  <a:srgbClr val="002060"/>
                </a:solidFill>
              </a:rPr>
              <a:t> дворах, </a:t>
            </a:r>
            <a:r>
              <a:rPr lang="ru-RU" sz="1600" i="0" dirty="0" smtClean="0">
                <a:solidFill>
                  <a:srgbClr val="007E39"/>
                </a:solidFill>
              </a:rPr>
              <a:t>восемь</a:t>
            </a:r>
            <a:r>
              <a:rPr lang="ru-RU" sz="1600" i="0" dirty="0" smtClean="0">
                <a:solidFill>
                  <a:srgbClr val="002060"/>
                </a:solidFill>
              </a:rPr>
              <a:t> улиц.</a:t>
            </a:r>
            <a:endParaRPr lang="ru-RU" sz="1600" dirty="0">
              <a:solidFill>
                <a:srgbClr val="002060"/>
              </a:solidFill>
            </a:endParaRPr>
          </a:p>
        </p:txBody>
      </p:sp>
      <p:grpSp>
        <p:nvGrpSpPr>
          <p:cNvPr id="5" name="Group 25">
            <a:extLst>
              <a:ext uri="{FF2B5EF4-FFF2-40B4-BE49-F238E27FC236}">
                <a16:creationId xmlns:a16="http://schemas.microsoft.com/office/drawing/2014/main" id="{29D107AC-1A6C-40E7-A65B-8E197F1689B8}"/>
              </a:ext>
            </a:extLst>
          </p:cNvPr>
          <p:cNvGrpSpPr/>
          <p:nvPr/>
        </p:nvGrpSpPr>
        <p:grpSpPr>
          <a:xfrm>
            <a:off x="3954470" y="765170"/>
            <a:ext cx="1571636" cy="1785950"/>
            <a:chOff x="1236742" y="202524"/>
            <a:chExt cx="3688534" cy="5399644"/>
          </a:xfrm>
        </p:grpSpPr>
        <p:sp>
          <p:nvSpPr>
            <p:cNvPr id="6" name="Freeform: Shape 24">
              <a:extLst>
                <a:ext uri="{FF2B5EF4-FFF2-40B4-BE49-F238E27FC236}">
                  <a16:creationId xmlns:a16="http://schemas.microsoft.com/office/drawing/2014/main" id="{BAA9B016-3962-4527-A0FA-E59B7D36D25D}"/>
                </a:ext>
              </a:extLst>
            </p:cNvPr>
            <p:cNvSpPr>
              <a:spLocks/>
            </p:cNvSpPr>
            <p:nvPr/>
          </p:nvSpPr>
          <p:spPr bwMode="auto">
            <a:xfrm rot="410959" flipH="1">
              <a:off x="1700638" y="1466697"/>
              <a:ext cx="2854049" cy="4135471"/>
            </a:xfrm>
            <a:custGeom>
              <a:avLst/>
              <a:gdLst>
                <a:gd name="connsiteX0" fmla="*/ 1696267 w 2854049"/>
                <a:gd name="connsiteY0" fmla="*/ 3431657 h 4135471"/>
                <a:gd name="connsiteX1" fmla="*/ 1344360 w 2854049"/>
                <a:gd name="connsiteY1" fmla="*/ 3783564 h 4135471"/>
                <a:gd name="connsiteX2" fmla="*/ 1696267 w 2854049"/>
                <a:gd name="connsiteY2" fmla="*/ 4135471 h 4135471"/>
                <a:gd name="connsiteX3" fmla="*/ 2048174 w 2854049"/>
                <a:gd name="connsiteY3" fmla="*/ 3783564 h 4135471"/>
                <a:gd name="connsiteX4" fmla="*/ 1696267 w 2854049"/>
                <a:gd name="connsiteY4" fmla="*/ 3431657 h 4135471"/>
                <a:gd name="connsiteX5" fmla="*/ 1470680 w 2854049"/>
                <a:gd name="connsiteY5" fmla="*/ 0 h 4135471"/>
                <a:gd name="connsiteX6" fmla="*/ 1360088 w 2854049"/>
                <a:gd name="connsiteY6" fmla="*/ 9020 h 4135471"/>
                <a:gd name="connsiteX7" fmla="*/ 1082638 w 2854049"/>
                <a:gd name="connsiteY7" fmla="*/ 72152 h 4135471"/>
                <a:gd name="connsiteX8" fmla="*/ 1000179 w 2854049"/>
                <a:gd name="connsiteY8" fmla="*/ 103217 h 4135471"/>
                <a:gd name="connsiteX9" fmla="*/ 918691 w 2854049"/>
                <a:gd name="connsiteY9" fmla="*/ 138291 h 4135471"/>
                <a:gd name="connsiteX10" fmla="*/ 839141 w 2854049"/>
                <a:gd name="connsiteY10" fmla="*/ 180379 h 4135471"/>
                <a:gd name="connsiteX11" fmla="*/ 765414 w 2854049"/>
                <a:gd name="connsiteY11" fmla="*/ 227479 h 4135471"/>
                <a:gd name="connsiteX12" fmla="*/ 694595 w 2854049"/>
                <a:gd name="connsiteY12" fmla="*/ 280591 h 4135471"/>
                <a:gd name="connsiteX13" fmla="*/ 629599 w 2854049"/>
                <a:gd name="connsiteY13" fmla="*/ 338714 h 4135471"/>
                <a:gd name="connsiteX14" fmla="*/ 569452 w 2854049"/>
                <a:gd name="connsiteY14" fmla="*/ 401847 h 4135471"/>
                <a:gd name="connsiteX15" fmla="*/ 515126 w 2854049"/>
                <a:gd name="connsiteY15" fmla="*/ 470992 h 4135471"/>
                <a:gd name="connsiteX16" fmla="*/ 467591 w 2854049"/>
                <a:gd name="connsiteY16" fmla="*/ 544147 h 4135471"/>
                <a:gd name="connsiteX17" fmla="*/ 426847 w 2854049"/>
                <a:gd name="connsiteY17" fmla="*/ 622311 h 4135471"/>
                <a:gd name="connsiteX18" fmla="*/ 392893 w 2854049"/>
                <a:gd name="connsiteY18" fmla="*/ 706488 h 4135471"/>
                <a:gd name="connsiteX19" fmla="*/ 338568 w 2854049"/>
                <a:gd name="connsiteY19" fmla="*/ 937976 h 4135471"/>
                <a:gd name="connsiteX20" fmla="*/ 333717 w 2854049"/>
                <a:gd name="connsiteY20" fmla="*/ 994094 h 4135471"/>
                <a:gd name="connsiteX21" fmla="*/ 331776 w 2854049"/>
                <a:gd name="connsiteY21" fmla="*/ 1047206 h 4135471"/>
                <a:gd name="connsiteX22" fmla="*/ 333717 w 2854049"/>
                <a:gd name="connsiteY22" fmla="*/ 1096308 h 4135471"/>
                <a:gd name="connsiteX23" fmla="*/ 334686 w 2854049"/>
                <a:gd name="connsiteY23" fmla="*/ 1145413 h 4135471"/>
                <a:gd name="connsiteX24" fmla="*/ 334686 w 2854049"/>
                <a:gd name="connsiteY24" fmla="*/ 1191509 h 4135471"/>
                <a:gd name="connsiteX25" fmla="*/ 329836 w 2854049"/>
                <a:gd name="connsiteY25" fmla="*/ 1234599 h 4135471"/>
                <a:gd name="connsiteX26" fmla="*/ 315284 w 2854049"/>
                <a:gd name="connsiteY26" fmla="*/ 1278693 h 4135471"/>
                <a:gd name="connsiteX27" fmla="*/ 289092 w 2854049"/>
                <a:gd name="connsiteY27" fmla="*/ 1331805 h 4135471"/>
                <a:gd name="connsiteX28" fmla="*/ 257078 w 2854049"/>
                <a:gd name="connsiteY28" fmla="*/ 1380908 h 4135471"/>
                <a:gd name="connsiteX29" fmla="*/ 222155 w 2854049"/>
                <a:gd name="connsiteY29" fmla="*/ 1423998 h 4135471"/>
                <a:gd name="connsiteX30" fmla="*/ 185291 w 2854049"/>
                <a:gd name="connsiteY30" fmla="*/ 1468092 h 4135471"/>
                <a:gd name="connsiteX31" fmla="*/ 146487 w 2854049"/>
                <a:gd name="connsiteY31" fmla="*/ 1508176 h 4135471"/>
                <a:gd name="connsiteX32" fmla="*/ 107683 w 2854049"/>
                <a:gd name="connsiteY32" fmla="*/ 1548261 h 4135471"/>
                <a:gd name="connsiteX33" fmla="*/ 70819 w 2854049"/>
                <a:gd name="connsiteY33" fmla="*/ 1592354 h 4135471"/>
                <a:gd name="connsiteX34" fmla="*/ 58206 w 2854049"/>
                <a:gd name="connsiteY34" fmla="*/ 1604378 h 4135471"/>
                <a:gd name="connsiteX35" fmla="*/ 42684 w 2854049"/>
                <a:gd name="connsiteY35" fmla="*/ 1619410 h 4135471"/>
                <a:gd name="connsiteX36" fmla="*/ 26193 w 2854049"/>
                <a:gd name="connsiteY36" fmla="*/ 1637448 h 4135471"/>
                <a:gd name="connsiteX37" fmla="*/ 12611 w 2854049"/>
                <a:gd name="connsiteY37" fmla="*/ 1655486 h 4135471"/>
                <a:gd name="connsiteX38" fmla="*/ 3882 w 2854049"/>
                <a:gd name="connsiteY38" fmla="*/ 1677533 h 4135471"/>
                <a:gd name="connsiteX39" fmla="*/ 0 w 2854049"/>
                <a:gd name="connsiteY39" fmla="*/ 1701583 h 4135471"/>
                <a:gd name="connsiteX40" fmla="*/ 4851 w 2854049"/>
                <a:gd name="connsiteY40" fmla="*/ 1726636 h 4135471"/>
                <a:gd name="connsiteX41" fmla="*/ 17462 w 2854049"/>
                <a:gd name="connsiteY41" fmla="*/ 1750687 h 4135471"/>
                <a:gd name="connsiteX42" fmla="*/ 38806 w 2854049"/>
                <a:gd name="connsiteY42" fmla="*/ 1770728 h 4135471"/>
                <a:gd name="connsiteX43" fmla="*/ 63057 w 2854049"/>
                <a:gd name="connsiteY43" fmla="*/ 1784759 h 4135471"/>
                <a:gd name="connsiteX44" fmla="*/ 93130 w 2854049"/>
                <a:gd name="connsiteY44" fmla="*/ 1797786 h 4135471"/>
                <a:gd name="connsiteX45" fmla="*/ 125143 w 2854049"/>
                <a:gd name="connsiteY45" fmla="*/ 1808809 h 4135471"/>
                <a:gd name="connsiteX46" fmla="*/ 157158 w 2854049"/>
                <a:gd name="connsiteY46" fmla="*/ 1819833 h 4135471"/>
                <a:gd name="connsiteX47" fmla="*/ 188201 w 2854049"/>
                <a:gd name="connsiteY47" fmla="*/ 1830855 h 4135471"/>
                <a:gd name="connsiteX48" fmla="*/ 218273 w 2854049"/>
                <a:gd name="connsiteY48" fmla="*/ 1843883 h 4135471"/>
                <a:gd name="connsiteX49" fmla="*/ 245437 w 2854049"/>
                <a:gd name="connsiteY49" fmla="*/ 1857912 h 4135471"/>
                <a:gd name="connsiteX50" fmla="*/ 264839 w 2854049"/>
                <a:gd name="connsiteY50" fmla="*/ 1875951 h 4135471"/>
                <a:gd name="connsiteX51" fmla="*/ 259018 w 2854049"/>
                <a:gd name="connsiteY51" fmla="*/ 1900001 h 4135471"/>
                <a:gd name="connsiteX52" fmla="*/ 248347 w 2854049"/>
                <a:gd name="connsiteY52" fmla="*/ 1922047 h 4135471"/>
                <a:gd name="connsiteX53" fmla="*/ 237676 w 2854049"/>
                <a:gd name="connsiteY53" fmla="*/ 1945097 h 4135471"/>
                <a:gd name="connsiteX54" fmla="*/ 226035 w 2854049"/>
                <a:gd name="connsiteY54" fmla="*/ 1967142 h 4135471"/>
                <a:gd name="connsiteX55" fmla="*/ 215364 w 2854049"/>
                <a:gd name="connsiteY55" fmla="*/ 1989189 h 4135471"/>
                <a:gd name="connsiteX56" fmla="*/ 207602 w 2854049"/>
                <a:gd name="connsiteY56" fmla="*/ 2011236 h 4135471"/>
                <a:gd name="connsiteX57" fmla="*/ 204693 w 2854049"/>
                <a:gd name="connsiteY57" fmla="*/ 2031277 h 4135471"/>
                <a:gd name="connsiteX58" fmla="*/ 206633 w 2854049"/>
                <a:gd name="connsiteY58" fmla="*/ 2053324 h 4135471"/>
                <a:gd name="connsiteX59" fmla="*/ 217304 w 2854049"/>
                <a:gd name="connsiteY59" fmla="*/ 2073366 h 4135471"/>
                <a:gd name="connsiteX60" fmla="*/ 236706 w 2854049"/>
                <a:gd name="connsiteY60" fmla="*/ 2093409 h 4135471"/>
                <a:gd name="connsiteX61" fmla="*/ 264839 w 2854049"/>
                <a:gd name="connsiteY61" fmla="*/ 2113450 h 4135471"/>
                <a:gd name="connsiteX62" fmla="*/ 259018 w 2854049"/>
                <a:gd name="connsiteY62" fmla="*/ 2129483 h 4135471"/>
                <a:gd name="connsiteX63" fmla="*/ 250288 w 2854049"/>
                <a:gd name="connsiteY63" fmla="*/ 2145517 h 4135471"/>
                <a:gd name="connsiteX64" fmla="*/ 243497 w 2854049"/>
                <a:gd name="connsiteY64" fmla="*/ 2164557 h 4135471"/>
                <a:gd name="connsiteX65" fmla="*/ 241557 w 2854049"/>
                <a:gd name="connsiteY65" fmla="*/ 2184601 h 4135471"/>
                <a:gd name="connsiteX66" fmla="*/ 245437 w 2854049"/>
                <a:gd name="connsiteY66" fmla="*/ 2204642 h 4135471"/>
                <a:gd name="connsiteX67" fmla="*/ 256109 w 2854049"/>
                <a:gd name="connsiteY67" fmla="*/ 2222680 h 4135471"/>
                <a:gd name="connsiteX68" fmla="*/ 269690 w 2854049"/>
                <a:gd name="connsiteY68" fmla="*/ 2236709 h 4135471"/>
                <a:gd name="connsiteX69" fmla="*/ 287151 w 2854049"/>
                <a:gd name="connsiteY69" fmla="*/ 2249737 h 4135471"/>
                <a:gd name="connsiteX70" fmla="*/ 304613 w 2854049"/>
                <a:gd name="connsiteY70" fmla="*/ 2258756 h 4135471"/>
                <a:gd name="connsiteX71" fmla="*/ 321105 w 2854049"/>
                <a:gd name="connsiteY71" fmla="*/ 2269780 h 4135471"/>
                <a:gd name="connsiteX72" fmla="*/ 336627 w 2854049"/>
                <a:gd name="connsiteY72" fmla="*/ 2284810 h 4135471"/>
                <a:gd name="connsiteX73" fmla="*/ 345358 w 2854049"/>
                <a:gd name="connsiteY73" fmla="*/ 2300845 h 4135471"/>
                <a:gd name="connsiteX74" fmla="*/ 354089 w 2854049"/>
                <a:gd name="connsiteY74" fmla="*/ 2329906 h 4135471"/>
                <a:gd name="connsiteX75" fmla="*/ 354089 w 2854049"/>
                <a:gd name="connsiteY75" fmla="*/ 2362976 h 4135471"/>
                <a:gd name="connsiteX76" fmla="*/ 351179 w 2854049"/>
                <a:gd name="connsiteY76" fmla="*/ 2394041 h 4135471"/>
                <a:gd name="connsiteX77" fmla="*/ 343417 w 2854049"/>
                <a:gd name="connsiteY77" fmla="*/ 2426108 h 4135471"/>
                <a:gd name="connsiteX78" fmla="*/ 336627 w 2854049"/>
                <a:gd name="connsiteY78" fmla="*/ 2457173 h 4135471"/>
                <a:gd name="connsiteX79" fmla="*/ 331776 w 2854049"/>
                <a:gd name="connsiteY79" fmla="*/ 2485233 h 4135471"/>
                <a:gd name="connsiteX80" fmla="*/ 327896 w 2854049"/>
                <a:gd name="connsiteY80" fmla="*/ 2525318 h 4135471"/>
                <a:gd name="connsiteX81" fmla="*/ 331776 w 2854049"/>
                <a:gd name="connsiteY81" fmla="*/ 2561393 h 4135471"/>
                <a:gd name="connsiteX82" fmla="*/ 342447 w 2854049"/>
                <a:gd name="connsiteY82" fmla="*/ 2594464 h 4135471"/>
                <a:gd name="connsiteX83" fmla="*/ 356029 w 2854049"/>
                <a:gd name="connsiteY83" fmla="*/ 2623524 h 4135471"/>
                <a:gd name="connsiteX84" fmla="*/ 375432 w 2854049"/>
                <a:gd name="connsiteY84" fmla="*/ 2646572 h 4135471"/>
                <a:gd name="connsiteX85" fmla="*/ 400654 w 2854049"/>
                <a:gd name="connsiteY85" fmla="*/ 2668619 h 4135471"/>
                <a:gd name="connsiteX86" fmla="*/ 424906 w 2854049"/>
                <a:gd name="connsiteY86" fmla="*/ 2686657 h 4135471"/>
                <a:gd name="connsiteX87" fmla="*/ 453040 w 2854049"/>
                <a:gd name="connsiteY87" fmla="*/ 2701688 h 4135471"/>
                <a:gd name="connsiteX88" fmla="*/ 481173 w 2854049"/>
                <a:gd name="connsiteY88" fmla="*/ 2714717 h 4135471"/>
                <a:gd name="connsiteX89" fmla="*/ 509306 w 2854049"/>
                <a:gd name="connsiteY89" fmla="*/ 2721731 h 4135471"/>
                <a:gd name="connsiteX90" fmla="*/ 560721 w 2854049"/>
                <a:gd name="connsiteY90" fmla="*/ 2730751 h 4135471"/>
                <a:gd name="connsiteX91" fmla="*/ 615047 w 2854049"/>
                <a:gd name="connsiteY91" fmla="*/ 2734758 h 4135471"/>
                <a:gd name="connsiteX92" fmla="*/ 672284 w 2854049"/>
                <a:gd name="connsiteY92" fmla="*/ 2732755 h 4135471"/>
                <a:gd name="connsiteX93" fmla="*/ 728550 w 2854049"/>
                <a:gd name="connsiteY93" fmla="*/ 2726742 h 4135471"/>
                <a:gd name="connsiteX94" fmla="*/ 784816 w 2854049"/>
                <a:gd name="connsiteY94" fmla="*/ 2719726 h 4135471"/>
                <a:gd name="connsiteX95" fmla="*/ 838171 w 2854049"/>
                <a:gd name="connsiteY95" fmla="*/ 2708704 h 4135471"/>
                <a:gd name="connsiteX96" fmla="*/ 885706 w 2854049"/>
                <a:gd name="connsiteY96" fmla="*/ 2695677 h 4135471"/>
                <a:gd name="connsiteX97" fmla="*/ 927421 w 2854049"/>
                <a:gd name="connsiteY97" fmla="*/ 2681646 h 4135471"/>
                <a:gd name="connsiteX98" fmla="*/ 944882 w 2854049"/>
                <a:gd name="connsiteY98" fmla="*/ 2675633 h 4135471"/>
                <a:gd name="connsiteX99" fmla="*/ 968165 w 2854049"/>
                <a:gd name="connsiteY99" fmla="*/ 2668619 h 4135471"/>
                <a:gd name="connsiteX100" fmla="*/ 993388 w 2854049"/>
                <a:gd name="connsiteY100" fmla="*/ 2661605 h 4135471"/>
                <a:gd name="connsiteX101" fmla="*/ 1019581 w 2854049"/>
                <a:gd name="connsiteY101" fmla="*/ 2654590 h 4135471"/>
                <a:gd name="connsiteX102" fmla="*/ 1047714 w 2854049"/>
                <a:gd name="connsiteY102" fmla="*/ 2650582 h 4135471"/>
                <a:gd name="connsiteX103" fmla="*/ 1075847 w 2854049"/>
                <a:gd name="connsiteY103" fmla="*/ 2648577 h 4135471"/>
                <a:gd name="connsiteX104" fmla="*/ 1100100 w 2854049"/>
                <a:gd name="connsiteY104" fmla="*/ 2652585 h 4135471"/>
                <a:gd name="connsiteX105" fmla="*/ 1121442 w 2854049"/>
                <a:gd name="connsiteY105" fmla="*/ 2661605 h 4135471"/>
                <a:gd name="connsiteX106" fmla="*/ 1140844 w 2854049"/>
                <a:gd name="connsiteY106" fmla="*/ 2679643 h 4135471"/>
                <a:gd name="connsiteX107" fmla="*/ 1158306 w 2854049"/>
                <a:gd name="connsiteY107" fmla="*/ 2708704 h 4135471"/>
                <a:gd name="connsiteX108" fmla="*/ 1174797 w 2854049"/>
                <a:gd name="connsiteY108" fmla="*/ 2745782 h 4135471"/>
                <a:gd name="connsiteX109" fmla="*/ 1190319 w 2854049"/>
                <a:gd name="connsiteY109" fmla="*/ 2788872 h 4135471"/>
                <a:gd name="connsiteX110" fmla="*/ 1202931 w 2854049"/>
                <a:gd name="connsiteY110" fmla="*/ 2837975 h 4135471"/>
                <a:gd name="connsiteX111" fmla="*/ 1215541 w 2854049"/>
                <a:gd name="connsiteY111" fmla="*/ 2889083 h 4135471"/>
                <a:gd name="connsiteX112" fmla="*/ 1226212 w 2854049"/>
                <a:gd name="connsiteY112" fmla="*/ 2942195 h 4135471"/>
                <a:gd name="connsiteX113" fmla="*/ 1235914 w 2854049"/>
                <a:gd name="connsiteY113" fmla="*/ 2996309 h 4135471"/>
                <a:gd name="connsiteX114" fmla="*/ 1245616 w 2854049"/>
                <a:gd name="connsiteY114" fmla="*/ 3049421 h 4135471"/>
                <a:gd name="connsiteX115" fmla="*/ 1252407 w 2854049"/>
                <a:gd name="connsiteY115" fmla="*/ 3098524 h 4135471"/>
                <a:gd name="connsiteX116" fmla="*/ 1261138 w 2854049"/>
                <a:gd name="connsiteY116" fmla="*/ 3144621 h 4135471"/>
                <a:gd name="connsiteX117" fmla="*/ 1267927 w 2854049"/>
                <a:gd name="connsiteY117" fmla="*/ 3182701 h 4135471"/>
                <a:gd name="connsiteX118" fmla="*/ 1273749 w 2854049"/>
                <a:gd name="connsiteY118" fmla="*/ 3215771 h 4135471"/>
                <a:gd name="connsiteX119" fmla="*/ 1405683 w 2854049"/>
                <a:gd name="connsiteY119" fmla="*/ 3238820 h 4135471"/>
                <a:gd name="connsiteX120" fmla="*/ 1539558 w 2854049"/>
                <a:gd name="connsiteY120" fmla="*/ 3251847 h 4135471"/>
                <a:gd name="connsiteX121" fmla="*/ 1677312 w 2854049"/>
                <a:gd name="connsiteY121" fmla="*/ 3253851 h 4135471"/>
                <a:gd name="connsiteX122" fmla="*/ 1817977 w 2854049"/>
                <a:gd name="connsiteY122" fmla="*/ 3246837 h 4135471"/>
                <a:gd name="connsiteX123" fmla="*/ 1963493 w 2854049"/>
                <a:gd name="connsiteY123" fmla="*/ 3226793 h 4135471"/>
                <a:gd name="connsiteX124" fmla="*/ 1998071 w 2854049"/>
                <a:gd name="connsiteY124" fmla="*/ 3220300 h 4135471"/>
                <a:gd name="connsiteX125" fmla="*/ 1972544 w 2854049"/>
                <a:gd name="connsiteY125" fmla="*/ 2990832 h 4135471"/>
                <a:gd name="connsiteX126" fmla="*/ 1866104 w 2854049"/>
                <a:gd name="connsiteY126" fmla="*/ 2529483 h 4135471"/>
                <a:gd name="connsiteX127" fmla="*/ 1085631 w 2854049"/>
                <a:gd name="connsiteY127" fmla="*/ 1773024 h 4135471"/>
                <a:gd name="connsiteX128" fmla="*/ 1277747 w 2854049"/>
                <a:gd name="connsiteY128" fmla="*/ 968535 h 4135471"/>
                <a:gd name="connsiteX129" fmla="*/ 1914134 w 2854049"/>
                <a:gd name="connsiteY129" fmla="*/ 872477 h 4135471"/>
                <a:gd name="connsiteX130" fmla="*/ 2334389 w 2854049"/>
                <a:gd name="connsiteY130" fmla="*/ 1316747 h 4135471"/>
                <a:gd name="connsiteX131" fmla="*/ 2850702 w 2854049"/>
                <a:gd name="connsiteY131" fmla="*/ 1256710 h 4135471"/>
                <a:gd name="connsiteX132" fmla="*/ 2851858 w 2854049"/>
                <a:gd name="connsiteY132" fmla="*/ 1288484 h 4135471"/>
                <a:gd name="connsiteX133" fmla="*/ 2854049 w 2854049"/>
                <a:gd name="connsiteY133" fmla="*/ 1252639 h 4135471"/>
                <a:gd name="connsiteX134" fmla="*/ 2852109 w 2854049"/>
                <a:gd name="connsiteY134" fmla="*/ 1156435 h 4135471"/>
                <a:gd name="connsiteX135" fmla="*/ 2845318 w 2854049"/>
                <a:gd name="connsiteY135" fmla="*/ 1062236 h 4135471"/>
                <a:gd name="connsiteX136" fmla="*/ 2830767 w 2854049"/>
                <a:gd name="connsiteY136" fmla="*/ 971045 h 4135471"/>
                <a:gd name="connsiteX137" fmla="*/ 2811365 w 2854049"/>
                <a:gd name="connsiteY137" fmla="*/ 881857 h 4135471"/>
                <a:gd name="connsiteX138" fmla="*/ 2787112 w 2854049"/>
                <a:gd name="connsiteY138" fmla="*/ 799684 h 4135471"/>
                <a:gd name="connsiteX139" fmla="*/ 2759950 w 2854049"/>
                <a:gd name="connsiteY139" fmla="*/ 724526 h 4135471"/>
                <a:gd name="connsiteX140" fmla="*/ 2728906 w 2854049"/>
                <a:gd name="connsiteY140" fmla="*/ 657385 h 4135471"/>
                <a:gd name="connsiteX141" fmla="*/ 2682340 w 2854049"/>
                <a:gd name="connsiteY141" fmla="*/ 577215 h 4135471"/>
                <a:gd name="connsiteX142" fmla="*/ 2631895 w 2854049"/>
                <a:gd name="connsiteY142" fmla="*/ 501055 h 4135471"/>
                <a:gd name="connsiteX143" fmla="*/ 2574659 w 2854049"/>
                <a:gd name="connsiteY143" fmla="*/ 429907 h 4135471"/>
                <a:gd name="connsiteX144" fmla="*/ 2513543 w 2854049"/>
                <a:gd name="connsiteY144" fmla="*/ 361762 h 4135471"/>
                <a:gd name="connsiteX145" fmla="*/ 2446606 w 2854049"/>
                <a:gd name="connsiteY145" fmla="*/ 300634 h 4135471"/>
                <a:gd name="connsiteX146" fmla="*/ 2371907 w 2854049"/>
                <a:gd name="connsiteY146" fmla="*/ 243513 h 4135471"/>
                <a:gd name="connsiteX147" fmla="*/ 2294299 w 2854049"/>
                <a:gd name="connsiteY147" fmla="*/ 192406 h 4135471"/>
                <a:gd name="connsiteX148" fmla="*/ 2211840 w 2854049"/>
                <a:gd name="connsiteY148" fmla="*/ 147311 h 4135471"/>
                <a:gd name="connsiteX149" fmla="*/ 2121620 w 2854049"/>
                <a:gd name="connsiteY149" fmla="*/ 109230 h 4135471"/>
                <a:gd name="connsiteX150" fmla="*/ 2028490 w 2854049"/>
                <a:gd name="connsiteY150" fmla="*/ 74157 h 4135471"/>
                <a:gd name="connsiteX151" fmla="*/ 1927599 w 2854049"/>
                <a:gd name="connsiteY151" fmla="*/ 47099 h 4135471"/>
                <a:gd name="connsiteX152" fmla="*/ 1821858 w 2854049"/>
                <a:gd name="connsiteY152" fmla="*/ 25053 h 4135471"/>
                <a:gd name="connsiteX153" fmla="*/ 1711265 w 2854049"/>
                <a:gd name="connsiteY153" fmla="*/ 10021 h 4135471"/>
                <a:gd name="connsiteX154" fmla="*/ 1594853 w 2854049"/>
                <a:gd name="connsiteY154" fmla="*/ 1002 h 4135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854049" h="4135471">
                  <a:moveTo>
                    <a:pt x="1696267" y="3431657"/>
                  </a:moveTo>
                  <a:cubicBezTo>
                    <a:pt x="1501914" y="3431657"/>
                    <a:pt x="1344360" y="3589211"/>
                    <a:pt x="1344360" y="3783564"/>
                  </a:cubicBezTo>
                  <a:cubicBezTo>
                    <a:pt x="1344360" y="3977917"/>
                    <a:pt x="1501914" y="4135471"/>
                    <a:pt x="1696267" y="4135471"/>
                  </a:cubicBezTo>
                  <a:cubicBezTo>
                    <a:pt x="1890620" y="4135471"/>
                    <a:pt x="2048174" y="3977917"/>
                    <a:pt x="2048174" y="3783564"/>
                  </a:cubicBezTo>
                  <a:cubicBezTo>
                    <a:pt x="2048174" y="3589211"/>
                    <a:pt x="1890620" y="3431657"/>
                    <a:pt x="1696267" y="3431657"/>
                  </a:cubicBezTo>
                  <a:close/>
                  <a:moveTo>
                    <a:pt x="1470680" y="0"/>
                  </a:moveTo>
                  <a:lnTo>
                    <a:pt x="1360088" y="9020"/>
                  </a:lnTo>
                  <a:lnTo>
                    <a:pt x="1082638" y="72152"/>
                  </a:lnTo>
                  <a:lnTo>
                    <a:pt x="1000179" y="103217"/>
                  </a:lnTo>
                  <a:lnTo>
                    <a:pt x="918691" y="138291"/>
                  </a:lnTo>
                  <a:lnTo>
                    <a:pt x="839141" y="180379"/>
                  </a:lnTo>
                  <a:lnTo>
                    <a:pt x="765414" y="227479"/>
                  </a:lnTo>
                  <a:lnTo>
                    <a:pt x="694595" y="280591"/>
                  </a:lnTo>
                  <a:lnTo>
                    <a:pt x="629599" y="338714"/>
                  </a:lnTo>
                  <a:lnTo>
                    <a:pt x="569452" y="401847"/>
                  </a:lnTo>
                  <a:lnTo>
                    <a:pt x="515126" y="470992"/>
                  </a:lnTo>
                  <a:lnTo>
                    <a:pt x="467591" y="544147"/>
                  </a:lnTo>
                  <a:lnTo>
                    <a:pt x="426847" y="622311"/>
                  </a:lnTo>
                  <a:lnTo>
                    <a:pt x="392893" y="706488"/>
                  </a:lnTo>
                  <a:lnTo>
                    <a:pt x="338568" y="937976"/>
                  </a:lnTo>
                  <a:lnTo>
                    <a:pt x="333717" y="994094"/>
                  </a:lnTo>
                  <a:lnTo>
                    <a:pt x="331776" y="1047206"/>
                  </a:lnTo>
                  <a:lnTo>
                    <a:pt x="333717" y="1096308"/>
                  </a:lnTo>
                  <a:lnTo>
                    <a:pt x="334686" y="1145413"/>
                  </a:lnTo>
                  <a:lnTo>
                    <a:pt x="334686" y="1191509"/>
                  </a:lnTo>
                  <a:lnTo>
                    <a:pt x="329836" y="1234599"/>
                  </a:lnTo>
                  <a:lnTo>
                    <a:pt x="315284" y="1278693"/>
                  </a:lnTo>
                  <a:lnTo>
                    <a:pt x="289092" y="1331805"/>
                  </a:lnTo>
                  <a:lnTo>
                    <a:pt x="257078" y="1380908"/>
                  </a:lnTo>
                  <a:lnTo>
                    <a:pt x="222155" y="1423998"/>
                  </a:lnTo>
                  <a:lnTo>
                    <a:pt x="185291" y="1468092"/>
                  </a:lnTo>
                  <a:lnTo>
                    <a:pt x="146487" y="1508176"/>
                  </a:lnTo>
                  <a:lnTo>
                    <a:pt x="107683" y="1548261"/>
                  </a:lnTo>
                  <a:lnTo>
                    <a:pt x="70819" y="1592354"/>
                  </a:lnTo>
                  <a:lnTo>
                    <a:pt x="58206" y="1604378"/>
                  </a:lnTo>
                  <a:lnTo>
                    <a:pt x="42684" y="1619410"/>
                  </a:lnTo>
                  <a:lnTo>
                    <a:pt x="26193" y="1637448"/>
                  </a:lnTo>
                  <a:lnTo>
                    <a:pt x="12611" y="1655486"/>
                  </a:lnTo>
                  <a:lnTo>
                    <a:pt x="3882" y="1677533"/>
                  </a:lnTo>
                  <a:lnTo>
                    <a:pt x="0" y="1701583"/>
                  </a:lnTo>
                  <a:lnTo>
                    <a:pt x="4851" y="1726636"/>
                  </a:lnTo>
                  <a:lnTo>
                    <a:pt x="17462" y="1750687"/>
                  </a:lnTo>
                  <a:lnTo>
                    <a:pt x="38806" y="1770728"/>
                  </a:lnTo>
                  <a:lnTo>
                    <a:pt x="63057" y="1784759"/>
                  </a:lnTo>
                  <a:lnTo>
                    <a:pt x="93130" y="1797786"/>
                  </a:lnTo>
                  <a:lnTo>
                    <a:pt x="125143" y="1808809"/>
                  </a:lnTo>
                  <a:lnTo>
                    <a:pt x="157158" y="1819833"/>
                  </a:lnTo>
                  <a:lnTo>
                    <a:pt x="188201" y="1830855"/>
                  </a:lnTo>
                  <a:lnTo>
                    <a:pt x="218273" y="1843883"/>
                  </a:lnTo>
                  <a:lnTo>
                    <a:pt x="245437" y="1857912"/>
                  </a:lnTo>
                  <a:lnTo>
                    <a:pt x="264839" y="1875951"/>
                  </a:lnTo>
                  <a:lnTo>
                    <a:pt x="259018" y="1900001"/>
                  </a:lnTo>
                  <a:lnTo>
                    <a:pt x="248347" y="1922047"/>
                  </a:lnTo>
                  <a:lnTo>
                    <a:pt x="237676" y="1945097"/>
                  </a:lnTo>
                  <a:lnTo>
                    <a:pt x="226035" y="1967142"/>
                  </a:lnTo>
                  <a:lnTo>
                    <a:pt x="215364" y="1989189"/>
                  </a:lnTo>
                  <a:lnTo>
                    <a:pt x="207602" y="2011236"/>
                  </a:lnTo>
                  <a:lnTo>
                    <a:pt x="204693" y="2031277"/>
                  </a:lnTo>
                  <a:lnTo>
                    <a:pt x="206633" y="2053324"/>
                  </a:lnTo>
                  <a:lnTo>
                    <a:pt x="217304" y="2073366"/>
                  </a:lnTo>
                  <a:lnTo>
                    <a:pt x="236706" y="2093409"/>
                  </a:lnTo>
                  <a:lnTo>
                    <a:pt x="264839" y="2113450"/>
                  </a:lnTo>
                  <a:lnTo>
                    <a:pt x="259018" y="2129483"/>
                  </a:lnTo>
                  <a:lnTo>
                    <a:pt x="250288" y="2145517"/>
                  </a:lnTo>
                  <a:lnTo>
                    <a:pt x="243497" y="2164557"/>
                  </a:lnTo>
                  <a:lnTo>
                    <a:pt x="241557" y="2184601"/>
                  </a:lnTo>
                  <a:lnTo>
                    <a:pt x="245437" y="2204642"/>
                  </a:lnTo>
                  <a:lnTo>
                    <a:pt x="256109" y="2222680"/>
                  </a:lnTo>
                  <a:lnTo>
                    <a:pt x="269690" y="2236709"/>
                  </a:lnTo>
                  <a:lnTo>
                    <a:pt x="287151" y="2249737"/>
                  </a:lnTo>
                  <a:lnTo>
                    <a:pt x="304613" y="2258756"/>
                  </a:lnTo>
                  <a:lnTo>
                    <a:pt x="321105" y="2269780"/>
                  </a:lnTo>
                  <a:lnTo>
                    <a:pt x="336627" y="2284810"/>
                  </a:lnTo>
                  <a:lnTo>
                    <a:pt x="345358" y="2300845"/>
                  </a:lnTo>
                  <a:lnTo>
                    <a:pt x="354089" y="2329906"/>
                  </a:lnTo>
                  <a:lnTo>
                    <a:pt x="354089" y="2362976"/>
                  </a:lnTo>
                  <a:lnTo>
                    <a:pt x="351179" y="2394041"/>
                  </a:lnTo>
                  <a:lnTo>
                    <a:pt x="343417" y="2426108"/>
                  </a:lnTo>
                  <a:lnTo>
                    <a:pt x="336627" y="2457173"/>
                  </a:lnTo>
                  <a:lnTo>
                    <a:pt x="331776" y="2485233"/>
                  </a:lnTo>
                  <a:lnTo>
                    <a:pt x="327896" y="2525318"/>
                  </a:lnTo>
                  <a:lnTo>
                    <a:pt x="331776" y="2561393"/>
                  </a:lnTo>
                  <a:lnTo>
                    <a:pt x="342447" y="2594464"/>
                  </a:lnTo>
                  <a:lnTo>
                    <a:pt x="356029" y="2623524"/>
                  </a:lnTo>
                  <a:lnTo>
                    <a:pt x="375432" y="2646572"/>
                  </a:lnTo>
                  <a:lnTo>
                    <a:pt x="400654" y="2668619"/>
                  </a:lnTo>
                  <a:lnTo>
                    <a:pt x="424906" y="2686657"/>
                  </a:lnTo>
                  <a:lnTo>
                    <a:pt x="453040" y="2701688"/>
                  </a:lnTo>
                  <a:lnTo>
                    <a:pt x="481173" y="2714717"/>
                  </a:lnTo>
                  <a:lnTo>
                    <a:pt x="509306" y="2721731"/>
                  </a:lnTo>
                  <a:lnTo>
                    <a:pt x="560721" y="2730751"/>
                  </a:lnTo>
                  <a:lnTo>
                    <a:pt x="615047" y="2734758"/>
                  </a:lnTo>
                  <a:lnTo>
                    <a:pt x="672284" y="2732755"/>
                  </a:lnTo>
                  <a:lnTo>
                    <a:pt x="728550" y="2726742"/>
                  </a:lnTo>
                  <a:lnTo>
                    <a:pt x="784816" y="2719726"/>
                  </a:lnTo>
                  <a:lnTo>
                    <a:pt x="838171" y="2708704"/>
                  </a:lnTo>
                  <a:lnTo>
                    <a:pt x="885706" y="2695677"/>
                  </a:lnTo>
                  <a:lnTo>
                    <a:pt x="927421" y="2681646"/>
                  </a:lnTo>
                  <a:lnTo>
                    <a:pt x="944882" y="2675633"/>
                  </a:lnTo>
                  <a:lnTo>
                    <a:pt x="968165" y="2668619"/>
                  </a:lnTo>
                  <a:lnTo>
                    <a:pt x="993388" y="2661605"/>
                  </a:lnTo>
                  <a:lnTo>
                    <a:pt x="1019581" y="2654590"/>
                  </a:lnTo>
                  <a:lnTo>
                    <a:pt x="1047714" y="2650582"/>
                  </a:lnTo>
                  <a:lnTo>
                    <a:pt x="1075847" y="2648577"/>
                  </a:lnTo>
                  <a:lnTo>
                    <a:pt x="1100100" y="2652585"/>
                  </a:lnTo>
                  <a:lnTo>
                    <a:pt x="1121442" y="2661605"/>
                  </a:lnTo>
                  <a:lnTo>
                    <a:pt x="1140844" y="2679643"/>
                  </a:lnTo>
                  <a:lnTo>
                    <a:pt x="1158306" y="2708704"/>
                  </a:lnTo>
                  <a:lnTo>
                    <a:pt x="1174797" y="2745782"/>
                  </a:lnTo>
                  <a:lnTo>
                    <a:pt x="1190319" y="2788872"/>
                  </a:lnTo>
                  <a:lnTo>
                    <a:pt x="1202931" y="2837975"/>
                  </a:lnTo>
                  <a:lnTo>
                    <a:pt x="1215541" y="2889083"/>
                  </a:lnTo>
                  <a:lnTo>
                    <a:pt x="1226212" y="2942195"/>
                  </a:lnTo>
                  <a:lnTo>
                    <a:pt x="1235914" y="2996309"/>
                  </a:lnTo>
                  <a:lnTo>
                    <a:pt x="1245616" y="3049421"/>
                  </a:lnTo>
                  <a:lnTo>
                    <a:pt x="1252407" y="3098524"/>
                  </a:lnTo>
                  <a:lnTo>
                    <a:pt x="1261138" y="3144621"/>
                  </a:lnTo>
                  <a:lnTo>
                    <a:pt x="1267927" y="3182701"/>
                  </a:lnTo>
                  <a:lnTo>
                    <a:pt x="1273749" y="3215771"/>
                  </a:lnTo>
                  <a:lnTo>
                    <a:pt x="1405683" y="3238820"/>
                  </a:lnTo>
                  <a:lnTo>
                    <a:pt x="1539558" y="3251847"/>
                  </a:lnTo>
                  <a:lnTo>
                    <a:pt x="1677312" y="3253851"/>
                  </a:lnTo>
                  <a:lnTo>
                    <a:pt x="1817977" y="3246837"/>
                  </a:lnTo>
                  <a:lnTo>
                    <a:pt x="1963493" y="3226793"/>
                  </a:lnTo>
                  <a:lnTo>
                    <a:pt x="1998071" y="3220300"/>
                  </a:lnTo>
                  <a:lnTo>
                    <a:pt x="1972544" y="2990832"/>
                  </a:lnTo>
                  <a:cubicBezTo>
                    <a:pt x="1951990" y="2824419"/>
                    <a:pt x="1923973" y="2664322"/>
                    <a:pt x="1866104" y="2529483"/>
                  </a:cubicBezTo>
                  <a:cubicBezTo>
                    <a:pt x="1798827" y="2378364"/>
                    <a:pt x="1318234" y="2057324"/>
                    <a:pt x="1085631" y="1773024"/>
                  </a:cubicBezTo>
                  <a:cubicBezTo>
                    <a:pt x="1039452" y="1683967"/>
                    <a:pt x="924385" y="1218329"/>
                    <a:pt x="1277747" y="968535"/>
                  </a:cubicBezTo>
                  <a:cubicBezTo>
                    <a:pt x="1430175" y="835482"/>
                    <a:pt x="1702005" y="831017"/>
                    <a:pt x="1914134" y="872477"/>
                  </a:cubicBezTo>
                  <a:cubicBezTo>
                    <a:pt x="2031257" y="905756"/>
                    <a:pt x="2240228" y="1053847"/>
                    <a:pt x="2334389" y="1316747"/>
                  </a:cubicBezTo>
                  <a:lnTo>
                    <a:pt x="2850702" y="1256710"/>
                  </a:lnTo>
                  <a:lnTo>
                    <a:pt x="2851858" y="1288484"/>
                  </a:lnTo>
                  <a:lnTo>
                    <a:pt x="2854049" y="1252639"/>
                  </a:lnTo>
                  <a:lnTo>
                    <a:pt x="2852109" y="1156435"/>
                  </a:lnTo>
                  <a:lnTo>
                    <a:pt x="2845318" y="1062236"/>
                  </a:lnTo>
                  <a:lnTo>
                    <a:pt x="2830767" y="971045"/>
                  </a:lnTo>
                  <a:lnTo>
                    <a:pt x="2811365" y="881857"/>
                  </a:lnTo>
                  <a:lnTo>
                    <a:pt x="2787112" y="799684"/>
                  </a:lnTo>
                  <a:lnTo>
                    <a:pt x="2759950" y="724526"/>
                  </a:lnTo>
                  <a:lnTo>
                    <a:pt x="2728906" y="657385"/>
                  </a:lnTo>
                  <a:lnTo>
                    <a:pt x="2682340" y="577215"/>
                  </a:lnTo>
                  <a:lnTo>
                    <a:pt x="2631895" y="501055"/>
                  </a:lnTo>
                  <a:lnTo>
                    <a:pt x="2574659" y="429907"/>
                  </a:lnTo>
                  <a:lnTo>
                    <a:pt x="2513543" y="361762"/>
                  </a:lnTo>
                  <a:lnTo>
                    <a:pt x="2446606" y="300634"/>
                  </a:lnTo>
                  <a:lnTo>
                    <a:pt x="2371907" y="243513"/>
                  </a:lnTo>
                  <a:lnTo>
                    <a:pt x="2294299" y="192406"/>
                  </a:lnTo>
                  <a:lnTo>
                    <a:pt x="2211840" y="147311"/>
                  </a:lnTo>
                  <a:lnTo>
                    <a:pt x="2121620" y="109230"/>
                  </a:lnTo>
                  <a:lnTo>
                    <a:pt x="2028490" y="74157"/>
                  </a:lnTo>
                  <a:lnTo>
                    <a:pt x="1927599" y="47099"/>
                  </a:lnTo>
                  <a:lnTo>
                    <a:pt x="1821858" y="25053"/>
                  </a:lnTo>
                  <a:lnTo>
                    <a:pt x="1711265" y="10021"/>
                  </a:lnTo>
                  <a:lnTo>
                    <a:pt x="1594853" y="10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3DB0BB5A-99ED-43D3-9770-70D9CC0E5168}"/>
                </a:ext>
              </a:extLst>
            </p:cNvPr>
            <p:cNvSpPr/>
            <p:nvPr/>
          </p:nvSpPr>
          <p:spPr>
            <a:xfrm flipH="1">
              <a:off x="1236742" y="202524"/>
              <a:ext cx="3688534" cy="2409765"/>
            </a:xfrm>
            <a:custGeom>
              <a:avLst/>
              <a:gdLst>
                <a:gd name="connsiteX0" fmla="*/ 1547519 w 3095038"/>
                <a:gd name="connsiteY0" fmla="*/ 0 h 2022026"/>
                <a:gd name="connsiteX1" fmla="*/ 3095038 w 3095038"/>
                <a:gd name="connsiteY1" fmla="*/ 627509 h 2022026"/>
                <a:gd name="connsiteX2" fmla="*/ 2825277 w 3095038"/>
                <a:gd name="connsiteY2" fmla="*/ 736897 h 2022026"/>
                <a:gd name="connsiteX3" fmla="*/ 2825277 w 3095038"/>
                <a:gd name="connsiteY3" fmla="*/ 1583608 h 2022026"/>
                <a:gd name="connsiteX4" fmla="*/ 2829142 w 3095038"/>
                <a:gd name="connsiteY4" fmla="*/ 1585209 h 2022026"/>
                <a:gd name="connsiteX5" fmla="*/ 2841509 w 3095038"/>
                <a:gd name="connsiteY5" fmla="*/ 1615067 h 2022026"/>
                <a:gd name="connsiteX6" fmla="*/ 2829142 w 3095038"/>
                <a:gd name="connsiteY6" fmla="*/ 1644926 h 2022026"/>
                <a:gd name="connsiteX7" fmla="*/ 2826092 w 3095038"/>
                <a:gd name="connsiteY7" fmla="*/ 1646189 h 2022026"/>
                <a:gd name="connsiteX8" fmla="*/ 2876626 w 3095038"/>
                <a:gd name="connsiteY8" fmla="*/ 2022026 h 2022026"/>
                <a:gd name="connsiteX9" fmla="*/ 2721940 w 3095038"/>
                <a:gd name="connsiteY9" fmla="*/ 2022026 h 2022026"/>
                <a:gd name="connsiteX10" fmla="*/ 2772475 w 3095038"/>
                <a:gd name="connsiteY10" fmla="*/ 1646189 h 2022026"/>
                <a:gd name="connsiteX11" fmla="*/ 2769425 w 3095038"/>
                <a:gd name="connsiteY11" fmla="*/ 1644926 h 2022026"/>
                <a:gd name="connsiteX12" fmla="*/ 2757057 w 3095038"/>
                <a:gd name="connsiteY12" fmla="*/ 1615067 h 2022026"/>
                <a:gd name="connsiteX13" fmla="*/ 2769425 w 3095038"/>
                <a:gd name="connsiteY13" fmla="*/ 1585209 h 2022026"/>
                <a:gd name="connsiteX14" fmla="*/ 2773289 w 3095038"/>
                <a:gd name="connsiteY14" fmla="*/ 1583608 h 2022026"/>
                <a:gd name="connsiteX15" fmla="*/ 2773289 w 3095038"/>
                <a:gd name="connsiteY15" fmla="*/ 757978 h 2022026"/>
                <a:gd name="connsiteX16" fmla="*/ 2747752 w 3095038"/>
                <a:gd name="connsiteY16" fmla="*/ 768333 h 2022026"/>
                <a:gd name="connsiteX17" fmla="*/ 2473970 w 3095038"/>
                <a:gd name="connsiteY17" fmla="*/ 981499 h 2022026"/>
                <a:gd name="connsiteX18" fmla="*/ 2473970 w 3095038"/>
                <a:gd name="connsiteY18" fmla="*/ 1333096 h 2022026"/>
                <a:gd name="connsiteX19" fmla="*/ 1442377 w 3095038"/>
                <a:gd name="connsiteY19" fmla="*/ 1553521 h 2022026"/>
                <a:gd name="connsiteX20" fmla="*/ 628675 w 3095038"/>
                <a:gd name="connsiteY20" fmla="*/ 1422110 h 2022026"/>
                <a:gd name="connsiteX21" fmla="*/ 635755 w 3095038"/>
                <a:gd name="connsiteY21" fmla="*/ 1406334 h 2022026"/>
                <a:gd name="connsiteX22" fmla="*/ 621068 w 3095038"/>
                <a:gd name="connsiteY22" fmla="*/ 1402746 h 2022026"/>
                <a:gd name="connsiteX23" fmla="*/ 621068 w 3095038"/>
                <a:gd name="connsiteY23" fmla="*/ 981499 h 2022026"/>
                <a:gd name="connsiteX24" fmla="*/ 0 w 3095038"/>
                <a:gd name="connsiteY24" fmla="*/ 627509 h 20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038" h="2022026">
                  <a:moveTo>
                    <a:pt x="1547519" y="0"/>
                  </a:moveTo>
                  <a:lnTo>
                    <a:pt x="3095038" y="627509"/>
                  </a:lnTo>
                  <a:lnTo>
                    <a:pt x="2825277" y="736897"/>
                  </a:lnTo>
                  <a:lnTo>
                    <a:pt x="2825277" y="1583608"/>
                  </a:lnTo>
                  <a:lnTo>
                    <a:pt x="2829142" y="1585209"/>
                  </a:lnTo>
                  <a:cubicBezTo>
                    <a:pt x="2836783" y="1592850"/>
                    <a:pt x="2841509" y="1603406"/>
                    <a:pt x="2841509" y="1615067"/>
                  </a:cubicBezTo>
                  <a:cubicBezTo>
                    <a:pt x="2841509" y="1626728"/>
                    <a:pt x="2836783" y="1637284"/>
                    <a:pt x="2829142" y="1644926"/>
                  </a:cubicBezTo>
                  <a:lnTo>
                    <a:pt x="2826092" y="1646189"/>
                  </a:lnTo>
                  <a:lnTo>
                    <a:pt x="2876626" y="2022026"/>
                  </a:lnTo>
                  <a:lnTo>
                    <a:pt x="2721940" y="2022026"/>
                  </a:lnTo>
                  <a:lnTo>
                    <a:pt x="2772475" y="1646189"/>
                  </a:lnTo>
                  <a:lnTo>
                    <a:pt x="2769425" y="1644926"/>
                  </a:lnTo>
                  <a:cubicBezTo>
                    <a:pt x="2761784" y="1637284"/>
                    <a:pt x="2757057" y="1626728"/>
                    <a:pt x="2757057" y="1615067"/>
                  </a:cubicBezTo>
                  <a:cubicBezTo>
                    <a:pt x="2757057" y="1603406"/>
                    <a:pt x="2761784" y="1592850"/>
                    <a:pt x="2769425" y="1585209"/>
                  </a:cubicBezTo>
                  <a:lnTo>
                    <a:pt x="2773289" y="1583608"/>
                  </a:lnTo>
                  <a:lnTo>
                    <a:pt x="2773289" y="757978"/>
                  </a:lnTo>
                  <a:lnTo>
                    <a:pt x="2747752" y="768333"/>
                  </a:lnTo>
                  <a:lnTo>
                    <a:pt x="2473970" y="981499"/>
                  </a:lnTo>
                  <a:lnTo>
                    <a:pt x="2473970" y="1333096"/>
                  </a:lnTo>
                  <a:cubicBezTo>
                    <a:pt x="2176456" y="1474039"/>
                    <a:pt x="1822001" y="1553521"/>
                    <a:pt x="1442377" y="1553521"/>
                  </a:cubicBezTo>
                  <a:cubicBezTo>
                    <a:pt x="1151810" y="1553521"/>
                    <a:pt x="875988" y="1506956"/>
                    <a:pt x="628675" y="1422110"/>
                  </a:cubicBezTo>
                  <a:cubicBezTo>
                    <a:pt x="630298" y="1416654"/>
                    <a:pt x="632987" y="1411486"/>
                    <a:pt x="635755" y="1406334"/>
                  </a:cubicBezTo>
                  <a:cubicBezTo>
                    <a:pt x="631035" y="1404608"/>
                    <a:pt x="626049" y="1403669"/>
                    <a:pt x="621068" y="1402746"/>
                  </a:cubicBezTo>
                  <a:lnTo>
                    <a:pt x="621068" y="981499"/>
                  </a:lnTo>
                  <a:lnTo>
                    <a:pt x="0" y="6275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781128"/>
            <a:ext cx="3500462" cy="2708434"/>
          </a:xfrm>
        </p:spPr>
        <p:txBody>
          <a:bodyPr/>
          <a:lstStyle/>
          <a:p>
            <a:r>
              <a:rPr lang="ru-RU" sz="1600" i="0" dirty="0" smtClean="0"/>
              <a:t>вслух</a:t>
            </a:r>
            <a:r>
              <a:rPr lang="ru-RU" sz="1600" dirty="0" smtClean="0"/>
              <a:t> – </a:t>
            </a:r>
            <a:r>
              <a:rPr lang="en-US" sz="1600" i="0" dirty="0" err="1" smtClean="0">
                <a:solidFill>
                  <a:schemeClr val="tx1"/>
                </a:solidFill>
              </a:rPr>
              <a:t>ovoz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chiqarib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изба – </a:t>
            </a:r>
            <a:r>
              <a:rPr lang="en-US" sz="1600" i="0" dirty="0" err="1" smtClean="0">
                <a:solidFill>
                  <a:schemeClr val="tx1"/>
                </a:solidFill>
              </a:rPr>
              <a:t>yog‘och</a:t>
            </a:r>
            <a:r>
              <a:rPr lang="en-US" sz="1600" i="0" dirty="0" smtClean="0">
                <a:solidFill>
                  <a:schemeClr val="tx1"/>
                </a:solidFill>
              </a:rPr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uy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/>
              <a:t>не рубится – </a:t>
            </a:r>
            <a:r>
              <a:rPr lang="en-US" sz="1600" i="0" dirty="0" err="1" smtClean="0">
                <a:solidFill>
                  <a:schemeClr val="tx1"/>
                </a:solidFill>
              </a:rPr>
              <a:t>qurilmaydi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1600" i="0" dirty="0" smtClean="0"/>
              <a:t>недуг – </a:t>
            </a:r>
            <a:r>
              <a:rPr lang="en-US" sz="1600" i="0" dirty="0" err="1" smtClean="0">
                <a:solidFill>
                  <a:schemeClr val="tx1"/>
                </a:solidFill>
              </a:rPr>
              <a:t>dard</a:t>
            </a:r>
            <a:r>
              <a:rPr lang="en-US" sz="1600" i="0" dirty="0" smtClean="0">
                <a:solidFill>
                  <a:schemeClr val="tx1"/>
                </a:solidFill>
              </a:rPr>
              <a:t>, </a:t>
            </a:r>
            <a:r>
              <a:rPr lang="en-US" sz="1600" i="0" dirty="0" err="1" smtClean="0">
                <a:solidFill>
                  <a:schemeClr val="tx1"/>
                </a:solidFill>
              </a:rPr>
              <a:t>illat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родственник – </a:t>
            </a:r>
            <a:r>
              <a:rPr lang="en-US" sz="1600" i="0" dirty="0" err="1" smtClean="0">
                <a:solidFill>
                  <a:schemeClr val="tx1"/>
                </a:solidFill>
              </a:rPr>
              <a:t>qarindosh-urug</a:t>
            </a:r>
            <a:r>
              <a:rPr lang="en-US" sz="1600" i="0" dirty="0" smtClean="0">
                <a:solidFill>
                  <a:schemeClr val="tx1"/>
                </a:solidFill>
              </a:rPr>
              <a:t>‘;</a:t>
            </a:r>
            <a:r>
              <a:rPr lang="ru-RU" sz="1600" i="0" dirty="0" smtClean="0"/>
              <a:t> </a:t>
            </a:r>
          </a:p>
          <a:p>
            <a:r>
              <a:rPr lang="ru-RU" sz="1600" i="0" dirty="0" smtClean="0"/>
              <a:t>отнять –</a:t>
            </a:r>
            <a:r>
              <a:rPr lang="en-US" sz="1600" i="0" dirty="0" smtClean="0"/>
              <a:t> </a:t>
            </a:r>
            <a:r>
              <a:rPr lang="en-US" sz="1600" i="0" dirty="0" err="1" smtClean="0">
                <a:solidFill>
                  <a:schemeClr val="tx1"/>
                </a:solidFill>
              </a:rPr>
              <a:t>ayirmoq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прибавить – </a:t>
            </a:r>
            <a:r>
              <a:rPr lang="en-US" sz="1600" i="0" dirty="0" err="1" smtClean="0">
                <a:solidFill>
                  <a:schemeClr val="tx1"/>
                </a:solidFill>
              </a:rPr>
              <a:t>qo‘shmoq</a:t>
            </a:r>
            <a:r>
              <a:rPr lang="en-US" sz="1600" i="0" dirty="0" smtClean="0">
                <a:solidFill>
                  <a:schemeClr val="tx1"/>
                </a:solidFill>
              </a:rPr>
              <a:t>;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/>
              <a:t>получится –  </a:t>
            </a:r>
            <a:r>
              <a:rPr lang="en-US" sz="1600" i="0" dirty="0" err="1" smtClean="0">
                <a:solidFill>
                  <a:schemeClr val="tx1"/>
                </a:solidFill>
              </a:rPr>
              <a:t>bo‘ladi</a:t>
            </a:r>
            <a:r>
              <a:rPr lang="en-US" sz="1600" i="0" dirty="0" smtClean="0">
                <a:solidFill>
                  <a:schemeClr val="tx1"/>
                </a:solidFill>
              </a:rPr>
              <a:t>, </a:t>
            </a:r>
            <a:r>
              <a:rPr lang="en-US" sz="1600" i="0" dirty="0" err="1" smtClean="0">
                <a:solidFill>
                  <a:schemeClr val="tx1"/>
                </a:solidFill>
              </a:rPr>
              <a:t>chiqadi</a:t>
            </a:r>
            <a:r>
              <a:rPr lang="en-US" sz="1600" i="0" dirty="0" smtClean="0">
                <a:solidFill>
                  <a:schemeClr val="tx1"/>
                </a:solidFill>
              </a:rPr>
              <a:t>.</a:t>
            </a:r>
            <a:endParaRPr lang="ru-RU" sz="1600" i="0" dirty="0" smtClean="0">
              <a:solidFill>
                <a:schemeClr val="tx1"/>
              </a:solidFill>
            </a:endParaRPr>
          </a:p>
          <a:p>
            <a:endParaRPr lang="ru-RU" sz="1600" i="0" dirty="0" smtClean="0"/>
          </a:p>
          <a:p>
            <a:r>
              <a:rPr lang="ru-RU" sz="1600" i="0" dirty="0" smtClean="0"/>
              <a:t> 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2" descr="D:\Ona\O'quv Amaliyot\kopy\boo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4470" y="979483"/>
            <a:ext cx="1406508" cy="15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68257" y="693732"/>
            <a:ext cx="5234923" cy="5398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               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Как сказать о количестве предметов.                                                                                      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Упражнение 5</a:t>
            </a:r>
            <a:r>
              <a:rPr lang="en-US" sz="1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(стр. 1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750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4" y="1585475"/>
            <a:ext cx="3600400" cy="114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819" y="110526"/>
            <a:ext cx="566898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400" spc="-5" dirty="0" smtClean="0"/>
              <a:t>    Склонение числительных </a:t>
            </a:r>
            <a:r>
              <a:rPr lang="ru-RU" sz="1400" i="1" u="sng" spc="-5" dirty="0" smtClean="0"/>
              <a:t>два, две, три, четыре, 5-20, 30</a:t>
            </a:r>
            <a:r>
              <a:rPr lang="ru-RU" spc="-5" dirty="0" smtClean="0"/>
              <a:t> </a:t>
            </a:r>
            <a:endParaRPr spc="-5" dirty="0"/>
          </a:p>
        </p:txBody>
      </p:sp>
      <p:sp>
        <p:nvSpPr>
          <p:cNvPr id="41986" name="AutoShape 2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Конспект &quot;Склонение имён числительных&quot; - УчительP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622293"/>
          <a:ext cx="5572164" cy="2500330"/>
        </p:xfrm>
        <a:graphic>
          <a:graphicData uri="http://schemas.openxmlformats.org/drawingml/2006/table">
            <a:tbl>
              <a:tblPr/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23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 dirty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Падеж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Два (м. и ср.р.)</a:t>
                      </a:r>
                      <a:endParaRPr lang="ru-RU" sz="1400" i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 dirty="0" smtClean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Две</a:t>
                      </a:r>
                    </a:p>
                    <a:p>
                      <a:pPr algn="ctr" fontAlgn="base"/>
                      <a:r>
                        <a:rPr lang="ru-RU" sz="1400" b="1" i="0" dirty="0" smtClean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b="1" i="0" dirty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ж.р.)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Три</a:t>
                      </a:r>
                      <a:endParaRPr lang="ru-RU" sz="1400" i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 dirty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Четыре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i="0" dirty="0">
                          <a:solidFill>
                            <a:srgbClr val="6B7770"/>
                          </a:solidFill>
                          <a:latin typeface="Arial" pitchFamily="34" charset="0"/>
                          <a:cs typeface="Arial" pitchFamily="34" charset="0"/>
                        </a:rPr>
                        <a:t>5—20, 30 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0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И.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восем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0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Р.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ух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вос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06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Д.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ём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ём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вос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0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В.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как И.п. или Р.п.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как И.п. или Р.п.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восем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06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Т.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дв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умя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тр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емя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четыр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ьмя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восем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ью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06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>
                          <a:latin typeface="Arial" pitchFamily="34" charset="0"/>
                          <a:cs typeface="Arial" pitchFamily="34" charset="0"/>
                        </a:rPr>
                        <a:t>П.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(о) дв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ух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о)тр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о)четыр</a:t>
                      </a:r>
                      <a:r>
                        <a:rPr lang="ru-RU" sz="1400" i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ёх</a:t>
                      </a:r>
                      <a:endParaRPr lang="ru-RU" sz="1400" i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(о) вос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ь</a:t>
                      </a:r>
                      <a:r>
                        <a:rPr lang="ru-RU" sz="1400" i="0" dirty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1400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</a:p>
                  </a:txBody>
                  <a:tcPr marL="42009" marR="42009" marT="21005" marB="210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576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265367"/>
            <a:ext cx="5668982" cy="738664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chemeClr val="tx1"/>
                </a:solidFill>
              </a:rPr>
              <a:t>Т.п. вос</a:t>
            </a:r>
            <a:r>
              <a:rPr lang="ru-RU" sz="1600" i="0" dirty="0" smtClean="0">
                <a:solidFill>
                  <a:srgbClr val="FF0000"/>
                </a:solidFill>
              </a:rPr>
              <a:t>е</a:t>
            </a:r>
            <a:r>
              <a:rPr lang="ru-RU" sz="1600" i="0" dirty="0" smtClean="0">
                <a:solidFill>
                  <a:schemeClr val="tx1"/>
                </a:solidFill>
              </a:rPr>
              <a:t>мью килограммами; </a:t>
            </a:r>
            <a:r>
              <a:rPr lang="ru-RU" sz="1600" i="0" dirty="0" err="1" smtClean="0">
                <a:solidFill>
                  <a:schemeClr val="tx1"/>
                </a:solidFill>
              </a:rPr>
              <a:t>вос</a:t>
            </a:r>
            <a:r>
              <a:rPr lang="ru-RU" sz="1600" i="0" dirty="0" err="1" smtClean="0">
                <a:solidFill>
                  <a:srgbClr val="FF0000"/>
                </a:solidFill>
              </a:rPr>
              <a:t>е</a:t>
            </a:r>
            <a:r>
              <a:rPr lang="ru-RU" sz="1600" i="0" dirty="0" err="1" smtClean="0">
                <a:solidFill>
                  <a:schemeClr val="tx1"/>
                </a:solidFill>
              </a:rPr>
              <a:t>мьюдесятью</a:t>
            </a:r>
            <a:r>
              <a:rPr lang="ru-RU" sz="1600" i="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                                                                          рублями.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74573"/>
              </p:ext>
            </p:extLst>
          </p:nvPr>
        </p:nvGraphicFramePr>
        <p:xfrm>
          <a:off x="311132" y="622293"/>
          <a:ext cx="5143536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Числительные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восемь</a:t>
                      </a:r>
                      <a:r>
                        <a:rPr lang="ru-RU" sz="16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 </a:t>
                      </a:r>
                      <a:r>
                        <a:rPr lang="ru-RU" sz="1600" b="1" i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восемьдесят в</a:t>
                      </a:r>
                      <a:r>
                        <a:rPr lang="ru-RU" sz="16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Т.п. сохраняют беглую гласную 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</a:t>
                      </a:r>
                      <a:r>
                        <a:rPr lang="ru-RU" sz="1600" b="1" i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600" b="1" i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</a:t>
                      </a:r>
                      <a:r>
                        <a:rPr lang="ru-RU" sz="1600" b="1" i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мью</a:t>
                      </a:r>
                      <a:r>
                        <a:rPr lang="ru-RU" sz="16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6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</a:t>
                      </a:r>
                      <a:r>
                        <a:rPr lang="ru-RU" sz="1600" b="1" i="1" u="none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</a:t>
                      </a:r>
                      <a:r>
                        <a:rPr lang="ru-RU" sz="1600" b="1" i="1" u="non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мьюдесятью</a:t>
                      </a:r>
                      <a:r>
                        <a:rPr lang="ru-RU" sz="1600" b="1" i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ru-RU" sz="16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u="none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беглой гласной характерно для разговорной речи: </a:t>
                      </a:r>
                      <a:r>
                        <a:rPr lang="ru-RU" sz="1600" b="1" i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ь</a:t>
                      </a:r>
                      <a:r>
                        <a:rPr lang="ru-RU" sz="1600" b="1" i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мью</a:t>
                      </a:r>
                      <a:r>
                        <a:rPr lang="ru-RU" sz="16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600" b="1" i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ь</a:t>
                      </a:r>
                      <a:r>
                        <a:rPr lang="ru-RU" sz="1600" b="1" i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мьюдесятью.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668586" y="205105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051053"/>
            <a:ext cx="5286412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14974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сложных числительных типа 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шестьдесят</a:t>
                      </a:r>
                      <a:r>
                        <a:rPr lang="ru-RU" sz="1600" b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склоняются обе</a:t>
                      </a:r>
                      <a:r>
                        <a:rPr lang="ru-RU" sz="1600" b="1" u="none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составные части: 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десят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</a:t>
                      </a:r>
                      <a:r>
                        <a:rPr lang="ru-RU" sz="1600" b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шесть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десять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</a:t>
                      </a:r>
                      <a:r>
                        <a:rPr lang="ru-RU" sz="1600" b="1" i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Некорректно употребление в Т.п.  формы 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десят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вместо 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шесть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десять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</a:t>
                      </a:r>
                      <a:r>
                        <a:rPr lang="ru-RU" sz="1600" b="1" i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2265367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1132" y="2693995"/>
            <a:ext cx="5214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Т.п.</a:t>
            </a:r>
            <a:r>
              <a:rPr lang="ru-RU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шесть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десять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учениками.</a:t>
            </a:r>
            <a:r>
              <a:rPr lang="ru-RU" b="1" dirty="0" smtClean="0"/>
              <a:t>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551119"/>
            <a:ext cx="5286412" cy="42862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273476"/>
              </p:ext>
            </p:extLst>
          </p:nvPr>
        </p:nvGraphicFramePr>
        <p:xfrm>
          <a:off x="525446" y="693731"/>
          <a:ext cx="450059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Сложные числительные типа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шестьсот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Т.п. имеют форму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шесть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ю</a:t>
                      </a:r>
                      <a:r>
                        <a:rPr lang="ru-RU" sz="1600" b="1" i="1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стами,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форма</a:t>
                      </a:r>
                      <a:r>
                        <a:rPr lang="ru-RU" sz="1600" b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1" u="none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</a:t>
                      </a:r>
                      <a:r>
                        <a:rPr lang="ru-RU" sz="1600" b="1" i="1" u="none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</a:t>
                      </a:r>
                      <a:r>
                        <a:rPr lang="ru-RU" sz="1600" b="1" i="1" u="none" dirty="0" err="1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стами</a:t>
                      </a:r>
                      <a:r>
                        <a:rPr lang="ru-RU" sz="1600" b="1" i="1" u="none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u="non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свойственна разговорной речи.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2193929"/>
            <a:ext cx="642942" cy="50006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5446" y="2622557"/>
            <a:ext cx="450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Т.п.</a:t>
            </a:r>
            <a:r>
              <a:rPr lang="ru-RU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шесть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стами страницами.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22293"/>
          <a:ext cx="5072098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Литературной норме соответствуют сочетания числительного с существительным типа 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</a:t>
                      </a:r>
                      <a:r>
                        <a:rPr lang="ru-RU" sz="1600" b="1" i="0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шестист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</a:t>
                      </a:r>
                      <a:r>
                        <a:rPr lang="ru-RU" sz="1600" b="1" i="0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рубл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ям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с шестьюст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ами</a:t>
                      </a:r>
                      <a:r>
                        <a:rPr lang="ru-RU" sz="1600" b="1" i="0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рубл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ями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600" b="1" i="0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а не 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 шестист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</a:t>
                      </a:r>
                      <a:r>
                        <a:rPr lang="ru-RU" sz="1600" b="1" i="0" u="none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рубл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ей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с шестьюст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ами 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рубл</a:t>
                      </a:r>
                      <a:r>
                        <a:rPr lang="ru-RU" sz="1600" b="1" i="0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ей</a:t>
                      </a:r>
                      <a:r>
                        <a:rPr lang="ru-RU" sz="1600" b="1" i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endParaRPr lang="ru-RU" sz="1600" i="0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8388" y="2479681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itchFamily="34" charset="0"/>
              </a:rPr>
              <a:t>Д.п. к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шестист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ам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рубл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ям.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Т.п. с шестьюст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ами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рубл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ями.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09923"/>
          <a:ext cx="5143536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1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Сложные числительные со словом </a:t>
                      </a:r>
                      <a:r>
                        <a:rPr lang="ru-RU" sz="1600" b="1" i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сто</a:t>
                      </a:r>
                      <a:r>
                        <a:rPr lang="ru-RU" sz="1600" b="1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в Т.п. могут сочетаться с существительными в том же падеже (</a:t>
                      </a:r>
                      <a:r>
                        <a:rPr lang="ru-RU" sz="16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 </a:t>
                      </a:r>
                      <a:r>
                        <a:rPr lang="ru-RU" sz="1600" b="1" i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тремяст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ами </a:t>
                      </a:r>
                      <a:r>
                        <a:rPr lang="ru-RU" sz="1600" b="1" i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жител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ями</a:t>
                      </a:r>
                      <a:r>
                        <a:rPr lang="ru-RU" sz="1600" b="1" u="non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ru-RU" sz="1600" b="1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что соответствует литературной норме, сочетание с существительными в Р.п. (</a:t>
                      </a:r>
                      <a:r>
                        <a:rPr lang="ru-RU" sz="1600" b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 </a:t>
                      </a:r>
                      <a:r>
                        <a:rPr lang="ru-RU" sz="1600" b="1" i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тремяст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ами</a:t>
                      </a:r>
                      <a:r>
                        <a:rPr lang="ru-RU" sz="1600" b="1" i="1" u="none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жител</a:t>
                      </a:r>
                      <a:r>
                        <a:rPr lang="ru-RU" sz="1600" b="1" i="1" u="none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ей</a:t>
                      </a:r>
                      <a:r>
                        <a:rPr lang="ru-RU" sz="1600" b="1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является разговорным вариантом.</a:t>
                      </a:r>
                      <a:endParaRPr lang="ru-RU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668586" y="2336805"/>
            <a:ext cx="571504" cy="5097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1132" y="2765433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Т.п.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 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тремяст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ами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студент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ами.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551119"/>
            <a:ext cx="4816924" cy="615553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i="0" dirty="0" smtClean="0"/>
              <a:t>Д.п.</a:t>
            </a:r>
            <a:r>
              <a:rPr lang="ru-RU" sz="1600" dirty="0" smtClean="0">
                <a:solidFill>
                  <a:srgbClr val="7030A0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по шести тысяч;</a:t>
            </a:r>
            <a:r>
              <a:rPr lang="ru-RU" sz="1600" dirty="0" smtClean="0">
                <a:solidFill>
                  <a:srgbClr val="7030A0"/>
                </a:solidFill>
              </a:rPr>
              <a:t> по десяти тетрадей. </a:t>
            </a:r>
            <a:endParaRPr lang="ru-RU" sz="1600" i="0" dirty="0" smtClean="0">
              <a:solidFill>
                <a:srgbClr val="0070C0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</a:t>
            </a:r>
            <a:r>
              <a:rPr lang="ru-RU" sz="1600" i="0" dirty="0" err="1" smtClean="0">
                <a:solidFill>
                  <a:srgbClr val="0070C0"/>
                </a:solidFill>
              </a:rPr>
              <a:t>В.п</a:t>
            </a:r>
            <a:r>
              <a:rPr lang="ru-RU" sz="1600" i="0" dirty="0" smtClean="0">
                <a:solidFill>
                  <a:srgbClr val="0070C0"/>
                </a:solidFill>
              </a:rPr>
              <a:t>.</a:t>
            </a:r>
            <a:r>
              <a:rPr lang="ru-RU" sz="1600" i="0" dirty="0" smtClean="0">
                <a:solidFill>
                  <a:srgbClr val="7030A0"/>
                </a:solidFill>
              </a:rPr>
              <a:t> по шесть</a:t>
            </a:r>
            <a:r>
              <a:rPr lang="ru-RU" sz="1600" i="0" dirty="0" smtClean="0">
                <a:solidFill>
                  <a:srgbClr val="FF0000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тысяч;</a:t>
            </a:r>
            <a:r>
              <a:rPr lang="ru-RU" sz="1600" dirty="0" smtClean="0">
                <a:solidFill>
                  <a:srgbClr val="7030A0"/>
                </a:solidFill>
              </a:rPr>
              <a:t> по десять тетрадей.</a:t>
            </a:r>
            <a:endParaRPr lang="ru-RU" sz="16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 употреблении количественных числительных с предлогом </a:t>
                      </a:r>
                      <a:r>
                        <a:rPr lang="ru-RU" sz="1800" b="1" i="1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18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в распределительном значении возможны формы </a:t>
                      </a:r>
                      <a:r>
                        <a:rPr lang="ru-RU" sz="1800" b="1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В.п.</a:t>
                      </a:r>
                      <a:r>
                        <a:rPr lang="ru-RU" sz="18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b="1" u="none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Д.п.</a:t>
                      </a:r>
                      <a:r>
                        <a:rPr lang="ru-RU" sz="1800" b="1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 Современной норме соответствует В.п., традиционному употреблению — Д.п.</a:t>
                      </a:r>
                      <a:endParaRPr lang="ru-RU" sz="1600" u="none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668586" y="2265367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</TotalTime>
  <Words>811</Words>
  <Application>Microsoft Office PowerPoint</Application>
  <PresentationFormat>Произвольный</PresentationFormat>
  <Paragraphs>279</Paragraphs>
  <Slides>22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맑은 고딕</vt:lpstr>
      <vt:lpstr>Arial</vt:lpstr>
      <vt:lpstr>Calibri</vt:lpstr>
      <vt:lpstr>Times New Roman</vt:lpstr>
      <vt:lpstr>Office Theme</vt:lpstr>
      <vt:lpstr>Русский язык</vt:lpstr>
      <vt:lpstr>    Склонение числительного один </vt:lpstr>
      <vt:lpstr>    Склонение числительных два, две, три, четыре, 5-20, 30 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Внимание! Запомните!</vt:lpstr>
      <vt:lpstr>         Склонение числительных 50—80</vt:lpstr>
      <vt:lpstr>     Склонение числительных 200—400</vt:lpstr>
      <vt:lpstr>         Склонение числительных 500—900</vt:lpstr>
      <vt:lpstr>         Склонение числительных 40, 90, 100</vt:lpstr>
      <vt:lpstr>  Как согласуются числительные с существительными?   </vt:lpstr>
      <vt:lpstr>             Лингвистическая задача</vt:lpstr>
      <vt:lpstr> Выполнение упражнения по учебнику </vt:lpstr>
      <vt:lpstr>    Выполнение упражнения по учебнику. Проверьте!</vt:lpstr>
      <vt:lpstr>             Лингвистическая задача  </vt:lpstr>
      <vt:lpstr>           Лингвистическая задача</vt:lpstr>
      <vt:lpstr>  Лингвистическая задача. Проверьте! 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166</cp:revision>
  <dcterms:created xsi:type="dcterms:W3CDTF">2020-04-13T08:05:42Z</dcterms:created>
  <dcterms:modified xsi:type="dcterms:W3CDTF">2020-10-28T09:24:56Z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