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89" r:id="rId3"/>
    <p:sldId id="290" r:id="rId4"/>
    <p:sldId id="293" r:id="rId5"/>
    <p:sldId id="292" r:id="rId6"/>
    <p:sldId id="294" r:id="rId7"/>
    <p:sldId id="295" r:id="rId8"/>
    <p:sldId id="296" r:id="rId9"/>
    <p:sldId id="300" r:id="rId10"/>
    <p:sldId id="298" r:id="rId11"/>
    <p:sldId id="257" r:id="rId12"/>
    <p:sldId id="297" r:id="rId13"/>
    <p:sldId id="301" r:id="rId14"/>
    <p:sldId id="264" r:id="rId15"/>
    <p:sldId id="271" r:id="rId16"/>
    <p:sldId id="272" r:id="rId17"/>
    <p:sldId id="302" r:id="rId18"/>
    <p:sldId id="281" r:id="rId19"/>
    <p:sldId id="303" r:id="rId20"/>
    <p:sldId id="304" r:id="rId21"/>
    <p:sldId id="285" r:id="rId22"/>
    <p:sldId id="283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938" autoAdjust="0"/>
  </p:normalViewPr>
  <p:slideViewPr>
    <p:cSldViewPr>
      <p:cViewPr>
        <p:scale>
          <a:sx n="87" d="100"/>
          <a:sy n="87" d="100"/>
        </p:scale>
        <p:origin x="153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95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www.apatity.fio.ru/projects/pr521/images/book.gif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78644" y="1334393"/>
            <a:ext cx="2858951" cy="150169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400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400" b="1" spc="-25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сказать о количестве предметов?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4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(урок 2) </a:t>
            </a:r>
            <a:endParaRPr sz="2400" dirty="0" smtClean="0">
              <a:latin typeface="Arial" pitchFamily="34" charset="0"/>
              <a:cs typeface="Arial" pitchFamily="34" charset="0"/>
            </a:endParaRPr>
          </a:p>
          <a:p>
            <a:pPr marL="33655" marR="616585" algn="ctr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8605" y="1262385"/>
            <a:ext cx="288032" cy="720080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8604" y="2054473"/>
            <a:ext cx="288032" cy="7527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9154" name="Picture 2" descr="Количественные числительные в Иврите. От 1 До 10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30972" y="1190377"/>
            <a:ext cx="1923695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819" y="110526"/>
            <a:ext cx="557216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</a:t>
            </a:r>
            <a:r>
              <a:rPr lang="ru-RU" sz="2000" spc="-5" dirty="0" smtClean="0"/>
              <a:t>Склонение числительных</a:t>
            </a:r>
            <a:r>
              <a:rPr lang="ru-RU" sz="2000" dirty="0" smtClean="0"/>
              <a:t> </a:t>
            </a:r>
            <a:r>
              <a:rPr lang="ru-RU" sz="2000" i="1" dirty="0" smtClean="0"/>
              <a:t>50—80</a:t>
            </a:r>
            <a:endParaRPr sz="2000" spc="-5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7" y="528202"/>
          <a:ext cx="5572165" cy="2459676"/>
        </p:xfrm>
        <a:graphic>
          <a:graphicData uri="http://schemas.openxmlformats.org/drawingml/2006/table">
            <a:tbl>
              <a:tblPr/>
              <a:tblGrid>
                <a:gridCol w="293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7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1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И.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десят  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Р.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восьм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  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Д.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восьм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В.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шестьдесят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десят 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Т.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шесть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десять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восемь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десять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П.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(о) 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(о) восьм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десят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километр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819" y="110526"/>
            <a:ext cx="557216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</a:t>
            </a:r>
            <a:r>
              <a:rPr lang="ru-RU" sz="1800" spc="-5" dirty="0" smtClean="0"/>
              <a:t>Склонение числительных</a:t>
            </a:r>
            <a:r>
              <a:rPr lang="ru-RU" sz="1800" dirty="0" smtClean="0"/>
              <a:t> </a:t>
            </a:r>
            <a:r>
              <a:rPr lang="ru-RU" sz="1800" i="1" dirty="0" smtClean="0"/>
              <a:t>200—400</a:t>
            </a:r>
            <a:endParaRPr sz="1800" spc="-5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7" y="528202"/>
          <a:ext cx="5572165" cy="2401773"/>
        </p:xfrm>
        <a:graphic>
          <a:graphicData uri="http://schemas.openxmlformats.org/drawingml/2006/table">
            <a:tbl>
              <a:tblPr/>
              <a:tblGrid>
                <a:gridCol w="289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1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091"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25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И.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25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Р.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ух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сот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25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Д.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ём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ём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25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В.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504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Т.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умя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емя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ьмя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125"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>
                          <a:latin typeface="Arial" pitchFamily="34" charset="0"/>
                          <a:cs typeface="Arial" pitchFamily="34" charset="0"/>
                        </a:rPr>
                        <a:t>П.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(о) 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ух</a:t>
                      </a:r>
                      <a:r>
                        <a:rPr lang="ru-RU" sz="1400" b="1" i="1" dirty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, 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r>
                        <a:rPr lang="ru-RU" sz="1400" b="1" i="1" dirty="0" smtClean="0">
                          <a:latin typeface="Arial" pitchFamily="34" charset="0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метр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819" y="110526"/>
            <a:ext cx="557216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</a:t>
            </a:r>
            <a:r>
              <a:rPr lang="ru-RU" sz="2000" spc="-5" dirty="0" smtClean="0"/>
              <a:t>Склонение числительных</a:t>
            </a:r>
            <a:r>
              <a:rPr lang="ru-RU" sz="2000" dirty="0" smtClean="0"/>
              <a:t> </a:t>
            </a:r>
            <a:r>
              <a:rPr lang="ru-RU" sz="2000" i="1" dirty="0" smtClean="0"/>
              <a:t>500—900</a:t>
            </a:r>
            <a:endParaRPr sz="2000" spc="-5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435296"/>
              </p:ext>
            </p:extLst>
          </p:nvPr>
        </p:nvGraphicFramePr>
        <p:xfrm>
          <a:off x="96818" y="193665"/>
          <a:ext cx="5572165" cy="2929668"/>
        </p:xfrm>
        <a:graphic>
          <a:graphicData uri="http://schemas.openxmlformats.org/drawingml/2006/table">
            <a:tbl>
              <a:tblPr/>
              <a:tblGrid>
                <a:gridCol w="293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  ручек                                                 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сот 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 ручек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восьм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сот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ручк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восьм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сот ручек</a:t>
                      </a:r>
                      <a:endParaRPr lang="ru-RU" sz="16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сот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шесть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ю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 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ручк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вос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мь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ю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ами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672">
                <a:tc>
                  <a:txBody>
                    <a:bodyPr/>
                    <a:lstStyle/>
                    <a:p>
                      <a:pPr fontAlgn="base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base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 </a:t>
                      </a:r>
                      <a:r>
                        <a:rPr lang="ru-RU" sz="16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ручк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defTabSz="91440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восьм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4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ах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пенал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2283" marR="22283" marT="11142" marB="1114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819" y="110526"/>
            <a:ext cx="557216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</a:t>
            </a:r>
            <a:r>
              <a:rPr lang="ru-RU" sz="2000" spc="-5" dirty="0" smtClean="0"/>
              <a:t>Склонение числительных</a:t>
            </a:r>
            <a:r>
              <a:rPr lang="ru-RU" sz="2000" dirty="0" smtClean="0"/>
              <a:t> 4</a:t>
            </a:r>
            <a:r>
              <a:rPr lang="ru-RU" sz="2000" i="1" dirty="0" smtClean="0"/>
              <a:t>0, 90, 100</a:t>
            </a:r>
            <a:endParaRPr sz="2000" spc="-5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612783"/>
              </p:ext>
            </p:extLst>
          </p:nvPr>
        </p:nvGraphicFramePr>
        <p:xfrm>
          <a:off x="168256" y="550855"/>
          <a:ext cx="5500728" cy="2571228"/>
        </p:xfrm>
        <a:graphic>
          <a:graphicData uri="http://schemas.openxmlformats.org/drawingml/2006/table">
            <a:tbl>
              <a:tblPr/>
              <a:tblGrid>
                <a:gridCol w="857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6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5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76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B7770"/>
                          </a:solidFill>
                          <a:latin typeface="Calibri"/>
                          <a:ea typeface="Times New Roman"/>
                        </a:rPr>
                        <a:t>Падеж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6B7770"/>
                          </a:solidFill>
                          <a:latin typeface="Calibri"/>
                          <a:ea typeface="Times New Roman"/>
                        </a:rPr>
                        <a:t>40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6B7770"/>
                          </a:solidFill>
                          <a:latin typeface="Calibri"/>
                          <a:ea typeface="Times New Roman"/>
                        </a:rPr>
                        <a:t>90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6B7770"/>
                          </a:solidFill>
                          <a:latin typeface="Calibri"/>
                          <a:ea typeface="Times New Roman"/>
                        </a:rPr>
                        <a:t>100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7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</a:rPr>
                        <a:t>И.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сорок 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девяносто 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сто страниц 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7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</a:rPr>
                        <a:t>Р.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сорок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страниц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7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</a:rPr>
                        <a:t>Д.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сорок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страниц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7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</a:rPr>
                        <a:t>В.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сорок 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девяносто 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ов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сто страниц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</a:rPr>
                        <a:t>Т.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сорок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ями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страниц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106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</a:rPr>
                        <a:t>П.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 сорок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дн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девяност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дом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ах        </a:t>
                      </a:r>
                      <a:endParaRPr lang="ru-RU" sz="1400" b="1" dirty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 ст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страниц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3"/>
            <a:ext cx="6215106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/>
              <a:t>Как согласуются числительные с существительными?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617313" y="781128"/>
            <a:ext cx="4531172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15" smtClean="0">
                <a:solidFill>
                  <a:srgbClr val="FFFFFF"/>
                </a:solidFill>
                <a:latin typeface="Arial"/>
                <a:cs typeface="Arial"/>
              </a:rPr>
              <a:t>Единственное</a:t>
            </a:r>
            <a:r>
              <a:rPr sz="1400" spc="-65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20" smtClean="0">
                <a:solidFill>
                  <a:srgbClr val="FFFFFF"/>
                </a:solidFill>
                <a:latin typeface="Arial"/>
                <a:cs typeface="Arial"/>
              </a:rPr>
              <a:t>число</a:t>
            </a:r>
            <a:r>
              <a:rPr lang="ru-RU" sz="1400" spc="20" dirty="0" smtClean="0">
                <a:solidFill>
                  <a:srgbClr val="FFFFFF"/>
                </a:solidFill>
                <a:latin typeface="Arial"/>
                <a:cs typeface="Arial"/>
              </a:rPr>
              <a:t>два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908045"/>
            <a:ext cx="54292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два, три, четыре                      сущ. Р.п., ед.ч.: 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два стул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>
                <a:solidFill>
                  <a:srgbClr val="00B050"/>
                </a:solidFill>
              </a:rPr>
              <a:t>, три комнат</a:t>
            </a:r>
            <a:r>
              <a:rPr lang="ru-RU" b="1" dirty="0" smtClean="0">
                <a:solidFill>
                  <a:srgbClr val="FF0000"/>
                </a:solidFill>
              </a:rPr>
              <a:t>ы</a:t>
            </a:r>
            <a:r>
              <a:rPr lang="ru-RU" b="1" dirty="0" smtClean="0">
                <a:solidFill>
                  <a:srgbClr val="00B050"/>
                </a:solidFill>
              </a:rPr>
              <a:t>, четыре упражнени</a:t>
            </a:r>
            <a:r>
              <a:rPr lang="ru-RU" b="1" dirty="0" smtClean="0">
                <a:solidFill>
                  <a:srgbClr val="FF0000"/>
                </a:solidFill>
              </a:rPr>
              <a:t>я</a:t>
            </a:r>
            <a:r>
              <a:rPr lang="ru-RU" b="1" dirty="0" smtClean="0">
                <a:solidFill>
                  <a:srgbClr val="00B050"/>
                </a:solidFill>
              </a:rPr>
              <a:t>;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/>
              <a:t>пять, десять, сорок, сто …                     сущ. Р.п., мн.ч.: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пять брать</a:t>
            </a:r>
            <a:r>
              <a:rPr lang="ru-RU" b="1" dirty="0" smtClean="0">
                <a:solidFill>
                  <a:srgbClr val="FF0000"/>
                </a:solidFill>
              </a:rPr>
              <a:t>ев</a:t>
            </a:r>
            <a:r>
              <a:rPr lang="ru-RU" b="1" dirty="0" smtClean="0">
                <a:solidFill>
                  <a:srgbClr val="00B050"/>
                </a:solidFill>
              </a:rPr>
              <a:t>, десять  комнат    , сорок упражнени</a:t>
            </a:r>
            <a:r>
              <a:rPr lang="ru-RU" b="1" dirty="0" smtClean="0">
                <a:solidFill>
                  <a:srgbClr val="FF0000"/>
                </a:solidFill>
              </a:rPr>
              <a:t>й</a:t>
            </a:r>
            <a:r>
              <a:rPr lang="ru-RU" b="1" dirty="0" smtClean="0">
                <a:solidFill>
                  <a:srgbClr val="00B050"/>
                </a:solidFill>
              </a:rPr>
              <a:t>;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2168520" y="979483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954338" y="2051053"/>
            <a:ext cx="6926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62"/>
          <p:cNvSpPr>
            <a:spLocks noChangeArrowheads="1"/>
          </p:cNvSpPr>
          <p:nvPr/>
        </p:nvSpPr>
        <p:spPr bwMode="auto">
          <a:xfrm>
            <a:off x="3168652" y="2693995"/>
            <a:ext cx="142875" cy="142876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884" y="622293"/>
            <a:ext cx="2786082" cy="2143140"/>
          </a:xfrm>
        </p:spPr>
        <p:txBody>
          <a:bodyPr/>
          <a:lstStyle/>
          <a:p>
            <a:endParaRPr lang="ru-RU" sz="2000" i="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000" i="0" dirty="0" smtClean="0">
                <a:solidFill>
                  <a:schemeClr val="tx1"/>
                </a:solidFill>
              </a:rPr>
              <a:t>Запишите числительные словами, правильно употребив их в нужном падеже.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908045"/>
            <a:ext cx="185738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Выполнение упражнения по учебнику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429288" cy="2092881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    </a:t>
            </a:r>
            <a:r>
              <a:rPr lang="ru-RU" sz="1800" i="0" dirty="0" smtClean="0">
                <a:solidFill>
                  <a:srgbClr val="0070C0"/>
                </a:solidFill>
              </a:rPr>
              <a:t>Упражнение 57 (стр. 19)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rgbClr val="92D050"/>
                </a:solidFill>
              </a:rPr>
              <a:t>   </a:t>
            </a:r>
            <a:r>
              <a:rPr lang="ru-RU" sz="1600" i="0" dirty="0" smtClean="0">
                <a:solidFill>
                  <a:schemeClr val="tx1"/>
                </a:solidFill>
              </a:rPr>
              <a:t>от 400 отнять 80 получится 320.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от 900 отнять 70 получится 830.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от 200 отнять 90 получится 110.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700 прибавить 200 получится 900.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400 прибавить 300 получится 700.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300 прибавить 40 получится 340.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200 прибавить 30 получится 230.</a:t>
            </a:r>
            <a:endParaRPr lang="ru-RU" sz="1600" i="0" dirty="0">
              <a:solidFill>
                <a:schemeClr val="tx1"/>
              </a:solidFill>
            </a:endParaRPr>
          </a:p>
        </p:txBody>
      </p:sp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3674338" y="502246"/>
            <a:ext cx="1978361" cy="233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600" dirty="0" smtClean="0"/>
              <a:t>Выполнение упражнения по учебнику</a:t>
            </a:r>
            <a:r>
              <a:rPr lang="en-US" sz="1600" dirty="0" smtClean="0"/>
              <a:t>.</a:t>
            </a:r>
            <a:r>
              <a:rPr lang="ru-RU" sz="1600" dirty="0" smtClean="0"/>
              <a:t> Проверьте!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479417"/>
            <a:ext cx="5668982" cy="2739211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</a:t>
            </a:r>
            <a:r>
              <a:rPr lang="en-US" sz="1400" i="0" dirty="0">
                <a:solidFill>
                  <a:schemeClr val="tx1"/>
                </a:solidFill>
              </a:rPr>
              <a:t>O</a:t>
            </a:r>
            <a:r>
              <a:rPr lang="ru-RU" sz="1400" i="0" dirty="0" smtClean="0">
                <a:solidFill>
                  <a:schemeClr val="tx1"/>
                </a:solidFill>
              </a:rPr>
              <a:t>т </a:t>
            </a:r>
            <a:r>
              <a:rPr lang="ru-RU" sz="1400" i="0" dirty="0" smtClean="0">
                <a:solidFill>
                  <a:srgbClr val="007E39"/>
                </a:solidFill>
              </a:rPr>
              <a:t>четырёхсот</a:t>
            </a:r>
            <a:r>
              <a:rPr lang="ru-RU" sz="1400" i="0" dirty="0" smtClean="0">
                <a:solidFill>
                  <a:schemeClr val="tx1"/>
                </a:solidFill>
              </a:rPr>
              <a:t> отнять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007E39"/>
                </a:solidFill>
              </a:rPr>
              <a:t>восемьдесят</a:t>
            </a:r>
            <a:r>
              <a:rPr lang="ru-RU" sz="1400" i="0" dirty="0" smtClean="0">
                <a:solidFill>
                  <a:schemeClr val="tx1"/>
                </a:solidFill>
              </a:rPr>
              <a:t> получится   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 </a:t>
            </a:r>
            <a:r>
              <a:rPr lang="ru-RU" sz="1400" i="0" dirty="0" smtClean="0">
                <a:solidFill>
                  <a:srgbClr val="007E39"/>
                </a:solidFill>
              </a:rPr>
              <a:t>триста двадцать</a:t>
            </a:r>
            <a:r>
              <a:rPr lang="en-US" sz="1400" i="0" dirty="0">
                <a:solidFill>
                  <a:srgbClr val="007E39"/>
                </a:solidFill>
              </a:rPr>
              <a:t>;</a:t>
            </a:r>
            <a:endParaRPr lang="ru-RU" sz="1400" i="0" dirty="0" smtClean="0">
              <a:solidFill>
                <a:srgbClr val="007E39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   от </a:t>
            </a:r>
            <a:r>
              <a:rPr lang="ru-RU" sz="1400" i="0" dirty="0" smtClean="0">
                <a:solidFill>
                  <a:srgbClr val="007E39"/>
                </a:solidFill>
              </a:rPr>
              <a:t>девятисот</a:t>
            </a:r>
            <a:r>
              <a:rPr lang="ru-RU" sz="1400" i="0" dirty="0" smtClean="0">
                <a:solidFill>
                  <a:schemeClr val="tx1"/>
                </a:solidFill>
              </a:rPr>
              <a:t> отнять </a:t>
            </a:r>
            <a:r>
              <a:rPr lang="ru-RU" sz="1400" i="0" dirty="0" smtClean="0">
                <a:solidFill>
                  <a:srgbClr val="007E39"/>
                </a:solidFill>
              </a:rPr>
              <a:t>семьдесят </a:t>
            </a:r>
            <a:r>
              <a:rPr lang="ru-RU" sz="1400" i="0" dirty="0" smtClean="0">
                <a:solidFill>
                  <a:schemeClr val="tx1"/>
                </a:solidFill>
              </a:rPr>
              <a:t>получится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 </a:t>
            </a:r>
            <a:r>
              <a:rPr lang="ru-RU" sz="1400" i="0" dirty="0" smtClean="0">
                <a:solidFill>
                  <a:srgbClr val="007E39"/>
                </a:solidFill>
              </a:rPr>
              <a:t>восемьсот тридцать</a:t>
            </a:r>
            <a:r>
              <a:rPr lang="en-US" sz="1400" i="0" dirty="0" smtClean="0">
                <a:solidFill>
                  <a:srgbClr val="007E39"/>
                </a:solidFill>
              </a:rPr>
              <a:t>;</a:t>
            </a:r>
            <a:r>
              <a:rPr lang="ru-RU" sz="1400" i="0" dirty="0" smtClean="0">
                <a:solidFill>
                  <a:srgbClr val="007E39"/>
                </a:solidFill>
              </a:rPr>
              <a:t>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 от </a:t>
            </a:r>
            <a:r>
              <a:rPr lang="ru-RU" sz="1400" i="0" dirty="0" smtClean="0">
                <a:solidFill>
                  <a:srgbClr val="007E39"/>
                </a:solidFill>
              </a:rPr>
              <a:t>двухсот </a:t>
            </a:r>
            <a:r>
              <a:rPr lang="ru-RU" sz="1400" i="0" dirty="0" smtClean="0">
                <a:solidFill>
                  <a:schemeClr val="tx1"/>
                </a:solidFill>
              </a:rPr>
              <a:t>отнять </a:t>
            </a:r>
            <a:r>
              <a:rPr lang="ru-RU" sz="1400" i="0" dirty="0" smtClean="0">
                <a:solidFill>
                  <a:srgbClr val="007E39"/>
                </a:solidFill>
              </a:rPr>
              <a:t>девяносто</a:t>
            </a:r>
            <a:r>
              <a:rPr lang="ru-RU" sz="1400" i="0" dirty="0" smtClean="0">
                <a:solidFill>
                  <a:schemeClr val="tx1"/>
                </a:solidFill>
              </a:rPr>
              <a:t> получится </a:t>
            </a:r>
            <a:r>
              <a:rPr lang="ru-RU" sz="1400" i="0" dirty="0" smtClean="0">
                <a:solidFill>
                  <a:srgbClr val="007E39"/>
                </a:solidFill>
              </a:rPr>
              <a:t>сто   </a:t>
            </a:r>
          </a:p>
          <a:p>
            <a:r>
              <a:rPr lang="ru-RU" sz="1400" i="0" dirty="0" smtClean="0">
                <a:solidFill>
                  <a:srgbClr val="007E39"/>
                </a:solidFill>
              </a:rPr>
              <a:t>   десять</a:t>
            </a:r>
            <a:r>
              <a:rPr lang="en-US" sz="1400" i="0" dirty="0" smtClean="0">
                <a:solidFill>
                  <a:srgbClr val="007E39"/>
                </a:solidFill>
              </a:rPr>
              <a:t>;</a:t>
            </a:r>
            <a:endParaRPr lang="ru-RU" sz="1400" i="0" dirty="0" smtClean="0">
              <a:solidFill>
                <a:srgbClr val="007E39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   к </a:t>
            </a:r>
            <a:r>
              <a:rPr lang="ru-RU" sz="1400" i="0" dirty="0" smtClean="0">
                <a:solidFill>
                  <a:srgbClr val="007E39"/>
                </a:solidFill>
              </a:rPr>
              <a:t>семистам</a:t>
            </a:r>
            <a:r>
              <a:rPr lang="ru-RU" sz="1400" i="0" dirty="0" smtClean="0">
                <a:solidFill>
                  <a:schemeClr val="tx1"/>
                </a:solidFill>
              </a:rPr>
              <a:t> прибавить </a:t>
            </a:r>
            <a:r>
              <a:rPr lang="ru-RU" sz="1400" i="0" dirty="0" smtClean="0">
                <a:solidFill>
                  <a:srgbClr val="007E39"/>
                </a:solidFill>
              </a:rPr>
              <a:t>двести</a:t>
            </a:r>
            <a:r>
              <a:rPr lang="ru-RU" sz="1400" i="0" dirty="0" smtClean="0">
                <a:solidFill>
                  <a:schemeClr val="tx1"/>
                </a:solidFill>
              </a:rPr>
              <a:t> получится 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 </a:t>
            </a:r>
            <a:r>
              <a:rPr lang="ru-RU" sz="1400" i="0" dirty="0" smtClean="0">
                <a:solidFill>
                  <a:srgbClr val="007E39"/>
                </a:solidFill>
              </a:rPr>
              <a:t>девятьсот</a:t>
            </a:r>
            <a:r>
              <a:rPr lang="en-US" sz="1400" i="0" dirty="0" smtClean="0">
                <a:solidFill>
                  <a:srgbClr val="007E39"/>
                </a:solidFill>
              </a:rPr>
              <a:t>;</a:t>
            </a:r>
            <a:endParaRPr lang="ru-RU" sz="1400" i="0" dirty="0" smtClean="0">
              <a:solidFill>
                <a:srgbClr val="007E39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   к </a:t>
            </a:r>
            <a:r>
              <a:rPr lang="ru-RU" sz="1400" i="0" dirty="0" smtClean="0">
                <a:solidFill>
                  <a:srgbClr val="007E39"/>
                </a:solidFill>
              </a:rPr>
              <a:t>четырёмстам </a:t>
            </a:r>
            <a:r>
              <a:rPr lang="ru-RU" sz="1400" i="0" dirty="0" smtClean="0">
                <a:solidFill>
                  <a:schemeClr val="tx1"/>
                </a:solidFill>
              </a:rPr>
              <a:t>прибавить </a:t>
            </a:r>
            <a:r>
              <a:rPr lang="ru-RU" sz="1400" i="0" dirty="0" smtClean="0">
                <a:solidFill>
                  <a:srgbClr val="007E39"/>
                </a:solidFill>
              </a:rPr>
              <a:t>триста </a:t>
            </a:r>
            <a:r>
              <a:rPr lang="ru-RU" sz="1400" i="0" dirty="0" smtClean="0">
                <a:solidFill>
                  <a:schemeClr val="tx1"/>
                </a:solidFill>
              </a:rPr>
              <a:t>получится </a:t>
            </a:r>
            <a:r>
              <a:rPr lang="ru-RU" sz="1400" i="0" dirty="0" smtClean="0">
                <a:solidFill>
                  <a:srgbClr val="007E39"/>
                </a:solidFill>
              </a:rPr>
              <a:t>семьсот</a:t>
            </a:r>
            <a:r>
              <a:rPr lang="en-US" sz="1400" i="0" dirty="0">
                <a:solidFill>
                  <a:srgbClr val="007E39"/>
                </a:solidFill>
              </a:rPr>
              <a:t>;</a:t>
            </a:r>
            <a:endParaRPr lang="ru-RU" sz="1400" i="0" dirty="0" smtClean="0">
              <a:solidFill>
                <a:srgbClr val="007E39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   к </a:t>
            </a:r>
            <a:r>
              <a:rPr lang="ru-RU" sz="1400" i="0" dirty="0" smtClean="0">
                <a:solidFill>
                  <a:srgbClr val="007E39"/>
                </a:solidFill>
              </a:rPr>
              <a:t>трёмстам</a:t>
            </a:r>
            <a:r>
              <a:rPr lang="ru-RU" sz="1400" i="0" dirty="0" smtClean="0">
                <a:solidFill>
                  <a:schemeClr val="tx1"/>
                </a:solidFill>
              </a:rPr>
              <a:t> прибавить </a:t>
            </a:r>
            <a:r>
              <a:rPr lang="ru-RU" sz="1400" i="0" dirty="0" smtClean="0">
                <a:solidFill>
                  <a:srgbClr val="007E39"/>
                </a:solidFill>
              </a:rPr>
              <a:t>сорок</a:t>
            </a:r>
            <a:r>
              <a:rPr lang="ru-RU" sz="1400" i="0" dirty="0" smtClean="0">
                <a:solidFill>
                  <a:schemeClr val="tx1"/>
                </a:solidFill>
              </a:rPr>
              <a:t> получится </a:t>
            </a:r>
            <a:r>
              <a:rPr lang="ru-RU" sz="1400" i="0" dirty="0" smtClean="0">
                <a:solidFill>
                  <a:srgbClr val="007E39"/>
                </a:solidFill>
              </a:rPr>
              <a:t>триста сорок</a:t>
            </a:r>
            <a:r>
              <a:rPr lang="en-US" sz="1400" i="0" dirty="0" smtClean="0">
                <a:solidFill>
                  <a:srgbClr val="007E39"/>
                </a:solidFill>
              </a:rPr>
              <a:t>;</a:t>
            </a:r>
            <a:endParaRPr lang="ru-RU" sz="1400" i="0" dirty="0" smtClean="0">
              <a:solidFill>
                <a:srgbClr val="007E39"/>
              </a:solidFill>
            </a:endParaRPr>
          </a:p>
          <a:p>
            <a:r>
              <a:rPr lang="ru-RU" sz="1400" i="0" dirty="0" smtClean="0">
                <a:solidFill>
                  <a:schemeClr val="tx1"/>
                </a:solidFill>
              </a:rPr>
              <a:t>   к </a:t>
            </a:r>
            <a:r>
              <a:rPr lang="ru-RU" sz="1400" i="0" dirty="0" smtClean="0">
                <a:solidFill>
                  <a:srgbClr val="007E39"/>
                </a:solidFill>
              </a:rPr>
              <a:t>двумстам</a:t>
            </a:r>
            <a:r>
              <a:rPr lang="ru-RU" sz="1400" i="0" dirty="0" smtClean="0">
                <a:solidFill>
                  <a:schemeClr val="tx1"/>
                </a:solidFill>
              </a:rPr>
              <a:t> прибавить </a:t>
            </a:r>
            <a:r>
              <a:rPr lang="ru-RU" sz="1400" i="0" dirty="0" smtClean="0">
                <a:solidFill>
                  <a:srgbClr val="007E39"/>
                </a:solidFill>
              </a:rPr>
              <a:t>тридцать</a:t>
            </a:r>
            <a:r>
              <a:rPr lang="ru-RU" sz="1400" i="0" dirty="0" smtClean="0">
                <a:solidFill>
                  <a:schemeClr val="tx1"/>
                </a:solidFill>
              </a:rPr>
              <a:t> получится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rgbClr val="007E39"/>
                </a:solidFill>
              </a:rPr>
              <a:t>двести тридцать.  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</a:t>
            </a:r>
            <a:endParaRPr lang="ru-RU" sz="1400" i="0" dirty="0">
              <a:solidFill>
                <a:schemeClr val="tx1"/>
              </a:solidFill>
            </a:endParaRPr>
          </a:p>
        </p:txBody>
      </p:sp>
      <p:pic>
        <p:nvPicPr>
          <p:cNvPr id="7" name="Picture 109" descr="http://www.apatity.fio.ru/projects/pr521/images/book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240222" y="908045"/>
            <a:ext cx="135732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765169"/>
            <a:ext cx="3745354" cy="1231106"/>
          </a:xfrm>
        </p:spPr>
        <p:txBody>
          <a:bodyPr/>
          <a:lstStyle/>
          <a:p>
            <a:endParaRPr lang="ru-RU" sz="1600" dirty="0" smtClean="0"/>
          </a:p>
          <a:p>
            <a:r>
              <a:rPr lang="ru-RU" sz="1600" dirty="0" smtClean="0">
                <a:solidFill>
                  <a:schemeClr val="tx1"/>
                </a:solidFill>
              </a:rPr>
              <a:t>Дополните пословицы и поговорки числительными, данными в скобках, поставив их в нужной форме. 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286412" cy="2215991"/>
          </a:xfrm>
        </p:spPr>
        <p:txBody>
          <a:bodyPr/>
          <a:lstStyle/>
          <a:p>
            <a:endParaRPr lang="ru-RU" sz="1600" i="0" dirty="0" smtClean="0"/>
          </a:p>
          <a:p>
            <a:r>
              <a:rPr lang="ru-RU" sz="1600" i="0" dirty="0" smtClean="0">
                <a:solidFill>
                  <a:srgbClr val="002060"/>
                </a:solidFill>
              </a:rPr>
              <a:t>(1) за всех и все за (1).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Старый друг лучше новых (2).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Семеро (1) не ждут. </a:t>
            </a:r>
            <a:br>
              <a:rPr lang="ru-RU" sz="1600" i="0" dirty="0" smtClean="0">
                <a:solidFill>
                  <a:srgbClr val="002060"/>
                </a:solidFill>
              </a:rPr>
            </a:br>
            <a:r>
              <a:rPr lang="ru-RU" sz="1600" i="0" dirty="0" smtClean="0">
                <a:solidFill>
                  <a:srgbClr val="002060"/>
                </a:solidFill>
              </a:rPr>
              <a:t>Где больше (2), там говорят вслух.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Без (4) углов изба не рубится.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Лук от (7) недуг.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Добрый друг лучше (100) родственников. 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При (7) дворах, (8) улиц.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6" name="Picture 4" descr="20s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765169"/>
            <a:ext cx="1571636" cy="156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Склонение числительного </a:t>
            </a:r>
            <a:r>
              <a:rPr lang="ru-RU" i="1" u="sng" spc="-5" dirty="0" smtClean="0"/>
              <a:t>один</a:t>
            </a:r>
            <a:r>
              <a:rPr lang="ru-RU" spc="-5" dirty="0" smtClean="0"/>
              <a:t>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91459"/>
          <a:ext cx="5572165" cy="2484858"/>
        </p:xfrm>
        <a:graphic>
          <a:graphicData uri="http://schemas.openxmlformats.org/drawingml/2006/table">
            <a:tbl>
              <a:tblPr/>
              <a:tblGrid>
                <a:gridCol w="1114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4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088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Падеж</a:t>
                      </a:r>
                      <a:endParaRPr lang="ru-RU" sz="14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Мужской род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Средний род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Женский род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Множественное число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24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И.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один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24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Р.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ого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ой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их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24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ому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ой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им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1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как И.п. и Р.п.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как И.п. и Р.п.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24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Т.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им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ой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ими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24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П.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(об) 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ом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(об) 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ой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(об) одн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их</a:t>
                      </a:r>
                    </a:p>
                  </a:txBody>
                  <a:tcPr marL="55076" marR="55076" marT="27538" marB="2753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357718" cy="2215991"/>
          </a:xfrm>
        </p:spPr>
        <p:txBody>
          <a:bodyPr/>
          <a:lstStyle/>
          <a:p>
            <a:endParaRPr lang="ru-RU" sz="1600" b="0" i="0" dirty="0" smtClean="0">
              <a:solidFill>
                <a:srgbClr val="FF0000"/>
              </a:solidFill>
            </a:endParaRPr>
          </a:p>
          <a:p>
            <a:r>
              <a:rPr lang="ru-RU" sz="1600" i="0" dirty="0" smtClean="0">
                <a:solidFill>
                  <a:srgbClr val="007E39"/>
                </a:solidFill>
              </a:rPr>
              <a:t>Один</a:t>
            </a:r>
            <a:r>
              <a:rPr lang="ru-RU" sz="1600" i="0" dirty="0" smtClean="0">
                <a:solidFill>
                  <a:srgbClr val="002060"/>
                </a:solidFill>
              </a:rPr>
              <a:t> за всех и все за </a:t>
            </a:r>
            <a:r>
              <a:rPr lang="ru-RU" sz="1600" i="0" dirty="0" smtClean="0">
                <a:solidFill>
                  <a:srgbClr val="007E39"/>
                </a:solidFill>
              </a:rPr>
              <a:t>одного.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Старый друг лучше новых </a:t>
            </a:r>
            <a:r>
              <a:rPr lang="ru-RU" sz="1600" i="0" dirty="0" smtClean="0">
                <a:solidFill>
                  <a:srgbClr val="007E39"/>
                </a:solidFill>
              </a:rPr>
              <a:t>двух.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Семеро </a:t>
            </a:r>
            <a:r>
              <a:rPr lang="ru-RU" sz="1600" i="0" dirty="0" smtClean="0">
                <a:solidFill>
                  <a:srgbClr val="007E39"/>
                </a:solidFill>
              </a:rPr>
              <a:t>одного </a:t>
            </a:r>
            <a:r>
              <a:rPr lang="ru-RU" sz="1600" i="0" dirty="0" smtClean="0">
                <a:solidFill>
                  <a:srgbClr val="002060"/>
                </a:solidFill>
              </a:rPr>
              <a:t>не ждут. </a:t>
            </a:r>
            <a:br>
              <a:rPr lang="ru-RU" sz="1600" i="0" dirty="0" smtClean="0">
                <a:solidFill>
                  <a:srgbClr val="002060"/>
                </a:solidFill>
              </a:rPr>
            </a:br>
            <a:r>
              <a:rPr lang="ru-RU" sz="1600" i="0" dirty="0" smtClean="0">
                <a:solidFill>
                  <a:srgbClr val="002060"/>
                </a:solidFill>
              </a:rPr>
              <a:t>Где больше </a:t>
            </a:r>
            <a:r>
              <a:rPr lang="ru-RU" sz="1600" i="0" dirty="0" smtClean="0">
                <a:solidFill>
                  <a:srgbClr val="007E39"/>
                </a:solidFill>
              </a:rPr>
              <a:t>двух</a:t>
            </a:r>
            <a:r>
              <a:rPr lang="ru-RU" sz="1600" i="0" dirty="0" smtClean="0">
                <a:solidFill>
                  <a:srgbClr val="002060"/>
                </a:solidFill>
              </a:rPr>
              <a:t>, там говорят вслух.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Без </a:t>
            </a:r>
            <a:r>
              <a:rPr lang="ru-RU" sz="1600" i="0" dirty="0" smtClean="0">
                <a:solidFill>
                  <a:srgbClr val="007E39"/>
                </a:solidFill>
              </a:rPr>
              <a:t>четырёх</a:t>
            </a:r>
            <a:r>
              <a:rPr lang="ru-RU" sz="1600" i="0" dirty="0" smtClean="0">
                <a:solidFill>
                  <a:srgbClr val="002060"/>
                </a:solidFill>
              </a:rPr>
              <a:t> углов изба не рубится.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Лук от </a:t>
            </a:r>
            <a:r>
              <a:rPr lang="ru-RU" sz="1600" i="0" dirty="0" smtClean="0">
                <a:solidFill>
                  <a:srgbClr val="007E39"/>
                </a:solidFill>
              </a:rPr>
              <a:t>семи</a:t>
            </a:r>
            <a:r>
              <a:rPr lang="ru-RU" sz="1600" i="0" dirty="0" smtClean="0">
                <a:solidFill>
                  <a:srgbClr val="002060"/>
                </a:solidFill>
              </a:rPr>
              <a:t> недуг.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Добрый друг лучше </a:t>
            </a:r>
            <a:r>
              <a:rPr lang="ru-RU" sz="1600" i="0" dirty="0" smtClean="0">
                <a:solidFill>
                  <a:srgbClr val="007E39"/>
                </a:solidFill>
              </a:rPr>
              <a:t>ста</a:t>
            </a:r>
            <a:r>
              <a:rPr lang="ru-RU" sz="1600" i="0" dirty="0" smtClean="0">
                <a:solidFill>
                  <a:srgbClr val="002060"/>
                </a:solidFill>
              </a:rPr>
              <a:t> родственников. </a:t>
            </a:r>
          </a:p>
          <a:p>
            <a:r>
              <a:rPr lang="ru-RU" sz="1600" i="0" dirty="0" smtClean="0">
                <a:solidFill>
                  <a:srgbClr val="002060"/>
                </a:solidFill>
              </a:rPr>
              <a:t>При </a:t>
            </a:r>
            <a:r>
              <a:rPr lang="ru-RU" sz="1600" i="0" dirty="0" smtClean="0">
                <a:solidFill>
                  <a:srgbClr val="007E39"/>
                </a:solidFill>
              </a:rPr>
              <a:t>семи</a:t>
            </a:r>
            <a:r>
              <a:rPr lang="ru-RU" sz="1600" i="0" dirty="0" smtClean="0">
                <a:solidFill>
                  <a:srgbClr val="002060"/>
                </a:solidFill>
              </a:rPr>
              <a:t> дворах, </a:t>
            </a:r>
            <a:r>
              <a:rPr lang="ru-RU" sz="1600" i="0" dirty="0" smtClean="0">
                <a:solidFill>
                  <a:srgbClr val="007E39"/>
                </a:solidFill>
              </a:rPr>
              <a:t>восемь</a:t>
            </a:r>
            <a:r>
              <a:rPr lang="ru-RU" sz="1600" i="0" dirty="0" smtClean="0">
                <a:solidFill>
                  <a:srgbClr val="002060"/>
                </a:solidFill>
              </a:rPr>
              <a:t> улиц.</a:t>
            </a:r>
            <a:endParaRPr lang="ru-RU" sz="1600" dirty="0">
              <a:solidFill>
                <a:srgbClr val="002060"/>
              </a:solidFill>
            </a:endParaRPr>
          </a:p>
        </p:txBody>
      </p:sp>
      <p:grpSp>
        <p:nvGrpSpPr>
          <p:cNvPr id="5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3954470" y="765170"/>
            <a:ext cx="1571636" cy="1785950"/>
            <a:chOff x="1236742" y="202524"/>
            <a:chExt cx="3688534" cy="5399644"/>
          </a:xfrm>
        </p:grpSpPr>
        <p:sp>
          <p:nvSpPr>
            <p:cNvPr id="6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700638" y="1466697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202524"/>
              <a:ext cx="3688534" cy="2409765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781128"/>
            <a:ext cx="3500462" cy="2708434"/>
          </a:xfrm>
        </p:spPr>
        <p:txBody>
          <a:bodyPr/>
          <a:lstStyle/>
          <a:p>
            <a:r>
              <a:rPr lang="ru-RU" sz="1600" i="0" dirty="0" smtClean="0"/>
              <a:t>вслух</a:t>
            </a:r>
            <a:r>
              <a:rPr lang="ru-RU" sz="1600" dirty="0" smtClean="0"/>
              <a:t> – </a:t>
            </a:r>
            <a:r>
              <a:rPr lang="en-US" sz="1600" i="0" dirty="0" err="1" smtClean="0">
                <a:solidFill>
                  <a:schemeClr val="tx1"/>
                </a:solidFill>
              </a:rPr>
              <a:t>ovoz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chiqarib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изба – </a:t>
            </a:r>
            <a:r>
              <a:rPr lang="en-US" sz="1600" i="0" dirty="0" err="1" smtClean="0">
                <a:solidFill>
                  <a:schemeClr val="tx1"/>
                </a:solidFill>
              </a:rPr>
              <a:t>yog‘och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uy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не рубится – </a:t>
            </a:r>
            <a:r>
              <a:rPr lang="en-US" sz="1600" i="0" dirty="0" err="1" smtClean="0">
                <a:solidFill>
                  <a:schemeClr val="tx1"/>
                </a:solidFill>
              </a:rPr>
              <a:t>qurilmaydi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недуг – </a:t>
            </a:r>
            <a:r>
              <a:rPr lang="en-US" sz="1600" i="0" dirty="0" err="1" smtClean="0">
                <a:solidFill>
                  <a:schemeClr val="tx1"/>
                </a:solidFill>
              </a:rPr>
              <a:t>dard</a:t>
            </a:r>
            <a:r>
              <a:rPr lang="en-US" sz="1600" i="0" dirty="0" smtClean="0">
                <a:solidFill>
                  <a:schemeClr val="tx1"/>
                </a:solidFill>
              </a:rPr>
              <a:t>, </a:t>
            </a:r>
            <a:r>
              <a:rPr lang="en-US" sz="1600" i="0" dirty="0" err="1" smtClean="0">
                <a:solidFill>
                  <a:schemeClr val="tx1"/>
                </a:solidFill>
              </a:rPr>
              <a:t>illat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родственник – </a:t>
            </a:r>
            <a:r>
              <a:rPr lang="en-US" sz="1600" i="0" dirty="0" err="1" smtClean="0">
                <a:solidFill>
                  <a:schemeClr val="tx1"/>
                </a:solidFill>
              </a:rPr>
              <a:t>qarindosh-urug</a:t>
            </a:r>
            <a:r>
              <a:rPr lang="en-US" sz="1600" i="0" dirty="0" smtClean="0">
                <a:solidFill>
                  <a:schemeClr val="tx1"/>
                </a:solidFill>
              </a:rPr>
              <a:t>‘;</a:t>
            </a:r>
            <a:r>
              <a:rPr lang="ru-RU" sz="1600" i="0" dirty="0" smtClean="0"/>
              <a:t> </a:t>
            </a:r>
          </a:p>
          <a:p>
            <a:r>
              <a:rPr lang="ru-RU" sz="1600" i="0" dirty="0" smtClean="0"/>
              <a:t>отнять –</a:t>
            </a:r>
            <a:r>
              <a:rPr lang="en-US" sz="1600" i="0" dirty="0" smtClean="0"/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ayirmoq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прибавить – </a:t>
            </a:r>
            <a:r>
              <a:rPr lang="en-US" sz="1600" i="0" dirty="0" err="1" smtClean="0">
                <a:solidFill>
                  <a:schemeClr val="tx1"/>
                </a:solidFill>
              </a:rPr>
              <a:t>qo‘shmoq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получится –  </a:t>
            </a:r>
            <a:r>
              <a:rPr lang="en-US" sz="1600" i="0" dirty="0" err="1" smtClean="0">
                <a:solidFill>
                  <a:schemeClr val="tx1"/>
                </a:solidFill>
              </a:rPr>
              <a:t>bo‘ladi</a:t>
            </a:r>
            <a:r>
              <a:rPr lang="en-US" sz="1600" i="0" dirty="0" smtClean="0">
                <a:solidFill>
                  <a:schemeClr val="tx1"/>
                </a:solidFill>
              </a:rPr>
              <a:t>, </a:t>
            </a:r>
            <a:r>
              <a:rPr lang="en-US" sz="1600" i="0" dirty="0" err="1" smtClean="0">
                <a:solidFill>
                  <a:schemeClr val="tx1"/>
                </a:solidFill>
              </a:rPr>
              <a:t>chiqadi</a:t>
            </a:r>
            <a:r>
              <a:rPr lang="en-US" sz="1600" i="0" dirty="0" smtClean="0">
                <a:solidFill>
                  <a:schemeClr val="tx1"/>
                </a:solidFill>
              </a:rPr>
              <a:t>.</a:t>
            </a:r>
            <a:endParaRPr lang="ru-RU" sz="1600" i="0" dirty="0" smtClean="0">
              <a:solidFill>
                <a:schemeClr val="tx1"/>
              </a:solidFill>
            </a:endParaRPr>
          </a:p>
          <a:p>
            <a:endParaRPr lang="ru-RU" sz="1600" i="0" dirty="0" smtClean="0"/>
          </a:p>
          <a:p>
            <a:r>
              <a:rPr lang="ru-RU" sz="1600" i="0" dirty="0" smtClean="0"/>
              <a:t> 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979483"/>
            <a:ext cx="1406508" cy="15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68257" y="693732"/>
            <a:ext cx="5234923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Как сказать о количестве предметов.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5</a:t>
            </a:r>
            <a:r>
              <a:rPr lang="en-US" sz="1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(стр. 1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1750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84" y="1585475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819" y="110526"/>
            <a:ext cx="566898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400" spc="-5" dirty="0" smtClean="0"/>
              <a:t>    Склонение числительных </a:t>
            </a:r>
            <a:r>
              <a:rPr lang="ru-RU" sz="1400" i="1" u="sng" spc="-5" dirty="0" smtClean="0"/>
              <a:t>два, две, три, четыре, 5-20, 30</a:t>
            </a:r>
            <a:r>
              <a:rPr lang="ru-RU" spc="-5" dirty="0" smtClean="0"/>
              <a:t>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622293"/>
          <a:ext cx="5572164" cy="2500330"/>
        </p:xfrm>
        <a:graphic>
          <a:graphicData uri="http://schemas.openxmlformats.org/drawingml/2006/table">
            <a:tbl>
              <a:tblPr/>
              <a:tblGrid>
                <a:gridCol w="9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823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Падеж</a:t>
                      </a:r>
                      <a:endParaRPr lang="ru-RU" sz="14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Два (м. и ср.р.)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 dirty="0" smtClean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Две</a:t>
                      </a:r>
                    </a:p>
                    <a:p>
                      <a:pPr algn="ctr" fontAlgn="base"/>
                      <a:r>
                        <a:rPr lang="ru-RU" sz="1400" b="1" i="0" dirty="0" smtClean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ж.р.)</a:t>
                      </a:r>
                      <a:endParaRPr lang="ru-RU" sz="14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Три</a:t>
                      </a:r>
                      <a:endParaRPr lang="ru-RU" sz="1400" i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Четыре</a:t>
                      </a:r>
                      <a:endParaRPr lang="ru-RU" sz="14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" pitchFamily="34" charset="0"/>
                          <a:cs typeface="Arial" pitchFamily="34" charset="0"/>
                        </a:rPr>
                        <a:t>5—20, 30 </a:t>
                      </a:r>
                      <a:endParaRPr lang="ru-RU" sz="14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0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И.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0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Р.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ух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вос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06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Д.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ём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ём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вос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304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В.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как И.п. или Р.п.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как И.п. или Р.п.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06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Т.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умя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тр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емя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четыр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ьмя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восем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ью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06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>
                          <a:latin typeface="Arial" pitchFamily="34" charset="0"/>
                          <a:cs typeface="Arial" pitchFamily="34" charset="0"/>
                        </a:rPr>
                        <a:t>П.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(о) дв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ух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о)тр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о)четыр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ёх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(о) вос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i="0" dirty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</a:p>
                  </a:txBody>
                  <a:tcPr marL="42009" marR="42009" marT="21005" marB="210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265367"/>
            <a:ext cx="5668982" cy="738664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Т.п. вос</a:t>
            </a:r>
            <a:r>
              <a:rPr lang="ru-RU" sz="1600" i="0" dirty="0" smtClean="0">
                <a:solidFill>
                  <a:srgbClr val="FF0000"/>
                </a:solidFill>
              </a:rPr>
              <a:t>е</a:t>
            </a:r>
            <a:r>
              <a:rPr lang="ru-RU" sz="1600" i="0" dirty="0" smtClean="0">
                <a:solidFill>
                  <a:schemeClr val="tx1"/>
                </a:solidFill>
              </a:rPr>
              <a:t>мью килограммами; </a:t>
            </a:r>
            <a:r>
              <a:rPr lang="ru-RU" sz="1600" i="0" dirty="0" err="1" smtClean="0">
                <a:solidFill>
                  <a:schemeClr val="tx1"/>
                </a:solidFill>
              </a:rPr>
              <a:t>вос</a:t>
            </a:r>
            <a:r>
              <a:rPr lang="ru-RU" sz="1600" i="0" dirty="0" err="1" smtClean="0">
                <a:solidFill>
                  <a:srgbClr val="FF0000"/>
                </a:solidFill>
              </a:rPr>
              <a:t>е</a:t>
            </a:r>
            <a:r>
              <a:rPr lang="ru-RU" sz="1600" i="0" dirty="0" err="1" smtClean="0">
                <a:solidFill>
                  <a:schemeClr val="tx1"/>
                </a:solidFill>
              </a:rPr>
              <a:t>мьюдесятью</a:t>
            </a:r>
            <a:r>
              <a:rPr lang="ru-RU" sz="1600" i="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                                                                     рублями.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074573"/>
              </p:ext>
            </p:extLst>
          </p:nvPr>
        </p:nvGraphicFramePr>
        <p:xfrm>
          <a:off x="311132" y="622293"/>
          <a:ext cx="5143536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Числительные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восемь</a:t>
                      </a:r>
                      <a:r>
                        <a:rPr lang="ru-RU" sz="16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 </a:t>
                      </a:r>
                      <a:r>
                        <a:rPr lang="ru-RU" sz="1600" b="1" i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восемьдесят в</a:t>
                      </a:r>
                      <a:r>
                        <a:rPr lang="ru-RU" sz="16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Т.п. сохраняют беглую гласную 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</a:t>
                      </a:r>
                      <a:r>
                        <a:rPr lang="ru-RU" sz="1600" b="1" i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мью</a:t>
                      </a:r>
                      <a:r>
                        <a:rPr lang="ru-RU" sz="1600" b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ru-RU" sz="16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1" u="non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</a:t>
                      </a:r>
                      <a:r>
                        <a:rPr lang="ru-RU" sz="1600" b="1" i="1" u="none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</a:t>
                      </a:r>
                      <a:r>
                        <a:rPr lang="ru-RU" sz="1600" b="1" i="1" u="non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мьюдесятью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ru-RU" sz="1600" b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Отсутствие беглой гласной характерно для разговорной речи: 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ь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мью</a:t>
                      </a:r>
                      <a:r>
                        <a:rPr lang="ru-RU" sz="1600" b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ь</a:t>
                      </a:r>
                      <a:r>
                        <a:rPr lang="ru-RU" sz="1600" b="1" i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мьюдесятью.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05105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051053"/>
            <a:ext cx="5286412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14974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сложных числительных типа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шестьдесят</a:t>
                      </a:r>
                      <a:r>
                        <a:rPr lang="ru-RU" sz="16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склоняются обе</a:t>
                      </a:r>
                      <a:r>
                        <a:rPr lang="ru-RU" sz="1600" b="1" u="none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составные части: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десят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шесть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десять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</a:t>
                      </a:r>
                      <a:r>
                        <a:rPr lang="ru-RU" sz="1600" b="1" i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Некорректно употребление в Т.п.  формы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десят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вместо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шесть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десять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</a:t>
                      </a:r>
                      <a:r>
                        <a:rPr lang="ru-RU" sz="1600" b="1" i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226536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1132" y="2693995"/>
            <a:ext cx="5214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Т.п.</a:t>
            </a:r>
            <a:r>
              <a:rPr lang="ru-RU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шесть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десять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учениками.</a:t>
            </a:r>
            <a:r>
              <a:rPr lang="ru-RU" b="1" dirty="0" smtClean="0"/>
              <a:t> 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551119"/>
            <a:ext cx="5286412" cy="428628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73476"/>
              </p:ext>
            </p:extLst>
          </p:nvPr>
        </p:nvGraphicFramePr>
        <p:xfrm>
          <a:off x="525446" y="693731"/>
          <a:ext cx="450059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Сложные числительные типа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шестьсот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Т.п. имеют форму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шесть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</a:t>
                      </a:r>
                      <a:r>
                        <a:rPr lang="ru-RU" sz="1600" b="1" i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стами,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форма</a:t>
                      </a:r>
                      <a:r>
                        <a:rPr lang="ru-RU" sz="16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i="1" u="none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</a:t>
                      </a:r>
                      <a:r>
                        <a:rPr lang="ru-RU" sz="1600" b="1" i="1" u="none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lang="ru-RU" sz="1600" b="1" i="1" u="none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стами</a:t>
                      </a:r>
                      <a:r>
                        <a:rPr lang="ru-RU" sz="1600" b="1" i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свойственна разговорной речи.</a:t>
                      </a:r>
                    </a:p>
                    <a:p>
                      <a:pPr algn="ctr"/>
                      <a:endParaRPr lang="ru-RU" sz="16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2193929"/>
            <a:ext cx="642942" cy="50006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446" y="2622557"/>
            <a:ext cx="450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Т.п.</a:t>
            </a:r>
            <a:r>
              <a:rPr lang="ru-RU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шесть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стами страницами.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3"/>
          <a:ext cx="5072098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Литературной норме соответствуют сочетания числительного с существительным типа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</a:t>
                      </a:r>
                      <a:r>
                        <a:rPr lang="ru-RU" sz="1600" b="1" i="0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шестист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</a:t>
                      </a:r>
                      <a:r>
                        <a:rPr lang="ru-RU" sz="1600" b="1" i="0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рубл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 с шестьюст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r>
                        <a:rPr lang="ru-RU" sz="1600" b="1" i="0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рубл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ями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ru-RU" sz="1600" b="1" i="0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а не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шестист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</a:t>
                      </a:r>
                      <a:r>
                        <a:rPr lang="ru-RU" sz="1600" b="1" i="0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рубл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 с шестьюст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 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рубл</a:t>
                      </a:r>
                      <a:r>
                        <a:rPr lang="ru-RU" sz="1600" b="1" i="0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lang="ru-RU" sz="1600" i="0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68388" y="2479681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itchFamily="34" charset="0"/>
              </a:rPr>
              <a:t>Д.п. к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шестист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ам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рубл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ям.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Т.п. с шестьюст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ами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рубл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ями.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09923"/>
          <a:ext cx="5143536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12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Сложные числительные со словом </a:t>
                      </a:r>
                      <a:r>
                        <a:rPr lang="ru-RU" sz="1600" b="1" i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сто</a:t>
                      </a:r>
                      <a:r>
                        <a:rPr lang="ru-RU" sz="1600" b="1" u="non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в Т.п. могут сочетаться с существительными в том же падеже (</a:t>
                      </a:r>
                      <a:r>
                        <a:rPr lang="ru-RU" sz="1600" b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 </a:t>
                      </a:r>
                      <a:r>
                        <a:rPr lang="ru-RU" sz="1600" b="1" i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тремяст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 </a:t>
                      </a:r>
                      <a:r>
                        <a:rPr lang="ru-RU" sz="1600" b="1" i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жител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ями</a:t>
                      </a:r>
                      <a:r>
                        <a:rPr lang="ru-RU" sz="16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r>
                        <a:rPr lang="ru-RU" sz="1600" b="1" u="non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что соответствует литературной норме, сочетание с существительными в Р.п. (</a:t>
                      </a:r>
                      <a:r>
                        <a:rPr lang="ru-RU" sz="1600" b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 </a:t>
                      </a:r>
                      <a:r>
                        <a:rPr lang="ru-RU" sz="1600" b="1" i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тремяст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r>
                        <a:rPr lang="ru-RU" sz="1600" b="1" i="1" u="none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жител</a:t>
                      </a:r>
                      <a:r>
                        <a:rPr lang="ru-RU" sz="16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ей</a:t>
                      </a:r>
                      <a:r>
                        <a:rPr lang="ru-RU" sz="1600" b="1" u="non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 является разговорным вариантом.</a:t>
                      </a:r>
                      <a:endParaRPr lang="ru-RU" sz="16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336805"/>
            <a:ext cx="571504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1132" y="2765433"/>
            <a:ext cx="5143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Т.п.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 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тремяст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ами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студент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ами.</a:t>
            </a:r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551119"/>
            <a:ext cx="4816924" cy="615553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i="0" dirty="0" smtClean="0"/>
              <a:t>Д.п.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по шести тысяч;</a:t>
            </a:r>
            <a:r>
              <a:rPr lang="ru-RU" sz="1600" dirty="0" smtClean="0">
                <a:solidFill>
                  <a:srgbClr val="7030A0"/>
                </a:solidFill>
              </a:rPr>
              <a:t> по десяти тетрадей. </a:t>
            </a:r>
            <a:endParaRPr lang="ru-RU" sz="1600" i="0" dirty="0" smtClean="0">
              <a:solidFill>
                <a:srgbClr val="0070C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</a:t>
            </a:r>
            <a:r>
              <a:rPr lang="ru-RU" sz="1600" i="0" dirty="0" err="1" smtClean="0">
                <a:solidFill>
                  <a:srgbClr val="0070C0"/>
                </a:solidFill>
              </a:rPr>
              <a:t>В.п</a:t>
            </a:r>
            <a:r>
              <a:rPr lang="ru-RU" sz="1600" i="0" dirty="0" smtClean="0">
                <a:solidFill>
                  <a:srgbClr val="0070C0"/>
                </a:solidFill>
              </a:rPr>
              <a:t>.</a:t>
            </a:r>
            <a:r>
              <a:rPr lang="ru-RU" sz="1600" i="0" dirty="0" smtClean="0">
                <a:solidFill>
                  <a:srgbClr val="7030A0"/>
                </a:solidFill>
              </a:rPr>
              <a:t> по шесть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тысяч;</a:t>
            </a:r>
            <a:r>
              <a:rPr lang="ru-RU" sz="1600" dirty="0" smtClean="0">
                <a:solidFill>
                  <a:srgbClr val="7030A0"/>
                </a:solidFill>
              </a:rPr>
              <a:t> по десять тетрадей.</a:t>
            </a:r>
            <a:endParaRPr lang="ru-RU" sz="16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sz="18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 употреблении количественных числительных с предлогом </a:t>
                      </a:r>
                      <a:r>
                        <a:rPr lang="ru-RU" sz="1800" b="1" i="1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по</a:t>
                      </a:r>
                      <a:r>
                        <a:rPr lang="ru-RU" sz="18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в распределительном значении возможны формы </a:t>
                      </a:r>
                      <a:r>
                        <a:rPr lang="ru-RU" sz="1800" b="1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В.п.</a:t>
                      </a:r>
                      <a:r>
                        <a:rPr lang="ru-RU" sz="18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1800" b="1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Д.п.</a:t>
                      </a:r>
                      <a:r>
                        <a:rPr lang="ru-RU" sz="18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 Современной норме соответствует В.п., традиционному употреблению — Д.п.</a:t>
                      </a:r>
                      <a:endParaRPr lang="ru-RU" sz="1600" u="none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26536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2286</TotalTime>
  <Words>811</Words>
  <Application>Microsoft Office PowerPoint</Application>
  <PresentationFormat>Произвольный</PresentationFormat>
  <Paragraphs>279</Paragraphs>
  <Slides>22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Склонение числительного один </vt:lpstr>
      <vt:lpstr>    Склонение числительных два, две, три, четыре, 5-20, 30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       Склонение числительных 50—80</vt:lpstr>
      <vt:lpstr>     Склонение числительных 200—400</vt:lpstr>
      <vt:lpstr>         Склонение числительных 500—900</vt:lpstr>
      <vt:lpstr>         Склонение числительных 40, 90, 100</vt:lpstr>
      <vt:lpstr>  Как согласуются числительные с существительными?   </vt:lpstr>
      <vt:lpstr>             Лингвистическая задача</vt:lpstr>
      <vt:lpstr> Выполнение упражнения по учебнику </vt:lpstr>
      <vt:lpstr>    Выполнение упражнения по учебнику. Проверьте!</vt:lpstr>
      <vt:lpstr>             Лингвистическая задача  </vt:lpstr>
      <vt:lpstr>           Лингвистическая задача</vt:lpstr>
      <vt:lpstr>  Лингвистическая задача. Проверьте! 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166</cp:revision>
  <dcterms:created xsi:type="dcterms:W3CDTF">2020-04-13T08:05:42Z</dcterms:created>
  <dcterms:modified xsi:type="dcterms:W3CDTF">2020-10-28T09:24:56Z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