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405" r:id="rId2"/>
    <p:sldId id="406" r:id="rId3"/>
    <p:sldId id="396" r:id="rId4"/>
    <p:sldId id="390" r:id="rId5"/>
    <p:sldId id="402" r:id="rId6"/>
    <p:sldId id="403" r:id="rId7"/>
    <p:sldId id="392" r:id="rId8"/>
    <p:sldId id="391" r:id="rId9"/>
    <p:sldId id="400" r:id="rId10"/>
    <p:sldId id="393" r:id="rId11"/>
    <p:sldId id="394" r:id="rId12"/>
    <p:sldId id="401" r:id="rId13"/>
    <p:sldId id="395" r:id="rId14"/>
    <p:sldId id="398" r:id="rId15"/>
    <p:sldId id="397" r:id="rId16"/>
    <p:sldId id="399" r:id="rId17"/>
    <p:sldId id="309" r:id="rId18"/>
    <p:sldId id="404" r:id="rId19"/>
  </p:sldIdLst>
  <p:sldSz cx="12801600" cy="7200900"/>
  <p:notesSz cx="9144000" cy="6858000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3" d="100"/>
          <a:sy n="63" d="100"/>
        </p:scale>
        <p:origin x="792" y="78"/>
      </p:cViewPr>
      <p:guideLst>
        <p:guide orient="horz" pos="226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1" y="2236948"/>
            <a:ext cx="1088136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1" y="4080510"/>
            <a:ext cx="896112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4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288373"/>
            <a:ext cx="2880360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88373"/>
            <a:ext cx="8427720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3" y="293960"/>
            <a:ext cx="10881362" cy="858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0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82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3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0" y="5229597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509"/>
            </a:lvl1pPr>
            <a:lvl2pPr marL="164475" indent="-164475">
              <a:buFont typeface="Arial" panose="020B0604020202020204" pitchFamily="34" charset="0"/>
              <a:buChar char="•"/>
              <a:defRPr sz="1509"/>
            </a:lvl2pPr>
            <a:lvl3pPr marL="328949" indent="-164475">
              <a:defRPr sz="1509"/>
            </a:lvl3pPr>
            <a:lvl4pPr marL="575661" indent="-246712">
              <a:defRPr sz="1509"/>
            </a:lvl4pPr>
            <a:lvl5pPr marL="822373" indent="-246712">
              <a:defRPr sz="15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82" y="5229597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509"/>
            </a:lvl1pPr>
            <a:lvl2pPr marL="164475" indent="-164475">
              <a:buFont typeface="Arial" panose="020B0604020202020204" pitchFamily="34" charset="0"/>
              <a:buChar char="•"/>
              <a:defRPr sz="1509"/>
            </a:lvl2pPr>
            <a:lvl3pPr marL="328949" indent="-164475">
              <a:defRPr sz="1509"/>
            </a:lvl3pPr>
            <a:lvl4pPr marL="575661" indent="-246712">
              <a:defRPr sz="1509"/>
            </a:lvl4pPr>
            <a:lvl5pPr marL="822373" indent="-246712">
              <a:defRPr sz="15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3" y="5229597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509"/>
            </a:lvl1pPr>
            <a:lvl2pPr marL="164475" indent="-164475">
              <a:buFont typeface="Arial" panose="020B0604020202020204" pitchFamily="34" charset="0"/>
              <a:buChar char="•"/>
              <a:defRPr sz="1509"/>
            </a:lvl2pPr>
            <a:lvl3pPr marL="328949" indent="-164475">
              <a:defRPr sz="1509"/>
            </a:lvl3pPr>
            <a:lvl4pPr marL="575661" indent="-246712">
              <a:defRPr sz="1509"/>
            </a:lvl4pPr>
            <a:lvl5pPr marL="822373" indent="-246712">
              <a:defRPr sz="15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60123" y="980126"/>
            <a:ext cx="10881362" cy="42672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4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00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4627247"/>
            <a:ext cx="10881361" cy="1430179"/>
          </a:xfrm>
        </p:spPr>
        <p:txBody>
          <a:bodyPr anchor="t"/>
          <a:lstStyle>
            <a:lvl1pPr algn="l">
              <a:defRPr sz="517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3052049"/>
            <a:ext cx="10881361" cy="1575196"/>
          </a:xfrm>
        </p:spPr>
        <p:txBody>
          <a:bodyPr anchor="b"/>
          <a:lstStyle>
            <a:lvl1pPr marL="0" indent="0">
              <a:buNone/>
              <a:defRPr sz="2586">
                <a:solidFill>
                  <a:schemeClr val="tx1">
                    <a:tint val="75000"/>
                  </a:schemeClr>
                </a:solidFill>
              </a:defRPr>
            </a:lvl1pPr>
            <a:lvl2pPr marL="587415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2pPr>
            <a:lvl3pPr marL="1174832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3pPr>
            <a:lvl4pPr marL="1762247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4pPr>
            <a:lvl5pPr marL="2349662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5pPr>
            <a:lvl6pPr marL="2937078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6pPr>
            <a:lvl7pPr marL="3524494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7pPr>
            <a:lvl8pPr marL="4111909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8pPr>
            <a:lvl9pPr marL="4699324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1" y="1680213"/>
            <a:ext cx="5654040" cy="4752261"/>
          </a:xfrm>
        </p:spPr>
        <p:txBody>
          <a:bodyPr/>
          <a:lstStyle>
            <a:lvl1pPr>
              <a:defRPr sz="3556"/>
            </a:lvl1pPr>
            <a:lvl2pPr>
              <a:defRPr sz="3125"/>
            </a:lvl2pPr>
            <a:lvl3pPr>
              <a:defRPr sz="258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1680213"/>
            <a:ext cx="5654040" cy="4752261"/>
          </a:xfrm>
        </p:spPr>
        <p:txBody>
          <a:bodyPr/>
          <a:lstStyle>
            <a:lvl1pPr>
              <a:defRPr sz="3556"/>
            </a:lvl1pPr>
            <a:lvl2pPr>
              <a:defRPr sz="3125"/>
            </a:lvl2pPr>
            <a:lvl3pPr>
              <a:defRPr sz="258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1611870"/>
            <a:ext cx="5656264" cy="671751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87415" indent="0">
              <a:buNone/>
              <a:defRPr sz="2586" b="1"/>
            </a:lvl2pPr>
            <a:lvl3pPr marL="1174832" indent="0">
              <a:buNone/>
              <a:defRPr sz="2263" b="1"/>
            </a:lvl3pPr>
            <a:lvl4pPr marL="1762247" indent="0">
              <a:buNone/>
              <a:defRPr sz="2047" b="1"/>
            </a:lvl4pPr>
            <a:lvl5pPr marL="2349662" indent="0">
              <a:buNone/>
              <a:defRPr sz="2047" b="1"/>
            </a:lvl5pPr>
            <a:lvl6pPr marL="2937078" indent="0">
              <a:buNone/>
              <a:defRPr sz="2047" b="1"/>
            </a:lvl6pPr>
            <a:lvl7pPr marL="3524494" indent="0">
              <a:buNone/>
              <a:defRPr sz="2047" b="1"/>
            </a:lvl7pPr>
            <a:lvl8pPr marL="4111909" indent="0">
              <a:buNone/>
              <a:defRPr sz="2047" b="1"/>
            </a:lvl8pPr>
            <a:lvl9pPr marL="4699324" indent="0">
              <a:buNone/>
              <a:defRPr sz="20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2283619"/>
            <a:ext cx="5656264" cy="4148852"/>
          </a:xfrm>
        </p:spPr>
        <p:txBody>
          <a:bodyPr/>
          <a:lstStyle>
            <a:lvl1pPr>
              <a:defRPr sz="3125"/>
            </a:lvl1pPr>
            <a:lvl2pPr>
              <a:defRPr sz="2586"/>
            </a:lvl2pPr>
            <a:lvl3pPr>
              <a:defRPr sz="2263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1611870"/>
            <a:ext cx="5658485" cy="671751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87415" indent="0">
              <a:buNone/>
              <a:defRPr sz="2586" b="1"/>
            </a:lvl2pPr>
            <a:lvl3pPr marL="1174832" indent="0">
              <a:buNone/>
              <a:defRPr sz="2263" b="1"/>
            </a:lvl3pPr>
            <a:lvl4pPr marL="1762247" indent="0">
              <a:buNone/>
              <a:defRPr sz="2047" b="1"/>
            </a:lvl4pPr>
            <a:lvl5pPr marL="2349662" indent="0">
              <a:buNone/>
              <a:defRPr sz="2047" b="1"/>
            </a:lvl5pPr>
            <a:lvl6pPr marL="2937078" indent="0">
              <a:buNone/>
              <a:defRPr sz="2047" b="1"/>
            </a:lvl6pPr>
            <a:lvl7pPr marL="3524494" indent="0">
              <a:buNone/>
              <a:defRPr sz="2047" b="1"/>
            </a:lvl7pPr>
            <a:lvl8pPr marL="4111909" indent="0">
              <a:buNone/>
              <a:defRPr sz="2047" b="1"/>
            </a:lvl8pPr>
            <a:lvl9pPr marL="4699324" indent="0">
              <a:buNone/>
              <a:defRPr sz="20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2283619"/>
            <a:ext cx="5658485" cy="4148852"/>
          </a:xfrm>
        </p:spPr>
        <p:txBody>
          <a:bodyPr/>
          <a:lstStyle>
            <a:lvl1pPr>
              <a:defRPr sz="3125"/>
            </a:lvl1pPr>
            <a:lvl2pPr>
              <a:defRPr sz="2586"/>
            </a:lvl2pPr>
            <a:lvl3pPr>
              <a:defRPr sz="2263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4" y="286702"/>
            <a:ext cx="4211638" cy="1220154"/>
          </a:xfrm>
        </p:spPr>
        <p:txBody>
          <a:bodyPr anchor="b"/>
          <a:lstStyle>
            <a:lvl1pPr algn="l">
              <a:defRPr sz="25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286706"/>
            <a:ext cx="7156450" cy="6145769"/>
          </a:xfrm>
        </p:spPr>
        <p:txBody>
          <a:bodyPr/>
          <a:lstStyle>
            <a:lvl1pPr>
              <a:defRPr sz="4095"/>
            </a:lvl1pPr>
            <a:lvl2pPr>
              <a:defRPr sz="3556"/>
            </a:lvl2pPr>
            <a:lvl3pPr>
              <a:defRPr sz="3125"/>
            </a:lvl3pPr>
            <a:lvl4pPr>
              <a:defRPr sz="2586"/>
            </a:lvl4pPr>
            <a:lvl5pPr>
              <a:defRPr sz="2586"/>
            </a:lvl5pPr>
            <a:lvl6pPr>
              <a:defRPr sz="2586"/>
            </a:lvl6pPr>
            <a:lvl7pPr>
              <a:defRPr sz="2586"/>
            </a:lvl7pPr>
            <a:lvl8pPr>
              <a:defRPr sz="2586"/>
            </a:lvl8pPr>
            <a:lvl9pPr>
              <a:defRPr sz="25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4" y="1506858"/>
            <a:ext cx="4211638" cy="4925616"/>
          </a:xfrm>
        </p:spPr>
        <p:txBody>
          <a:bodyPr/>
          <a:lstStyle>
            <a:lvl1pPr marL="0" indent="0">
              <a:buNone/>
              <a:defRPr sz="1832"/>
            </a:lvl1pPr>
            <a:lvl2pPr marL="587415" indent="0">
              <a:buNone/>
              <a:defRPr sz="1509"/>
            </a:lvl2pPr>
            <a:lvl3pPr marL="1174832" indent="0">
              <a:buNone/>
              <a:defRPr sz="1293"/>
            </a:lvl3pPr>
            <a:lvl4pPr marL="1762247" indent="0">
              <a:buNone/>
              <a:defRPr sz="1185"/>
            </a:lvl4pPr>
            <a:lvl5pPr marL="2349662" indent="0">
              <a:buNone/>
              <a:defRPr sz="1185"/>
            </a:lvl5pPr>
            <a:lvl6pPr marL="2937078" indent="0">
              <a:buNone/>
              <a:defRPr sz="1185"/>
            </a:lvl6pPr>
            <a:lvl7pPr marL="3524494" indent="0">
              <a:buNone/>
              <a:defRPr sz="1185"/>
            </a:lvl7pPr>
            <a:lvl8pPr marL="4111909" indent="0">
              <a:buNone/>
              <a:defRPr sz="1185"/>
            </a:lvl8pPr>
            <a:lvl9pPr marL="4699324" indent="0">
              <a:buNone/>
              <a:defRPr sz="118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5040631"/>
            <a:ext cx="7680960" cy="595076"/>
          </a:xfrm>
        </p:spPr>
        <p:txBody>
          <a:bodyPr anchor="b"/>
          <a:lstStyle>
            <a:lvl1pPr algn="l">
              <a:defRPr sz="25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643414"/>
            <a:ext cx="7680960" cy="4320540"/>
          </a:xfrm>
        </p:spPr>
        <p:txBody>
          <a:bodyPr/>
          <a:lstStyle>
            <a:lvl1pPr marL="0" indent="0">
              <a:buNone/>
              <a:defRPr sz="4095"/>
            </a:lvl1pPr>
            <a:lvl2pPr marL="587415" indent="0">
              <a:buNone/>
              <a:defRPr sz="3556"/>
            </a:lvl2pPr>
            <a:lvl3pPr marL="1174832" indent="0">
              <a:buNone/>
              <a:defRPr sz="3125"/>
            </a:lvl3pPr>
            <a:lvl4pPr marL="1762247" indent="0">
              <a:buNone/>
              <a:defRPr sz="2586"/>
            </a:lvl4pPr>
            <a:lvl5pPr marL="2349662" indent="0">
              <a:buNone/>
              <a:defRPr sz="2586"/>
            </a:lvl5pPr>
            <a:lvl6pPr marL="2937078" indent="0">
              <a:buNone/>
              <a:defRPr sz="2586"/>
            </a:lvl6pPr>
            <a:lvl7pPr marL="3524494" indent="0">
              <a:buNone/>
              <a:defRPr sz="2586"/>
            </a:lvl7pPr>
            <a:lvl8pPr marL="4111909" indent="0">
              <a:buNone/>
              <a:defRPr sz="2586"/>
            </a:lvl8pPr>
            <a:lvl9pPr marL="4699324" indent="0">
              <a:buNone/>
              <a:defRPr sz="258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5635706"/>
            <a:ext cx="7680960" cy="845106"/>
          </a:xfrm>
        </p:spPr>
        <p:txBody>
          <a:bodyPr/>
          <a:lstStyle>
            <a:lvl1pPr marL="0" indent="0">
              <a:buNone/>
              <a:defRPr sz="1832"/>
            </a:lvl1pPr>
            <a:lvl2pPr marL="587415" indent="0">
              <a:buNone/>
              <a:defRPr sz="1509"/>
            </a:lvl2pPr>
            <a:lvl3pPr marL="1174832" indent="0">
              <a:buNone/>
              <a:defRPr sz="1293"/>
            </a:lvl3pPr>
            <a:lvl4pPr marL="1762247" indent="0">
              <a:buNone/>
              <a:defRPr sz="1185"/>
            </a:lvl4pPr>
            <a:lvl5pPr marL="2349662" indent="0">
              <a:buNone/>
              <a:defRPr sz="1185"/>
            </a:lvl5pPr>
            <a:lvl6pPr marL="2937078" indent="0">
              <a:buNone/>
              <a:defRPr sz="1185"/>
            </a:lvl6pPr>
            <a:lvl7pPr marL="3524494" indent="0">
              <a:buNone/>
              <a:defRPr sz="1185"/>
            </a:lvl7pPr>
            <a:lvl8pPr marL="4111909" indent="0">
              <a:buNone/>
              <a:defRPr sz="1185"/>
            </a:lvl8pPr>
            <a:lvl9pPr marL="4699324" indent="0">
              <a:buNone/>
              <a:defRPr sz="118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288371"/>
            <a:ext cx="11521440" cy="1200150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1680213"/>
            <a:ext cx="11521440" cy="4752261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6674170"/>
            <a:ext cx="29870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1" y="6674170"/>
            <a:ext cx="40538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6674170"/>
            <a:ext cx="29870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174832" rtl="0" eaLnBrk="1" latinLnBrk="0" hangingPunct="1">
        <a:spcBef>
          <a:spcPct val="0"/>
        </a:spcBef>
        <a:buNone/>
        <a:defRPr sz="56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562" indent="-440562" algn="l" defTabSz="1174832" rtl="0" eaLnBrk="1" latinLnBrk="0" hangingPunct="1">
        <a:spcBef>
          <a:spcPct val="20000"/>
        </a:spcBef>
        <a:buFont typeface="Arial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954551" indent="-367134" algn="l" defTabSz="1174832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468539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55954" indent="-293708" algn="l" defTabSz="1174832" rtl="0" eaLnBrk="1" latinLnBrk="0" hangingPunct="1">
        <a:spcBef>
          <a:spcPct val="20000"/>
        </a:spcBef>
        <a:buFont typeface="Arial" pitchFamily="34" charset="0"/>
        <a:buChar char="–"/>
        <a:defRPr sz="2586" kern="1200">
          <a:solidFill>
            <a:schemeClr val="tx1"/>
          </a:solidFill>
          <a:latin typeface="+mn-lt"/>
          <a:ea typeface="+mn-ea"/>
          <a:cs typeface="+mn-cs"/>
        </a:defRPr>
      </a:lvl4pPr>
      <a:lvl5pPr marL="2643370" indent="-293708" algn="l" defTabSz="1174832" rtl="0" eaLnBrk="1" latinLnBrk="0" hangingPunct="1">
        <a:spcBef>
          <a:spcPct val="20000"/>
        </a:spcBef>
        <a:buFont typeface="Arial" pitchFamily="34" charset="0"/>
        <a:buChar char="»"/>
        <a:defRPr sz="2586" kern="1200">
          <a:solidFill>
            <a:schemeClr val="tx1"/>
          </a:solidFill>
          <a:latin typeface="+mn-lt"/>
          <a:ea typeface="+mn-ea"/>
          <a:cs typeface="+mn-cs"/>
        </a:defRPr>
      </a:lvl5pPr>
      <a:lvl6pPr marL="3230786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6pPr>
      <a:lvl7pPr marL="3818201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7pPr>
      <a:lvl8pPr marL="4405617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8pPr>
      <a:lvl9pPr marL="4993033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87415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74832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62247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349662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937078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524494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111909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699324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51" y="-275355"/>
            <a:ext cx="12784221" cy="24415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8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04109" y="2669388"/>
            <a:ext cx="9948068" cy="2201106"/>
          </a:xfrm>
          <a:prstGeom prst="rect">
            <a:avLst/>
          </a:prstGeom>
        </p:spPr>
        <p:txBody>
          <a:bodyPr vert="horz" wrap="square" lIns="0" tIns="31868" rIns="0" bIns="0" rtlCol="0">
            <a:spAutoFit/>
          </a:bodyPr>
          <a:lstStyle/>
          <a:p>
            <a:pPr marL="42007">
              <a:lnSpc>
                <a:spcPts val="4460"/>
              </a:lnSpc>
              <a:spcBef>
                <a:spcPts val="251"/>
              </a:spcBef>
            </a:pPr>
            <a:r>
              <a:rPr sz="3987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987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987" dirty="0">
              <a:latin typeface="Arial"/>
              <a:cs typeface="Arial"/>
            </a:endParaRPr>
          </a:p>
          <a:p>
            <a:pPr fontAlgn="ctr"/>
            <a:r>
              <a:rPr lang="en-US" sz="5172" b="1" dirty="0" err="1">
                <a:latin typeface="Arial" pitchFamily="34" charset="0"/>
                <a:cs typeface="Arial" pitchFamily="34" charset="0"/>
              </a:rPr>
              <a:t>Diyorimiz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sivilizatsiyasi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beshiklaridan</a:t>
            </a:r>
            <a:r>
              <a:rPr lang="en-US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72" b="1" dirty="0" err="1">
                <a:latin typeface="Arial" pitchFamily="34" charset="0"/>
                <a:cs typeface="Arial" pitchFamily="34" charset="0"/>
              </a:rPr>
              <a:t>biri</a:t>
            </a:r>
            <a:endParaRPr lang="en-US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36838" y="2669388"/>
            <a:ext cx="763868" cy="20948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8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38195" y="266407"/>
            <a:ext cx="1340293" cy="144398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58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38195" y="266407"/>
            <a:ext cx="1340293" cy="144398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58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931384" y="316421"/>
            <a:ext cx="667847" cy="832493"/>
          </a:xfrm>
          <a:prstGeom prst="rect">
            <a:avLst/>
          </a:prstGeom>
        </p:spPr>
        <p:txBody>
          <a:bodyPr vert="horz" wrap="square" lIns="0" tIns="36216" rIns="0" bIns="0" rtlCol="0">
            <a:spAutoFit/>
          </a:bodyPr>
          <a:lstStyle/>
          <a:p>
            <a:pPr>
              <a:spcBef>
                <a:spcPts val="286"/>
              </a:spcBef>
            </a:pPr>
            <a:r>
              <a:rPr lang="ru-RU" sz="5172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5172" b="1" spc="23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5172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811730" y="1016853"/>
            <a:ext cx="597565" cy="492086"/>
          </a:xfrm>
          <a:prstGeom prst="rect">
            <a:avLst/>
          </a:prstGeom>
        </p:spPr>
        <p:txBody>
          <a:bodyPr vert="horz" wrap="square" lIns="0" tIns="27523" rIns="0" bIns="0" rtlCol="0">
            <a:spAutoFit/>
          </a:bodyPr>
          <a:lstStyle/>
          <a:p>
            <a:pPr>
              <a:spcBef>
                <a:spcPts val="217"/>
              </a:spcBef>
            </a:pPr>
            <a:r>
              <a:rPr sz="3017" spc="-12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017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886824" y="377495"/>
            <a:ext cx="8063454" cy="1127965"/>
          </a:xfrm>
          <a:prstGeom prst="rect">
            <a:avLst/>
          </a:prstGeom>
        </p:spPr>
        <p:txBody>
          <a:bodyPr vert="horz" wrap="square" lIns="0" tIns="3336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015" defTabSz="2089059">
              <a:spcBef>
                <a:spcPts val="261"/>
              </a:spcBef>
              <a:defRPr/>
            </a:pPr>
            <a:r>
              <a:rPr lang="en-US" sz="7111" kern="0" spc="12" dirty="0" err="1">
                <a:solidFill>
                  <a:sysClr val="window" lastClr="FFFFFF"/>
                </a:solidFill>
              </a:rPr>
              <a:t>O‘zbekiston</a:t>
            </a:r>
            <a:r>
              <a:rPr lang="en-US" sz="7111" kern="0" spc="-69" dirty="0">
                <a:solidFill>
                  <a:sysClr val="window" lastClr="FFFFFF"/>
                </a:solidFill>
              </a:rPr>
              <a:t> </a:t>
            </a:r>
            <a:r>
              <a:rPr lang="en-US" sz="7111" kern="0" spc="12" dirty="0" err="1">
                <a:solidFill>
                  <a:sysClr val="window" lastClr="FFFFFF"/>
                </a:solidFill>
              </a:rPr>
              <a:t>tarixi</a:t>
            </a:r>
            <a:endParaRPr lang="en-US" sz="7111" kern="0" spc="12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581661" y="377495"/>
            <a:ext cx="1056156" cy="964730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089059"/>
            <a:endParaRPr sz="409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456592" y="968230"/>
            <a:ext cx="31051" cy="162707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089059"/>
            <a:endParaRPr sz="409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456592" y="1163097"/>
            <a:ext cx="31051" cy="114047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089059"/>
            <a:endParaRPr sz="409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883826" y="968230"/>
            <a:ext cx="31051" cy="162707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089059"/>
            <a:endParaRPr sz="409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883826" y="1163097"/>
            <a:ext cx="31051" cy="114047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089059"/>
            <a:endParaRPr sz="409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CB4B4C4-B96E-4D3D-A3B1-019ECDA735A1}"/>
              </a:ext>
            </a:extLst>
          </p:cNvPr>
          <p:cNvSpPr/>
          <p:nvPr/>
        </p:nvSpPr>
        <p:spPr>
          <a:xfrm>
            <a:off x="724383" y="5305627"/>
            <a:ext cx="783778" cy="19414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22920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5839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68758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91677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14597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37516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60436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83355" algn="l" defTabSz="1845839" rtl="0" eaLnBrk="1" latinLnBrk="0" hangingPunct="1">
              <a:defRPr sz="3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582"/>
          </a:p>
        </p:txBody>
      </p:sp>
      <p:sp>
        <p:nvSpPr>
          <p:cNvPr id="2" name="Прямоугольник 1"/>
          <p:cNvSpPr/>
          <p:nvPr/>
        </p:nvSpPr>
        <p:spPr>
          <a:xfrm>
            <a:off x="1886825" y="5074632"/>
            <a:ext cx="5600214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07">
              <a:lnSpc>
                <a:spcPts val="4460"/>
              </a:lnSpc>
              <a:spcBef>
                <a:spcPts val="251"/>
              </a:spcBef>
            </a:pPr>
            <a:r>
              <a:rPr lang="en-US" sz="3879" dirty="0" err="1">
                <a:solidFill>
                  <a:srgbClr val="2365C7"/>
                </a:solidFill>
                <a:latin typeface="Arial"/>
                <a:cs typeface="Arial"/>
              </a:rPr>
              <a:t>O‘qituvchi</a:t>
            </a:r>
            <a:endParaRPr lang="en-US" sz="3879" dirty="0">
              <a:solidFill>
                <a:srgbClr val="2365C7"/>
              </a:solidFill>
              <a:latin typeface="Arial"/>
              <a:cs typeface="Arial"/>
            </a:endParaRPr>
          </a:p>
          <a:p>
            <a:pPr marL="42007">
              <a:lnSpc>
                <a:spcPts val="4460"/>
              </a:lnSpc>
              <a:spcBef>
                <a:spcPts val="251"/>
              </a:spcBef>
            </a:pPr>
            <a:r>
              <a:rPr lang="en-US" sz="3879" dirty="0" err="1">
                <a:latin typeface="Arial"/>
                <a:cs typeface="Arial"/>
              </a:rPr>
              <a:t>Djurayev</a:t>
            </a:r>
            <a:r>
              <a:rPr lang="en-US" sz="3879" dirty="0">
                <a:latin typeface="Arial"/>
                <a:cs typeface="Arial"/>
              </a:rPr>
              <a:t> </a:t>
            </a:r>
            <a:r>
              <a:rPr lang="en-US" sz="3879" dirty="0" err="1">
                <a:latin typeface="Arial"/>
                <a:cs typeface="Arial"/>
              </a:rPr>
              <a:t>G‘olib</a:t>
            </a:r>
            <a:r>
              <a:rPr lang="en-US" sz="3879" dirty="0">
                <a:latin typeface="Arial"/>
                <a:cs typeface="Arial"/>
              </a:rPr>
              <a:t> </a:t>
            </a:r>
          </a:p>
          <a:p>
            <a:pPr marL="42007">
              <a:lnSpc>
                <a:spcPts val="4460"/>
              </a:lnSpc>
              <a:spcBef>
                <a:spcPts val="251"/>
              </a:spcBef>
            </a:pPr>
            <a:r>
              <a:rPr lang="en-US" sz="3879" dirty="0" err="1">
                <a:latin typeface="Arial"/>
                <a:cs typeface="Arial"/>
              </a:rPr>
              <a:t>Abdurasulovich</a:t>
            </a:r>
            <a:endParaRPr lang="en-US" sz="387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526"/>
          <a:stretch/>
        </p:blipFill>
        <p:spPr bwMode="auto">
          <a:xfrm>
            <a:off x="279159" y="-46211"/>
            <a:ext cx="12410293" cy="73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2713"/>
          <a:stretch/>
        </p:blipFill>
        <p:spPr bwMode="auto">
          <a:xfrm>
            <a:off x="872645" y="-279030"/>
            <a:ext cx="11139145" cy="775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Yodga olamiz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822" y="1427971"/>
            <a:ext cx="3103541" cy="853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AKINAK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7869" y="1504189"/>
            <a:ext cx="3103541" cy="853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POLITIMET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4328" y="2938288"/>
            <a:ext cx="3103541" cy="8534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ZARIASP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6264" y="1493867"/>
            <a:ext cx="3103541" cy="8534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NAUTAKA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4780" y="2938288"/>
            <a:ext cx="3103541" cy="8534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SAGARIS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34574" y="4519945"/>
            <a:ext cx="3103541" cy="853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BITYAN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3431" y="4519945"/>
            <a:ext cx="3103541" cy="85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879" b="1" dirty="0">
                <a:latin typeface="Arial" pitchFamily="34" charset="0"/>
                <a:cs typeface="Arial" pitchFamily="34" charset="0"/>
              </a:rPr>
              <a:t>ERSHI</a:t>
            </a:r>
            <a:endParaRPr lang="ru-RU" sz="3879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11" y="-225001"/>
            <a:ext cx="9465800" cy="75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32951" r="14635" b="27183"/>
          <a:stretch/>
        </p:blipFill>
        <p:spPr bwMode="auto">
          <a:xfrm>
            <a:off x="208309" y="1427971"/>
            <a:ext cx="12372351" cy="41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79030"/>
            <a:ext cx="12801600" cy="131905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DAVRLASHTIRISH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78976"/>
            <a:ext cx="12801600" cy="11638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172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uz-Latn-UZ" sz="5172" b="1" dirty="0">
                <a:latin typeface="Arial" pitchFamily="34" charset="0"/>
                <a:cs typeface="Arial" pitchFamily="34" charset="0"/>
              </a:rPr>
              <a:t>‘</a:t>
            </a:r>
            <a:r>
              <a:rPr lang="ru-RU" sz="5172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RTA</a:t>
            </a:r>
            <a:r>
              <a:rPr lang="ru-RU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72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ASRLAR</a:t>
            </a:r>
            <a:r>
              <a:rPr lang="ru-RU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172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72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TARIXI</a:t>
            </a:r>
            <a:r>
              <a:rPr lang="ru-RU" sz="5172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6484" y="2103112"/>
            <a:ext cx="12181398" cy="390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957" b="1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4957" b="1" dirty="0">
                <a:latin typeface="Arial" pitchFamily="34" charset="0"/>
                <a:cs typeface="Arial" pitchFamily="34" charset="0"/>
              </a:rPr>
              <a:t>IV-IX </a:t>
            </a:r>
            <a:r>
              <a:rPr lang="ru-RU" sz="4957" b="1" dirty="0" err="1">
                <a:latin typeface="Arial" pitchFamily="34" charset="0"/>
                <a:cs typeface="Arial" pitchFamily="34" charset="0"/>
              </a:rPr>
              <a:t>аsrlаr</a:t>
            </a:r>
            <a:r>
              <a:rPr lang="ru-RU" sz="4957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ilk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o‘rtа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аsrlаr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800529" indent="-800529">
              <a:buAutoNum type="arabicParenR"/>
            </a:pPr>
            <a:endParaRPr lang="ru-RU" sz="4957" b="1" dirty="0">
              <a:latin typeface="Arial" pitchFamily="34" charset="0"/>
              <a:cs typeface="Arial" pitchFamily="34" charset="0"/>
            </a:endParaRPr>
          </a:p>
          <a:p>
            <a:r>
              <a:rPr lang="ru-RU" sz="4957" b="1" dirty="0">
                <a:latin typeface="Arial" pitchFamily="34" charset="0"/>
                <a:cs typeface="Arial" pitchFamily="34" charset="0"/>
              </a:rPr>
              <a:t>2) IX-XV </a:t>
            </a:r>
            <a:r>
              <a:rPr lang="ru-RU" sz="4957" b="1" dirty="0" err="1">
                <a:latin typeface="Arial" pitchFamily="34" charset="0"/>
                <a:cs typeface="Arial" pitchFamily="34" charset="0"/>
              </a:rPr>
              <a:t>аsrlаr</a:t>
            </a:r>
            <a:r>
              <a:rPr lang="ru-RU" sz="4957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rivоjlаngаn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o‘rtа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аsrlаr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957" b="1" dirty="0">
                <a:latin typeface="Arial" pitchFamily="34" charset="0"/>
                <a:cs typeface="Arial" pitchFamily="34" charset="0"/>
              </a:rPr>
              <a:t>3) XVI- XVIII </a:t>
            </a:r>
            <a:r>
              <a:rPr lang="ru-RU" sz="4957" b="1" dirty="0" err="1">
                <a:latin typeface="Arial" pitchFamily="34" charset="0"/>
                <a:cs typeface="Arial" pitchFamily="34" charset="0"/>
              </a:rPr>
              <a:t>asrlar</a:t>
            </a:r>
            <a:r>
              <a:rPr lang="ru-RU" sz="4957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so‘nggi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ru-RU" sz="495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957" dirty="0" err="1">
                <a:latin typeface="Arial" pitchFamily="34" charset="0"/>
                <a:cs typeface="Arial" pitchFamily="34" charset="0"/>
              </a:rPr>
              <a:t>asrlar</a:t>
            </a:r>
            <a:endParaRPr lang="ru-RU" sz="495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077" y="419320"/>
            <a:ext cx="8922680" cy="1319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O‘rta asrlar tarixiga oid manbalar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2015" y="3290096"/>
            <a:ext cx="4888077" cy="1629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Moddiy manbalar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66331" y="3290096"/>
            <a:ext cx="4888077" cy="1629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Yozma manbalar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3336053" y="1738326"/>
            <a:ext cx="2948364" cy="1551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>
            <a:off x="6284417" y="1738326"/>
            <a:ext cx="3025952" cy="1551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Mustaqil bajaring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22538"/>
              </p:ext>
            </p:extLst>
          </p:nvPr>
        </p:nvGraphicFramePr>
        <p:xfrm>
          <a:off x="486045" y="2902153"/>
          <a:ext cx="11871044" cy="3912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9493"/>
                <a:gridCol w="5741551"/>
              </a:tblGrid>
              <a:tr h="689685">
                <a:tc>
                  <a:txBody>
                    <a:bodyPr/>
                    <a:lstStyle/>
                    <a:p>
                      <a:pPr algn="ctr"/>
                      <a:r>
                        <a:rPr lang="uz-Latn-UZ" sz="3900" b="1" dirty="0" smtClean="0">
                          <a:latin typeface="Arial" pitchFamily="34" charset="0"/>
                          <a:cs typeface="Arial" pitchFamily="34" charset="0"/>
                        </a:rPr>
                        <a:t>Ko</a:t>
                      </a:r>
                      <a:r>
                        <a:rPr lang="uz-Latn-UZ" sz="3900" b="1" baseline="0" dirty="0" smtClean="0">
                          <a:latin typeface="Arial" pitchFamily="34" charset="0"/>
                          <a:cs typeface="Arial" pitchFamily="34" charset="0"/>
                        </a:rPr>
                        <a:t>‘zaliqir</a:t>
                      </a:r>
                      <a:endParaRPr lang="ru-RU" sz="3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endParaRPr lang="ru-RU" sz="1900" b="1"/>
                    </a:p>
                  </a:txBody>
                  <a:tcPr marL="98526" marR="98526" marT="49263" marB="49263"/>
                </a:tc>
              </a:tr>
              <a:tr h="804783">
                <a:tc>
                  <a:txBody>
                    <a:bodyPr/>
                    <a:lstStyle/>
                    <a:p>
                      <a:pPr algn="ctr"/>
                      <a:r>
                        <a:rPr lang="uz-Latn-UZ" sz="3900" b="1" dirty="0" smtClean="0">
                          <a:latin typeface="Arial" pitchFamily="34" charset="0"/>
                          <a:cs typeface="Arial" pitchFamily="34" charset="0"/>
                        </a:rPr>
                        <a:t>Jonbosqal’a</a:t>
                      </a:r>
                      <a:endParaRPr lang="ru-RU" sz="3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endParaRPr lang="ru-RU" sz="1900" b="1"/>
                    </a:p>
                  </a:txBody>
                  <a:tcPr marL="98526" marR="98526" marT="49263" marB="49263"/>
                </a:tc>
              </a:tr>
              <a:tr h="804783">
                <a:tc>
                  <a:txBody>
                    <a:bodyPr/>
                    <a:lstStyle/>
                    <a:p>
                      <a:pPr algn="ctr"/>
                      <a:r>
                        <a:rPr lang="uz-Latn-UZ" sz="3900" b="1" dirty="0" smtClean="0">
                          <a:latin typeface="Arial" pitchFamily="34" charset="0"/>
                          <a:cs typeface="Arial" pitchFamily="34" charset="0"/>
                        </a:rPr>
                        <a:t>Qo</a:t>
                      </a:r>
                      <a:r>
                        <a:rPr lang="uz-Latn-UZ" sz="3900" b="1" baseline="0" dirty="0" smtClean="0">
                          <a:latin typeface="Arial" pitchFamily="34" charset="0"/>
                          <a:cs typeface="Arial" pitchFamily="34" charset="0"/>
                        </a:rPr>
                        <a:t>‘yqirilganqal’a</a:t>
                      </a:r>
                      <a:endParaRPr lang="ru-RU" sz="3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endParaRPr lang="ru-RU" sz="1900" b="1"/>
                    </a:p>
                  </a:txBody>
                  <a:tcPr marL="98526" marR="98526" marT="49263" marB="49263"/>
                </a:tc>
              </a:tr>
              <a:tr h="804783">
                <a:tc>
                  <a:txBody>
                    <a:bodyPr/>
                    <a:lstStyle/>
                    <a:p>
                      <a:pPr algn="ctr"/>
                      <a:r>
                        <a:rPr lang="uz-Latn-UZ" sz="3900" b="1" dirty="0" smtClean="0">
                          <a:latin typeface="Arial" pitchFamily="34" charset="0"/>
                          <a:cs typeface="Arial" pitchFamily="34" charset="0"/>
                        </a:rPr>
                        <a:t>Tuproqqal’a</a:t>
                      </a:r>
                      <a:endParaRPr lang="ru-RU" sz="3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endParaRPr lang="ru-RU" sz="1900" b="1"/>
                    </a:p>
                  </a:txBody>
                  <a:tcPr marL="98526" marR="98526" marT="49263" marB="49263"/>
                </a:tc>
              </a:tr>
              <a:tr h="804783">
                <a:tc>
                  <a:txBody>
                    <a:bodyPr/>
                    <a:lstStyle/>
                    <a:p>
                      <a:pPr algn="ctr"/>
                      <a:r>
                        <a:rPr lang="uz-Latn-UZ" sz="3900" b="1" dirty="0" smtClean="0">
                          <a:latin typeface="Arial" pitchFamily="34" charset="0"/>
                          <a:cs typeface="Arial" pitchFamily="34" charset="0"/>
                        </a:rPr>
                        <a:t>Oybuyurqal’a</a:t>
                      </a:r>
                      <a:endParaRPr lang="ru-RU" sz="3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 marL="98526" marR="98526" marT="49263" marB="49263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484" y="1427971"/>
            <a:ext cx="11948633" cy="1319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Qadimgi Xorazm tarixiga oid manzilgohlarni nechanchi asrlarga oid ekanligini aniqlang.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Mustaqil bajaring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56158"/>
              </p:ext>
            </p:extLst>
          </p:nvPr>
        </p:nvGraphicFramePr>
        <p:xfrm>
          <a:off x="486045" y="2902154"/>
          <a:ext cx="11871044" cy="3879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9493"/>
                <a:gridCol w="5741551"/>
              </a:tblGrid>
              <a:tr h="1163676">
                <a:tc>
                  <a:txBody>
                    <a:bodyPr/>
                    <a:lstStyle/>
                    <a:p>
                      <a:pPr algn="ctr"/>
                      <a:r>
                        <a:rPr lang="uz-Latn-UZ" sz="5800" b="1" dirty="0" smtClean="0">
                          <a:latin typeface="Arial" pitchFamily="34" charset="0"/>
                          <a:cs typeface="Arial" pitchFamily="34" charset="0"/>
                        </a:rPr>
                        <a:t>Kudzula</a:t>
                      </a:r>
                      <a:r>
                        <a:rPr lang="uz-Latn-UZ" sz="5800" b="1" baseline="0" dirty="0" smtClean="0">
                          <a:latin typeface="Arial" pitchFamily="34" charset="0"/>
                          <a:cs typeface="Arial" pitchFamily="34" charset="0"/>
                        </a:rPr>
                        <a:t> Kadfiz</a:t>
                      </a:r>
                      <a:endParaRPr lang="ru-RU" sz="5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400" b="1" dirty="0"/>
                    </a:p>
                  </a:txBody>
                  <a:tcPr marL="98526" marR="98526" marT="49263" marB="49263" anchor="ctr"/>
                </a:tc>
              </a:tr>
              <a:tr h="1357875">
                <a:tc>
                  <a:txBody>
                    <a:bodyPr/>
                    <a:lstStyle/>
                    <a:p>
                      <a:pPr algn="ctr"/>
                      <a:r>
                        <a:rPr lang="uz-Latn-UZ" sz="5800" b="1" dirty="0" smtClean="0">
                          <a:latin typeface="Arial" pitchFamily="34" charset="0"/>
                          <a:cs typeface="Arial" pitchFamily="34" charset="0"/>
                        </a:rPr>
                        <a:t>Vima</a:t>
                      </a:r>
                      <a:r>
                        <a:rPr lang="uz-Latn-UZ" sz="5800" b="1" baseline="0" dirty="0" smtClean="0">
                          <a:latin typeface="Arial" pitchFamily="34" charset="0"/>
                          <a:cs typeface="Arial" pitchFamily="34" charset="0"/>
                        </a:rPr>
                        <a:t> Kadfiz</a:t>
                      </a:r>
                      <a:endParaRPr lang="ru-RU" sz="5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400" b="1" dirty="0"/>
                    </a:p>
                  </a:txBody>
                  <a:tcPr marL="98526" marR="98526" marT="49263" marB="49263" anchor="ctr"/>
                </a:tc>
              </a:tr>
              <a:tr h="1357875">
                <a:tc>
                  <a:txBody>
                    <a:bodyPr/>
                    <a:lstStyle/>
                    <a:p>
                      <a:pPr algn="ctr"/>
                      <a:r>
                        <a:rPr lang="uz-Latn-UZ" sz="5800" b="1" dirty="0" smtClean="0">
                          <a:latin typeface="Arial" pitchFamily="34" charset="0"/>
                          <a:cs typeface="Arial" pitchFamily="34" charset="0"/>
                        </a:rPr>
                        <a:t>Kanishka</a:t>
                      </a:r>
                      <a:endParaRPr lang="ru-RU" sz="5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400" b="1" dirty="0"/>
                    </a:p>
                  </a:txBody>
                  <a:tcPr marL="98526" marR="98526" marT="49263" marB="49263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484" y="1427971"/>
            <a:ext cx="11948633" cy="1319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Kushon podsholari amalga oshirgan islohatlarni yozing.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333" y="144067"/>
            <a:ext cx="3834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latin typeface="Arial" pitchFamily="34" charset="0"/>
                <a:cs typeface="Arial" pitchFamily="34" charset="0"/>
              </a:rPr>
              <a:t>Sana: ___________</a:t>
            </a:r>
          </a:p>
          <a:p>
            <a:r>
              <a:rPr lang="uz-Latn-UZ" sz="2400" dirty="0">
                <a:latin typeface="Arial" pitchFamily="34" charset="0"/>
                <a:cs typeface="Arial" pitchFamily="34" charset="0"/>
              </a:rPr>
              <a:t>Mavzu: _______________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794" y="1250608"/>
            <a:ext cx="41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i="1" dirty="0">
                <a:latin typeface="Arial" pitchFamily="34" charset="0"/>
                <a:cs typeface="Arial" pitchFamily="34" charset="0"/>
              </a:rPr>
              <a:t>Tayanch tushunchalar: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00200" y="2016274"/>
          <a:ext cx="10873208" cy="4611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04256"/>
                <a:gridCol w="2376264"/>
                <a:gridCol w="6192688"/>
              </a:tblGrid>
              <a:tr h="108012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Tarixiy sanalar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 M.avv. 328-yil</a:t>
                      </a:r>
                    </a:p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.......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Spitamenning</a:t>
                      </a:r>
                      <a:r>
                        <a:rPr lang="uz-Latn-UZ" sz="2800" baseline="0" dirty="0" smtClean="0">
                          <a:latin typeface="Arial" pitchFamily="34" charset="0"/>
                          <a:cs typeface="Arial" pitchFamily="34" charset="0"/>
                        </a:rPr>
                        <a:t> Aleksandr bilan hal qiluvchi jangi bo‘lib o‘tdi.</a:t>
                      </a:r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Tarixiy shaxslar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Skunxa</a:t>
                      </a:r>
                    </a:p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.......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Doro I istilosi davrida saklar</a:t>
                      </a:r>
                      <a:r>
                        <a:rPr lang="uz-Latn-UZ" sz="2800" baseline="0" dirty="0" smtClean="0">
                          <a:latin typeface="Arial" pitchFamily="34" charset="0"/>
                          <a:cs typeface="Arial" pitchFamily="34" charset="0"/>
                        </a:rPr>
                        <a:t> sardori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Tarixiy atamalar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Sagaris </a:t>
                      </a:r>
                    </a:p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......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Jangovar</a:t>
                      </a:r>
                      <a:r>
                        <a:rPr lang="uz-Latn-UZ" sz="2800" baseline="0" dirty="0" smtClean="0">
                          <a:latin typeface="Arial" pitchFamily="34" charset="0"/>
                          <a:cs typeface="Arial" pitchFamily="34" charset="0"/>
                        </a:rPr>
                        <a:t> oybolta</a:t>
                      </a:r>
                      <a:endParaRPr lang="uz-Latn-UZ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Tarixiy hududlar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An’si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itchFamily="34" charset="0"/>
                          <a:cs typeface="Arial" pitchFamily="34" charset="0"/>
                        </a:rPr>
                        <a:t>Eronning</a:t>
                      </a:r>
                      <a:r>
                        <a:rPr lang="uz-Latn-UZ" sz="2800" baseline="0" dirty="0" smtClean="0">
                          <a:latin typeface="Arial" pitchFamily="34" charset="0"/>
                          <a:cs typeface="Arial" pitchFamily="34" charset="0"/>
                        </a:rPr>
                        <a:t> qadimgi xitoy solnomalarida atalishi</a:t>
                      </a:r>
                      <a:endParaRPr lang="uz-Latn-UZ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729" r="-1802" b="19"/>
          <a:stretch/>
        </p:blipFill>
        <p:spPr bwMode="auto">
          <a:xfrm>
            <a:off x="611623" y="-123800"/>
            <a:ext cx="11996260" cy="748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" y="264145"/>
            <a:ext cx="12668844" cy="66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Yodga olamiz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26810"/>
              </p:ext>
            </p:extLst>
          </p:nvPr>
        </p:nvGraphicFramePr>
        <p:xfrm>
          <a:off x="271306" y="2049860"/>
          <a:ext cx="12103810" cy="364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3254"/>
                <a:gridCol w="7060556"/>
              </a:tblGrid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VIS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QABILA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VARZANA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QABILALAR ITTIFOQI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NMANA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KATTA PAPRIARXAL OILA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ZANTU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URUG‘ JAMOASI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1149476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DAX’YU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HUDUDIY QO‘SHNICHILIK JAMOASI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TEKSHIRIB OLING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14713"/>
              </p:ext>
            </p:extLst>
          </p:nvPr>
        </p:nvGraphicFramePr>
        <p:xfrm>
          <a:off x="271306" y="2049860"/>
          <a:ext cx="12103810" cy="364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3254"/>
                <a:gridCol w="7060556"/>
              </a:tblGrid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VIS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URUG‘ JAMOASI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1149476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VARZANA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marL="0" marR="0" indent="0" algn="ctr" defTabSz="1090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HUDUDIY QO‘SHNICHILIK JAMOASI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NMANA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KATTA PAPRIARXAL OILA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ZANTU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QABILA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  <a:tr h="62400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DAX’YU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400" dirty="0" smtClean="0">
                          <a:latin typeface="Arial" pitchFamily="34" charset="0"/>
                          <a:cs typeface="Arial" pitchFamily="34" charset="0"/>
                        </a:rPr>
                        <a:t>QABILALAR ITTIFOQI</a:t>
                      </a:r>
                      <a:endParaRPr lang="ru-RU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5" y="-118951"/>
            <a:ext cx="12103810" cy="74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5" y="-289107"/>
            <a:ext cx="11250336" cy="776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485" y="-65607"/>
            <a:ext cx="9274630" cy="814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711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7" y="-279030"/>
            <a:ext cx="12801600" cy="131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7111" dirty="0">
                <a:latin typeface="Arial" pitchFamily="34" charset="0"/>
                <a:cs typeface="Arial" pitchFamily="34" charset="0"/>
              </a:rPr>
              <a:t>Yodga olamiz</a:t>
            </a:r>
            <a:endParaRPr lang="ru-RU" sz="711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06671"/>
              </p:ext>
            </p:extLst>
          </p:nvPr>
        </p:nvGraphicFramePr>
        <p:xfrm>
          <a:off x="271306" y="2049860"/>
          <a:ext cx="12103810" cy="4917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3254"/>
                <a:gridCol w="7060556"/>
              </a:tblGrid>
              <a:tr h="1124738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  <a:r>
                        <a:rPr lang="uz-Latn-UZ" sz="3400" b="1" baseline="0" dirty="0" smtClean="0">
                          <a:latin typeface="Arial" pitchFamily="34" charset="0"/>
                          <a:cs typeface="Arial" pitchFamily="34" charset="0"/>
                        </a:rPr>
                        <a:t> AVV. 530 YIL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4700" dirty="0" smtClean="0">
                          <a:latin typeface="Arial" pitchFamily="34" charset="0"/>
                          <a:cs typeface="Arial" pitchFamily="34" charset="0"/>
                        </a:rPr>
                        <a:t>Kir</a:t>
                      </a:r>
                      <a:r>
                        <a:rPr lang="uz-Latn-UZ" sz="4700" baseline="0" dirty="0" smtClean="0">
                          <a:latin typeface="Arial" pitchFamily="34" charset="0"/>
                          <a:cs typeface="Arial" pitchFamily="34" charset="0"/>
                        </a:rPr>
                        <a:t> II, massagetlar</a:t>
                      </a:r>
                      <a:endParaRPr lang="ru-RU" sz="4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</a:tr>
              <a:tr h="1124738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  <a:r>
                        <a:rPr lang="uz-Latn-UZ" sz="3400" b="1" baseline="0" dirty="0" smtClean="0">
                          <a:latin typeface="Arial" pitchFamily="34" charset="0"/>
                          <a:cs typeface="Arial" pitchFamily="34" charset="0"/>
                        </a:rPr>
                        <a:t> AVV. 522 YIL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4700" dirty="0" smtClean="0">
                          <a:latin typeface="Arial" pitchFamily="34" charset="0"/>
                          <a:cs typeface="Arial" pitchFamily="34" charset="0"/>
                        </a:rPr>
                        <a:t>Doro I, Marg‘iyona</a:t>
                      </a:r>
                      <a:endParaRPr lang="ru-RU" sz="4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</a:tr>
              <a:tr h="1543581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  <a:r>
                        <a:rPr lang="uz-Latn-UZ" sz="3400" b="1" baseline="0" dirty="0" smtClean="0">
                          <a:latin typeface="Arial" pitchFamily="34" charset="0"/>
                          <a:cs typeface="Arial" pitchFamily="34" charset="0"/>
                        </a:rPr>
                        <a:t> AVV. 519 YIL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4700" dirty="0" smtClean="0">
                          <a:latin typeface="Arial" pitchFamily="34" charset="0"/>
                          <a:cs typeface="Arial" pitchFamily="34" charset="0"/>
                        </a:rPr>
                        <a:t>Skunxa, Behustun bitiklari</a:t>
                      </a:r>
                      <a:endParaRPr lang="ru-RU" sz="4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</a:tr>
              <a:tr h="1124738">
                <a:tc>
                  <a:txBody>
                    <a:bodyPr/>
                    <a:lstStyle/>
                    <a:p>
                      <a:pPr algn="ctr"/>
                      <a:r>
                        <a:rPr lang="uz-Latn-UZ" sz="3400" b="1" dirty="0" smtClean="0"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  <a:r>
                        <a:rPr lang="uz-Latn-UZ" sz="3400" b="1" baseline="0" dirty="0" smtClean="0">
                          <a:latin typeface="Arial" pitchFamily="34" charset="0"/>
                          <a:cs typeface="Arial" pitchFamily="34" charset="0"/>
                        </a:rPr>
                        <a:t> AVV. 490 YIL</a:t>
                      </a:r>
                      <a:endParaRPr lang="ru-RU" sz="3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4700" dirty="0" smtClean="0">
                          <a:latin typeface="Arial" pitchFamily="34" charset="0"/>
                          <a:cs typeface="Arial" pitchFamily="34" charset="0"/>
                        </a:rPr>
                        <a:t>Marafon,</a:t>
                      </a:r>
                      <a:r>
                        <a:rPr lang="uz-Latn-UZ" sz="4700" baseline="0" dirty="0" smtClean="0">
                          <a:latin typeface="Arial" pitchFamily="34" charset="0"/>
                          <a:cs typeface="Arial" pitchFamily="34" charset="0"/>
                        </a:rPr>
                        <a:t> saklar</a:t>
                      </a:r>
                      <a:endParaRPr lang="ru-RU" sz="4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8526" marR="98526" marT="49263" marB="4926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228</Words>
  <Application>Microsoft Office PowerPoint</Application>
  <PresentationFormat>Произвольный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Учетная запись Майкрософт</cp:lastModifiedBy>
  <cp:revision>464</cp:revision>
  <cp:lastPrinted>2020-03-20T04:04:48Z</cp:lastPrinted>
  <dcterms:created xsi:type="dcterms:W3CDTF">2020-03-19T15:04:51Z</dcterms:created>
  <dcterms:modified xsi:type="dcterms:W3CDTF">2020-08-18T15:58:47Z</dcterms:modified>
</cp:coreProperties>
</file>