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notesMasterIdLst>
    <p:notesMasterId r:id="rId16"/>
  </p:notesMasterIdLst>
  <p:sldIdLst>
    <p:sldId id="302" r:id="rId3"/>
    <p:sldId id="386" r:id="rId4"/>
    <p:sldId id="399" r:id="rId5"/>
    <p:sldId id="388" r:id="rId6"/>
    <p:sldId id="395" r:id="rId7"/>
    <p:sldId id="384" r:id="rId8"/>
    <p:sldId id="401" r:id="rId9"/>
    <p:sldId id="402" r:id="rId10"/>
    <p:sldId id="403" r:id="rId11"/>
    <p:sldId id="404" r:id="rId12"/>
    <p:sldId id="394" r:id="rId13"/>
    <p:sldId id="405" r:id="rId14"/>
    <p:sldId id="400" r:id="rId15"/>
  </p:sldIdLst>
  <p:sldSz cx="12185650" cy="7019925"/>
  <p:notesSz cx="5765800" cy="3244850"/>
  <p:custDataLst>
    <p:tags r:id="rId17"/>
  </p:custDataLst>
  <p:defaultTextStyle>
    <a:defPPr>
      <a:defRPr lang="ru-RU"/>
    </a:defPPr>
    <a:lvl1pPr marL="0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1pPr>
    <a:lvl2pPr marL="974459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2pPr>
    <a:lvl3pPr marL="1948919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3pPr>
    <a:lvl4pPr marL="2923378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4pPr>
    <a:lvl5pPr marL="3897837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5pPr>
    <a:lvl6pPr marL="4872298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6pPr>
    <a:lvl7pPr marL="5846757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7pPr>
    <a:lvl8pPr marL="6821215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8pPr>
    <a:lvl9pPr marL="7795676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0" userDrawn="1">
          <p15:clr>
            <a:srgbClr val="A4A3A4"/>
          </p15:clr>
        </p15:guide>
        <p15:guide id="2" pos="45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FFCC"/>
    <a:srgbClr val="005696"/>
    <a:srgbClr val="5399B9"/>
    <a:srgbClr val="DBCFF1"/>
    <a:srgbClr val="949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392" y="60"/>
      </p:cViewPr>
      <p:guideLst>
        <p:guide orient="horz" pos="6230"/>
        <p:guide pos="456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685FB-C4B2-476B-A28C-F96B0E5E4E14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33575" y="406400"/>
            <a:ext cx="189865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AD757-11CA-46C7-9E87-431DC5517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513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3760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8262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0434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1524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3924" y="2176176"/>
            <a:ext cx="10357803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7848" y="3931158"/>
            <a:ext cx="8529955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5964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7666" y="2344058"/>
            <a:ext cx="10430321" cy="246093"/>
          </a:xfrm>
        </p:spPr>
        <p:txBody>
          <a:bodyPr lIns="0" tIns="0" rIns="0" bIns="0"/>
          <a:lstStyle>
            <a:lvl1pPr>
              <a:defRPr sz="1599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284" y="1614583"/>
            <a:ext cx="530075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5611" y="1614583"/>
            <a:ext cx="530075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3925" y="2176178"/>
            <a:ext cx="10357803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7849" y="3931158"/>
            <a:ext cx="8529955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2250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4" y="221584"/>
            <a:ext cx="10914407" cy="420437"/>
          </a:xfrm>
        </p:spPr>
        <p:txBody>
          <a:bodyPr lIns="0" tIns="0" rIns="0" bIns="0"/>
          <a:lstStyle>
            <a:lvl1pPr>
              <a:defRPr sz="2668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7667" y="2344059"/>
            <a:ext cx="10430321" cy="246092"/>
          </a:xfrm>
        </p:spPr>
        <p:txBody>
          <a:bodyPr lIns="0" tIns="0" rIns="0" bIns="0"/>
          <a:lstStyle>
            <a:lvl1pPr>
              <a:defRPr sz="156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596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4" y="221584"/>
            <a:ext cx="10914407" cy="420437"/>
          </a:xfrm>
        </p:spPr>
        <p:txBody>
          <a:bodyPr lIns="0" tIns="0" rIns="0" bIns="0"/>
          <a:lstStyle>
            <a:lvl1pPr>
              <a:defRPr sz="2668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284" y="1614583"/>
            <a:ext cx="530075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5611" y="1614583"/>
            <a:ext cx="530075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557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4" y="221584"/>
            <a:ext cx="10914407" cy="420437"/>
          </a:xfrm>
        </p:spPr>
        <p:txBody>
          <a:bodyPr lIns="0" tIns="0" rIns="0" bIns="0"/>
          <a:lstStyle>
            <a:lvl1pPr>
              <a:defRPr sz="2668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043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4" y="1159949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3803"/>
          </a:p>
        </p:txBody>
      </p:sp>
      <p:sp>
        <p:nvSpPr>
          <p:cNvPr id="17" name="bg object 17"/>
          <p:cNvSpPr/>
          <p:nvPr/>
        </p:nvSpPr>
        <p:spPr>
          <a:xfrm>
            <a:off x="141280" y="153955"/>
            <a:ext cx="11942742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3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7666" y="2344058"/>
            <a:ext cx="1043032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3121" y="6528530"/>
            <a:ext cx="3899408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282" y="6528530"/>
            <a:ext cx="2802700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3668" y="6528530"/>
            <a:ext cx="2802700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609265">
        <a:defRPr>
          <a:latin typeface="+mn-lt"/>
          <a:ea typeface="+mn-ea"/>
          <a:cs typeface="+mn-cs"/>
        </a:defRPr>
      </a:lvl2pPr>
      <a:lvl3pPr marL="1218529">
        <a:defRPr>
          <a:latin typeface="+mn-lt"/>
          <a:ea typeface="+mn-ea"/>
          <a:cs typeface="+mn-cs"/>
        </a:defRPr>
      </a:lvl3pPr>
      <a:lvl4pPr marL="1827794">
        <a:defRPr>
          <a:latin typeface="+mn-lt"/>
          <a:ea typeface="+mn-ea"/>
          <a:cs typeface="+mn-cs"/>
        </a:defRPr>
      </a:lvl4pPr>
      <a:lvl5pPr marL="2437059">
        <a:defRPr>
          <a:latin typeface="+mn-lt"/>
          <a:ea typeface="+mn-ea"/>
          <a:cs typeface="+mn-cs"/>
        </a:defRPr>
      </a:lvl5pPr>
      <a:lvl6pPr marL="3046324">
        <a:defRPr>
          <a:latin typeface="+mn-lt"/>
          <a:ea typeface="+mn-ea"/>
          <a:cs typeface="+mn-cs"/>
        </a:defRPr>
      </a:lvl6pPr>
      <a:lvl7pPr marL="3655588">
        <a:defRPr>
          <a:latin typeface="+mn-lt"/>
          <a:ea typeface="+mn-ea"/>
          <a:cs typeface="+mn-cs"/>
        </a:defRPr>
      </a:lvl7pPr>
      <a:lvl8pPr marL="4264853">
        <a:defRPr>
          <a:latin typeface="+mn-lt"/>
          <a:ea typeface="+mn-ea"/>
          <a:cs typeface="+mn-cs"/>
        </a:defRPr>
      </a:lvl8pPr>
      <a:lvl9pPr marL="487411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609265">
        <a:defRPr>
          <a:latin typeface="+mn-lt"/>
          <a:ea typeface="+mn-ea"/>
          <a:cs typeface="+mn-cs"/>
        </a:defRPr>
      </a:lvl2pPr>
      <a:lvl3pPr marL="1218529">
        <a:defRPr>
          <a:latin typeface="+mn-lt"/>
          <a:ea typeface="+mn-ea"/>
          <a:cs typeface="+mn-cs"/>
        </a:defRPr>
      </a:lvl3pPr>
      <a:lvl4pPr marL="1827794">
        <a:defRPr>
          <a:latin typeface="+mn-lt"/>
          <a:ea typeface="+mn-ea"/>
          <a:cs typeface="+mn-cs"/>
        </a:defRPr>
      </a:lvl4pPr>
      <a:lvl5pPr marL="2437059">
        <a:defRPr>
          <a:latin typeface="+mn-lt"/>
          <a:ea typeface="+mn-ea"/>
          <a:cs typeface="+mn-cs"/>
        </a:defRPr>
      </a:lvl5pPr>
      <a:lvl6pPr marL="3046324">
        <a:defRPr>
          <a:latin typeface="+mn-lt"/>
          <a:ea typeface="+mn-ea"/>
          <a:cs typeface="+mn-cs"/>
        </a:defRPr>
      </a:lvl6pPr>
      <a:lvl7pPr marL="3655588">
        <a:defRPr>
          <a:latin typeface="+mn-lt"/>
          <a:ea typeface="+mn-ea"/>
          <a:cs typeface="+mn-cs"/>
        </a:defRPr>
      </a:lvl7pPr>
      <a:lvl8pPr marL="4264853">
        <a:defRPr>
          <a:latin typeface="+mn-lt"/>
          <a:ea typeface="+mn-ea"/>
          <a:cs typeface="+mn-cs"/>
        </a:defRPr>
      </a:lvl8pPr>
      <a:lvl9pPr marL="4874118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4" y="1159950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3713"/>
          </a:p>
        </p:txBody>
      </p:sp>
      <p:sp>
        <p:nvSpPr>
          <p:cNvPr id="17" name="bg object 17"/>
          <p:cNvSpPr/>
          <p:nvPr/>
        </p:nvSpPr>
        <p:spPr>
          <a:xfrm>
            <a:off x="141280" y="153955"/>
            <a:ext cx="11942742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713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4" y="221587"/>
            <a:ext cx="10914407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7667" y="2344058"/>
            <a:ext cx="1043032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3121" y="6528531"/>
            <a:ext cx="3899408" cy="590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282" y="6528531"/>
            <a:ext cx="2802700" cy="590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3668" y="6528531"/>
            <a:ext cx="2802700" cy="590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3551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94883">
        <a:defRPr>
          <a:latin typeface="+mn-lt"/>
          <a:ea typeface="+mn-ea"/>
          <a:cs typeface="+mn-cs"/>
        </a:defRPr>
      </a:lvl2pPr>
      <a:lvl3pPr marL="1189767">
        <a:defRPr>
          <a:latin typeface="+mn-lt"/>
          <a:ea typeface="+mn-ea"/>
          <a:cs typeface="+mn-cs"/>
        </a:defRPr>
      </a:lvl3pPr>
      <a:lvl4pPr marL="1784651">
        <a:defRPr>
          <a:latin typeface="+mn-lt"/>
          <a:ea typeface="+mn-ea"/>
          <a:cs typeface="+mn-cs"/>
        </a:defRPr>
      </a:lvl4pPr>
      <a:lvl5pPr marL="2379535">
        <a:defRPr>
          <a:latin typeface="+mn-lt"/>
          <a:ea typeface="+mn-ea"/>
          <a:cs typeface="+mn-cs"/>
        </a:defRPr>
      </a:lvl5pPr>
      <a:lvl6pPr marL="2974419">
        <a:defRPr>
          <a:latin typeface="+mn-lt"/>
          <a:ea typeface="+mn-ea"/>
          <a:cs typeface="+mn-cs"/>
        </a:defRPr>
      </a:lvl6pPr>
      <a:lvl7pPr marL="3569301">
        <a:defRPr>
          <a:latin typeface="+mn-lt"/>
          <a:ea typeface="+mn-ea"/>
          <a:cs typeface="+mn-cs"/>
        </a:defRPr>
      </a:lvl7pPr>
      <a:lvl8pPr marL="4164186">
        <a:defRPr>
          <a:latin typeface="+mn-lt"/>
          <a:ea typeface="+mn-ea"/>
          <a:cs typeface="+mn-cs"/>
        </a:defRPr>
      </a:lvl8pPr>
      <a:lvl9pPr marL="47590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94883">
        <a:defRPr>
          <a:latin typeface="+mn-lt"/>
          <a:ea typeface="+mn-ea"/>
          <a:cs typeface="+mn-cs"/>
        </a:defRPr>
      </a:lvl2pPr>
      <a:lvl3pPr marL="1189767">
        <a:defRPr>
          <a:latin typeface="+mn-lt"/>
          <a:ea typeface="+mn-ea"/>
          <a:cs typeface="+mn-cs"/>
        </a:defRPr>
      </a:lvl3pPr>
      <a:lvl4pPr marL="1784651">
        <a:defRPr>
          <a:latin typeface="+mn-lt"/>
          <a:ea typeface="+mn-ea"/>
          <a:cs typeface="+mn-cs"/>
        </a:defRPr>
      </a:lvl4pPr>
      <a:lvl5pPr marL="2379535">
        <a:defRPr>
          <a:latin typeface="+mn-lt"/>
          <a:ea typeface="+mn-ea"/>
          <a:cs typeface="+mn-cs"/>
        </a:defRPr>
      </a:lvl5pPr>
      <a:lvl6pPr marL="2974419">
        <a:defRPr>
          <a:latin typeface="+mn-lt"/>
          <a:ea typeface="+mn-ea"/>
          <a:cs typeface="+mn-cs"/>
        </a:defRPr>
      </a:lvl6pPr>
      <a:lvl7pPr marL="3569301">
        <a:defRPr>
          <a:latin typeface="+mn-lt"/>
          <a:ea typeface="+mn-ea"/>
          <a:cs typeface="+mn-cs"/>
        </a:defRPr>
      </a:lvl7pPr>
      <a:lvl8pPr marL="4164186">
        <a:defRPr>
          <a:latin typeface="+mn-lt"/>
          <a:ea typeface="+mn-ea"/>
          <a:cs typeface="+mn-cs"/>
        </a:defRPr>
      </a:lvl8pPr>
      <a:lvl9pPr marL="475906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1904"/>
            <a:ext cx="12185650" cy="172777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39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29402" y="496334"/>
            <a:ext cx="5126847" cy="1142244"/>
          </a:xfrm>
          <a:prstGeom prst="rect">
            <a:avLst/>
          </a:prstGeom>
        </p:spPr>
        <p:txBody>
          <a:bodyPr vert="horz" wrap="square" lIns="0" tIns="19462" rIns="0" bIns="0" rtlCol="0" anchor="ctr">
            <a:spAutoFit/>
          </a:bodyPr>
          <a:lstStyle/>
          <a:p>
            <a:pPr marL="16925" algn="ctr">
              <a:spcBef>
                <a:spcPts val="152"/>
              </a:spcBef>
            </a:pPr>
            <a:r>
              <a:rPr lang="en-US" sz="7196" dirty="0" smtClean="0"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ONA TILI</a:t>
            </a:r>
            <a:endParaRPr sz="7196" dirty="0"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889754" y="311807"/>
            <a:ext cx="1792457" cy="1218565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717686" y="20765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39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399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9802506" y="592951"/>
            <a:ext cx="1879705" cy="928767"/>
          </a:xfrm>
          <a:prstGeom prst="rect">
            <a:avLst/>
          </a:prstGeom>
        </p:spPr>
        <p:txBody>
          <a:bodyPr vert="horz" wrap="square" lIns="0" tIns="21156" rIns="0" bIns="0" rtlCol="0">
            <a:spAutoFit/>
          </a:bodyPr>
          <a:lstStyle/>
          <a:p>
            <a:pPr>
              <a:spcBef>
                <a:spcPts val="167"/>
              </a:spcBef>
            </a:pPr>
            <a:r>
              <a:rPr lang="en-US" sz="3731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3731" b="1" spc="13" dirty="0" smtClean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731" b="1" spc="13" dirty="0" smtClean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731" b="1" spc="13" dirty="0" err="1" smtClean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3731" b="1" spc="13" dirty="0">
              <a:solidFill>
                <a:srgbClr val="FEFEF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67"/>
              </a:spcBef>
            </a:pPr>
            <a:r>
              <a:rPr lang="en-US" sz="1999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373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637257" y="1130156"/>
            <a:ext cx="1107890" cy="508422"/>
          </a:xfrm>
          <a:prstGeom prst="rect">
            <a:avLst/>
          </a:prstGeom>
        </p:spPr>
        <p:txBody>
          <a:bodyPr vert="horz" wrap="square" lIns="0" tIns="16079" rIns="0" bIns="0" rtlCol="0">
            <a:spAutoFit/>
          </a:bodyPr>
          <a:lstStyle/>
          <a:p>
            <a:pPr algn="ctr">
              <a:spcBef>
                <a:spcPts val="127"/>
              </a:spcBef>
            </a:pPr>
            <a:endParaRPr sz="3198" dirty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1699" y="2397039"/>
            <a:ext cx="184635" cy="6820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834"/>
          </a:p>
        </p:txBody>
      </p:sp>
      <p:sp>
        <p:nvSpPr>
          <p:cNvPr id="15" name="TextBox 14"/>
          <p:cNvSpPr txBox="1"/>
          <p:nvPr/>
        </p:nvSpPr>
        <p:spPr>
          <a:xfrm>
            <a:off x="681591" y="2205899"/>
            <a:ext cx="109467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MAVZU: O‘XSHATISH-QIYOSLASH YUKLAMALARI </a:t>
            </a:r>
            <a:endParaRPr lang="ru-RU" sz="40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object 32"/>
          <p:cNvGrpSpPr/>
          <p:nvPr/>
        </p:nvGrpSpPr>
        <p:grpSpPr>
          <a:xfrm>
            <a:off x="609283" y="362004"/>
            <a:ext cx="1089200" cy="913924"/>
            <a:chOff x="351125" y="318378"/>
            <a:chExt cx="437515" cy="419100"/>
          </a:xfrm>
        </p:grpSpPr>
        <p:sp>
          <p:nvSpPr>
            <p:cNvPr id="18" name="object 33"/>
            <p:cNvSpPr/>
            <p:nvPr/>
          </p:nvSpPr>
          <p:spPr>
            <a:xfrm>
              <a:off x="351125" y="354807"/>
              <a:ext cx="127505" cy="19126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  <p:sp>
          <p:nvSpPr>
            <p:cNvPr id="19" name="object 34"/>
            <p:cNvSpPr/>
            <p:nvPr/>
          </p:nvSpPr>
          <p:spPr>
            <a:xfrm>
              <a:off x="505955" y="318378"/>
              <a:ext cx="127504" cy="22768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  <p:sp>
          <p:nvSpPr>
            <p:cNvPr id="20" name="object 35"/>
            <p:cNvSpPr/>
            <p:nvPr/>
          </p:nvSpPr>
          <p:spPr>
            <a:xfrm>
              <a:off x="660783" y="391239"/>
              <a:ext cx="127505" cy="1548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  <p:sp>
          <p:nvSpPr>
            <p:cNvPr id="21" name="object 36"/>
            <p:cNvSpPr/>
            <p:nvPr/>
          </p:nvSpPr>
          <p:spPr>
            <a:xfrm>
              <a:off x="469524" y="573389"/>
              <a:ext cx="245902" cy="16393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</p:grpSp>
      <p:sp>
        <p:nvSpPr>
          <p:cNvPr id="4" name="Скругленный прямоугольник 3"/>
          <p:cNvSpPr/>
          <p:nvPr/>
        </p:nvSpPr>
        <p:spPr>
          <a:xfrm>
            <a:off x="271982" y="2126403"/>
            <a:ext cx="654727" cy="2115146"/>
          </a:xfrm>
          <a:prstGeom prst="round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88991" y="4582838"/>
            <a:ext cx="615048" cy="2115146"/>
          </a:xfrm>
          <a:prstGeom prst="round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7826" y="67291"/>
            <a:ext cx="1464712" cy="15712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83497" y="3708064"/>
            <a:ext cx="2899727" cy="26885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2425" y="3851279"/>
            <a:ext cx="3622187" cy="2402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35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446" y="0"/>
            <a:ext cx="12200095" cy="932718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246-mashq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1625" y="1129904"/>
            <a:ext cx="11503025" cy="1951609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Ota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fig‘on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chekdi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Ka’ba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qoshida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</a:p>
          <a:p>
            <a:pPr marL="0" marR="0" lvl="0" indent="0" algn="just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4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68425" y="2117442"/>
            <a:ext cx="967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Go‘yo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unut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bo‘lgay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alamlar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bari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1625" y="3509962"/>
            <a:ext cx="11695793" cy="2745862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en-US" sz="5204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Nahotki</a:t>
            </a:r>
            <a:r>
              <a:rPr kumimoji="0" lang="en-US" sz="5204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o‘sha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bundan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olti-yetti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yil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ilgari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o‘zi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operatsiya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qilgan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yigit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shu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bo‘lsa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?! 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68425" y="2123566"/>
            <a:ext cx="967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Go‘yo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unut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bo‘lgay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alamlar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bari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669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/>
      <p:bldP spid="7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79517"/>
            <a:ext cx="12185650" cy="76944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GUMON YUKLAMASI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3654425" y="1365162"/>
            <a:ext cx="1447800" cy="1371600"/>
          </a:xfrm>
          <a:prstGeom prst="striped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407025" y="1136222"/>
            <a:ext cx="4876800" cy="182948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</a:t>
            </a:r>
            <a:endParaRPr lang="en-US" sz="5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Капля 4"/>
          <p:cNvSpPr/>
          <p:nvPr/>
        </p:nvSpPr>
        <p:spPr>
          <a:xfrm>
            <a:off x="301625" y="956267"/>
            <a:ext cx="2857500" cy="2857814"/>
          </a:xfrm>
          <a:prstGeom prst="teardrop">
            <a:avLst>
              <a:gd name="adj" fmla="val 120952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16225" y="3758575"/>
            <a:ext cx="8686800" cy="1461487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Sizni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yo‘qlab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en-US" sz="5400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690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79517"/>
            <a:ext cx="12185650" cy="76944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INKOR YUKLAMASI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4909684" y="1042332"/>
            <a:ext cx="1447800" cy="1371600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83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53919" y="951419"/>
            <a:ext cx="4294414" cy="152223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hech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sira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4525" y="2824162"/>
            <a:ext cx="10352314" cy="160020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Men-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ku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yolg‘iz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edim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</a:p>
          <a:p>
            <a:pPr marL="0" marR="0" lvl="0" indent="0" algn="l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otam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onam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oilam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bor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04636" y="934172"/>
            <a:ext cx="3608614" cy="145889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</a:t>
            </a: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4525" y="4607895"/>
            <a:ext cx="10352314" cy="160020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en-US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qo‘shiq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kulgi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</a:t>
            </a:r>
            <a:r>
              <a:rPr kumimoji="0" lang="en-US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churq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etgan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ovoz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eshitilmadi</a:t>
            </a:r>
            <a:r>
              <a:rPr kumimoji="0" lang="en-US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3871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79517"/>
            <a:ext cx="12185650" cy="76944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TOPSHIRIQ: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4759325" y="1643425"/>
            <a:ext cx="1447800" cy="1371600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214836" y="812655"/>
            <a:ext cx="5334000" cy="392304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o‘xshatish-qiyoslash</a:t>
            </a:r>
            <a:r>
              <a:rPr lang="en-US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yuklamalarini</a:t>
            </a:r>
            <a:r>
              <a:rPr lang="en-US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qatnashtirib</a:t>
            </a:r>
            <a:r>
              <a:rPr lang="en-US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0225" y="4858425"/>
            <a:ext cx="10439400" cy="1980759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Yuklamalarning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anglatayotganiga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e’tibor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5425" y="1403470"/>
            <a:ext cx="4267200" cy="274140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Xuddi</a:t>
            </a:r>
            <a:r>
              <a:rPr lang="en-US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go‘yo</a:t>
            </a:r>
            <a:r>
              <a:rPr lang="en-US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go‘yoki</a:t>
            </a:r>
            <a:r>
              <a:rPr lang="en-US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521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79517"/>
            <a:ext cx="12185650" cy="76944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SO‘ROQ-TAAJJUB YUKLAMALARI 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4187825" y="1223963"/>
            <a:ext cx="1447800" cy="1371600"/>
          </a:xfrm>
          <a:prstGeom prst="striped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864225" y="956948"/>
            <a:ext cx="4876800" cy="182948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</a:t>
            </a:r>
            <a:endParaRPr lang="en-US" sz="5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yuklamalar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Капля 4"/>
          <p:cNvSpPr/>
          <p:nvPr/>
        </p:nvSpPr>
        <p:spPr>
          <a:xfrm>
            <a:off x="149225" y="956948"/>
            <a:ext cx="3543300" cy="3848414"/>
          </a:xfrm>
          <a:prstGeom prst="teardrop">
            <a:avLst>
              <a:gd name="adj" fmla="val 120952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-mi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-chi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9225" y="3586162"/>
            <a:ext cx="7772400" cy="1842487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Dalalarda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boshlandi</a:t>
            </a:r>
            <a:r>
              <a:rPr lang="en-US" sz="4000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Dalalarda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boshlandi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46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0"/>
            <a:ext cx="12185649" cy="76944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AYIRUV-CHEGARALOV YUKLAMALARI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730625" y="1452562"/>
          <a:ext cx="8123768" cy="39624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061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1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r>
                        <a:rPr lang="en-US" sz="4800" b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So‘zlar</a:t>
                      </a:r>
                      <a:endParaRPr lang="ru-RU" sz="4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b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Qo‘shimcha</a:t>
                      </a:r>
                      <a:endParaRPr lang="ru-RU" sz="4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r>
                        <a:rPr lang="en-US" sz="4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faqat</a:t>
                      </a:r>
                      <a:endParaRPr lang="ru-RU" sz="4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4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gina</a:t>
                      </a:r>
                      <a:r>
                        <a:rPr lang="en-US" sz="4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4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r>
                        <a:rPr lang="en-US" sz="4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atigi</a:t>
                      </a:r>
                      <a:r>
                        <a:rPr lang="en-US" sz="4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ru-RU" sz="4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-kina </a:t>
                      </a:r>
                      <a:endParaRPr lang="ru-RU" sz="4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endParaRPr lang="ru-RU" sz="4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4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qina</a:t>
                      </a:r>
                      <a:endParaRPr lang="ru-RU" sz="4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 descr="Cartoon Exercise Book - Vector Illustration. Royalty Free Cliparts,  Vectors, And Stock Illustration. Image 4928382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" y="1300162"/>
            <a:ext cx="3581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7431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79517"/>
            <a:ext cx="12185650" cy="707886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KUCHAYTIRUV-TA’KID YUKLAMALARI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5169261" y="1368878"/>
            <a:ext cx="1305502" cy="914400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686673" y="842962"/>
            <a:ext cx="4968752" cy="222136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-u (-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), -da, </a:t>
            </a:r>
          </a:p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(-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yoq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3304" y="959303"/>
            <a:ext cx="4810002" cy="2105025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hatto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ham,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nahotki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axir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58825" y="3804837"/>
            <a:ext cx="10294711" cy="210502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Choy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qaynatib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ichishni</a:t>
            </a:r>
            <a:r>
              <a:rPr lang="en-US" sz="5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-da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unutdi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35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79517"/>
            <a:ext cx="12185650" cy="76944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O‘XSHATISH-QIYOSLASH YUKLAMALARI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4873625" y="3815671"/>
            <a:ext cx="1447800" cy="1371600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73825" y="3357562"/>
            <a:ext cx="5333999" cy="327659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Ergashtiruvchi</a:t>
            </a:r>
            <a:r>
              <a:rPr lang="en-US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bog‘lovchi</a:t>
            </a:r>
            <a:r>
              <a:rPr lang="en-US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vazifasida</a:t>
            </a:r>
            <a:r>
              <a:rPr lang="en-US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4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kelishi</a:t>
            </a:r>
            <a:r>
              <a:rPr lang="en-US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5425" y="1025032"/>
            <a:ext cx="11734800" cy="1980759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gapga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o‘xshatish-qiyoslash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ma’nosini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yuklovchi</a:t>
            </a:r>
            <a:endParaRPr lang="en-US" sz="4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1625" y="3625156"/>
            <a:ext cx="4267200" cy="274140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xuddi</a:t>
            </a:r>
            <a:r>
              <a:rPr lang="en-US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go‘yo</a:t>
            </a:r>
            <a:r>
              <a:rPr lang="en-US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go‘yoki</a:t>
            </a:r>
            <a:r>
              <a:rPr lang="en-US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16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79517"/>
            <a:ext cx="12185650" cy="76944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O‘XSHATISH-QIYOSLASH YUKLAMALARI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216025" y="1253419"/>
            <a:ext cx="9601200" cy="140865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go‘yo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go‘yoki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xuddi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naq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20725" y="3205162"/>
            <a:ext cx="10744200" cy="205739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Otasining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gaplari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hozir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Humoyunga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xuddi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dilidan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eshitilayotganday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520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446" y="0"/>
            <a:ext cx="12200095" cy="932718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245-mashq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2968" y="3205162"/>
            <a:ext cx="11645265" cy="3441020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Baland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cho‘qqilarni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adirlarni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daraxtlarni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bosib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qolgan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qor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yerda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shunday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iliq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mayin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ko‘rinadiki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go‘yo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tog‘ga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qor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tushgan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emas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mayin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oq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kigiz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yopilgan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2625" y="1193341"/>
            <a:ext cx="10463008" cy="1751197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tirilib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kelarlar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go‘yo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4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Birga</a:t>
            </a:r>
            <a:r>
              <a:rPr lang="en-US" sz="4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qonli</a:t>
            </a:r>
            <a:r>
              <a:rPr lang="en-US" sz="4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jangga</a:t>
            </a:r>
            <a:r>
              <a:rPr lang="en-US" sz="4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kirgan</a:t>
            </a:r>
            <a:r>
              <a:rPr lang="en-US" sz="4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o‘rtoqlar</a:t>
            </a:r>
            <a:r>
              <a:rPr lang="en-US" sz="4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7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446" y="0"/>
            <a:ext cx="12200095" cy="932718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245-mashq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81060" y="4016203"/>
            <a:ext cx="10409081" cy="2286000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Hatto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zeb-ziynatni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yulqib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ziyoda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</a:p>
          <a:p>
            <a:pPr marL="0" marR="0" lvl="0" indent="0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Haykal</a:t>
            </a:r>
            <a:r>
              <a:rPr lang="en-US" sz="4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44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qo‘yingiz</a:t>
            </a:r>
            <a:r>
              <a:rPr lang="en-US" sz="4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bamisli</a:t>
            </a:r>
            <a:r>
              <a:rPr lang="en-US" sz="4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xayol</a:t>
            </a:r>
            <a:r>
              <a:rPr lang="en-US" sz="4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0601" y="1147762"/>
            <a:ext cx="11430000" cy="2621421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Dardga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darmon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bo‘ladigan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turmushga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og‘u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soladigan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xuddi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494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446" y="0"/>
            <a:ext cx="12200095" cy="932718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245-mashq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14154" y="4080891"/>
            <a:ext cx="7878765" cy="1877841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Nuqtaday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qush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uchar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marR="0" lvl="0" indent="0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Go‘yoki</a:t>
            </a:r>
            <a:r>
              <a:rPr lang="en-US" sz="48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behush</a:t>
            </a:r>
            <a:r>
              <a:rPr lang="en-US" sz="48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uchar</a:t>
            </a:r>
            <a:r>
              <a:rPr lang="en-US" sz="48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20825" y="1163750"/>
            <a:ext cx="8465424" cy="2621421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Qo‘y-qo‘zilar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ma’rashib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</a:p>
          <a:p>
            <a:pPr marL="0" marR="0" lvl="0" indent="0" algn="just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204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4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204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Go‘yo</a:t>
            </a:r>
            <a:r>
              <a:rPr lang="en-US" sz="5204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4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tomchi</a:t>
            </a:r>
            <a:r>
              <a:rPr lang="en-US" sz="5204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4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talashib</a:t>
            </a:r>
            <a:r>
              <a:rPr lang="en-US" sz="5204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marR="0" lvl="0" indent="0" algn="just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4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Chopishar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qir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chetidan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057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1ed6d233add7425c236211876cf3028fe29567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3392</TotalTime>
  <Words>321</Words>
  <Application>Microsoft Office PowerPoint</Application>
  <PresentationFormat>Произвольный</PresentationFormat>
  <Paragraphs>72</Paragraphs>
  <Slides>13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Office Theme</vt:lpstr>
      <vt:lpstr>1_Office Theme</vt:lpstr>
      <vt:lpstr>ONA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245-mashq</vt:lpstr>
      <vt:lpstr>245-mashq</vt:lpstr>
      <vt:lpstr>245-mashq</vt:lpstr>
      <vt:lpstr>246-mashq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MAKTAB</dc:creator>
  <cp:lastModifiedBy>Пользователь</cp:lastModifiedBy>
  <cp:revision>351</cp:revision>
  <dcterms:created xsi:type="dcterms:W3CDTF">2020-04-13T08:06:06Z</dcterms:created>
  <dcterms:modified xsi:type="dcterms:W3CDTF">2021-01-23T11:19:15Z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