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90" r:id="rId2"/>
  </p:sldMasterIdLst>
  <p:notesMasterIdLst>
    <p:notesMasterId r:id="rId15"/>
  </p:notesMasterIdLst>
  <p:sldIdLst>
    <p:sldId id="302" r:id="rId3"/>
    <p:sldId id="364" r:id="rId4"/>
    <p:sldId id="377" r:id="rId5"/>
    <p:sldId id="349" r:id="rId6"/>
    <p:sldId id="378" r:id="rId7"/>
    <p:sldId id="344" r:id="rId8"/>
    <p:sldId id="373" r:id="rId9"/>
    <p:sldId id="374" r:id="rId10"/>
    <p:sldId id="375" r:id="rId11"/>
    <p:sldId id="376" r:id="rId12"/>
    <p:sldId id="367" r:id="rId13"/>
    <p:sldId id="293" r:id="rId14"/>
  </p:sldIdLst>
  <p:sldSz cx="12185650" cy="7019925"/>
  <p:notesSz cx="5765800" cy="3244850"/>
  <p:custDataLst>
    <p:tags r:id="rId16"/>
  </p:custDataLst>
  <p:defaultTextStyle>
    <a:defPPr>
      <a:defRPr lang="ru-RU"/>
    </a:defPPr>
    <a:lvl1pPr marL="0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1pPr>
    <a:lvl2pPr marL="97445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2pPr>
    <a:lvl3pPr marL="194891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3pPr>
    <a:lvl4pPr marL="292337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4pPr>
    <a:lvl5pPr marL="389783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5pPr>
    <a:lvl6pPr marL="487229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6pPr>
    <a:lvl7pPr marL="584675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7pPr>
    <a:lvl8pPr marL="6821215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8pPr>
    <a:lvl9pPr marL="7795676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230" userDrawn="1">
          <p15:clr>
            <a:srgbClr val="A4A3A4"/>
          </p15:clr>
        </p15:guide>
        <p15:guide id="2" pos="45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7D20"/>
    <a:srgbClr val="949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382" autoAdjust="0"/>
  </p:normalViewPr>
  <p:slideViewPr>
    <p:cSldViewPr>
      <p:cViewPr varScale="1">
        <p:scale>
          <a:sx n="58" d="100"/>
          <a:sy n="58" d="100"/>
        </p:scale>
        <p:origin x="896" y="76"/>
      </p:cViewPr>
      <p:guideLst>
        <p:guide orient="horz" pos="6230"/>
        <p:guide pos="456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265488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685FB-C4B2-476B-A28C-F96B0E5E4E14}" type="datetimeFigureOut">
              <a:rPr lang="ru-RU" smtClean="0"/>
              <a:t>28.11.2020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933575" y="406400"/>
            <a:ext cx="1898650" cy="10937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76263" y="1562100"/>
            <a:ext cx="4613275" cy="1277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265488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AD757-11CA-46C7-9E87-431DC55176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513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09697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56796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81235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90127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20783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69149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03767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39534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19571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3924" y="2176176"/>
            <a:ext cx="10357803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7848" y="3931158"/>
            <a:ext cx="852995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11/28/2020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246093"/>
          </a:xfrm>
        </p:spPr>
        <p:txBody>
          <a:bodyPr lIns="0" tIns="0" rIns="0" bIns="0"/>
          <a:lstStyle>
            <a:lvl1pPr>
              <a:defRPr sz="1599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11/28/2020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284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5611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11/28/2020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11/28/2020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11/28/2020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206" y="1148864"/>
            <a:ext cx="9139238" cy="2443974"/>
          </a:xfrm>
        </p:spPr>
        <p:txBody>
          <a:bodyPr anchor="b"/>
          <a:lstStyle>
            <a:lvl1pPr algn="ctr"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206" y="3687085"/>
            <a:ext cx="9139238" cy="1694857"/>
          </a:xfrm>
        </p:spPr>
        <p:txBody>
          <a:bodyPr/>
          <a:lstStyle>
            <a:lvl1pPr marL="0" indent="0" algn="ctr">
              <a:buNone/>
              <a:defRPr sz="2225"/>
            </a:lvl1pPr>
            <a:lvl2pPr marL="424072" indent="0" algn="ctr">
              <a:buNone/>
              <a:defRPr sz="1855"/>
            </a:lvl2pPr>
            <a:lvl3pPr marL="848145" indent="0" algn="ctr">
              <a:buNone/>
              <a:defRPr sz="1670"/>
            </a:lvl3pPr>
            <a:lvl4pPr marL="1272217" indent="0" algn="ctr">
              <a:buNone/>
              <a:defRPr sz="1485"/>
            </a:lvl4pPr>
            <a:lvl5pPr marL="1696291" indent="0" algn="ctr">
              <a:buNone/>
              <a:defRPr sz="1485"/>
            </a:lvl5pPr>
            <a:lvl6pPr marL="2120362" indent="0" algn="ctr">
              <a:buNone/>
              <a:defRPr sz="1485"/>
            </a:lvl6pPr>
            <a:lvl7pPr marL="2544436" indent="0" algn="ctr">
              <a:buNone/>
              <a:defRPr sz="1485"/>
            </a:lvl7pPr>
            <a:lvl8pPr marL="2968508" indent="0" algn="ctr">
              <a:buNone/>
              <a:defRPr sz="1485"/>
            </a:lvl8pPr>
            <a:lvl9pPr marL="3392581" indent="0" algn="ctr">
              <a:buNone/>
              <a:defRPr sz="1485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62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683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416" y="1750108"/>
            <a:ext cx="10510123" cy="2920094"/>
          </a:xfrm>
        </p:spPr>
        <p:txBody>
          <a:bodyPr anchor="b"/>
          <a:lstStyle>
            <a:lvl1pPr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416" y="4697826"/>
            <a:ext cx="10510123" cy="1535608"/>
          </a:xfrm>
        </p:spPr>
        <p:txBody>
          <a:bodyPr/>
          <a:lstStyle>
            <a:lvl1pPr marL="0" indent="0">
              <a:buNone/>
              <a:defRPr sz="2225">
                <a:solidFill>
                  <a:schemeClr val="tx1">
                    <a:tint val="75000"/>
                  </a:schemeClr>
                </a:solidFill>
              </a:defRPr>
            </a:lvl1pPr>
            <a:lvl2pPr marL="424072" indent="0">
              <a:buNone/>
              <a:defRPr sz="1855">
                <a:solidFill>
                  <a:schemeClr val="tx1">
                    <a:tint val="75000"/>
                  </a:schemeClr>
                </a:solidFill>
              </a:defRPr>
            </a:lvl2pPr>
            <a:lvl3pPr marL="848145" indent="0">
              <a:buNone/>
              <a:defRPr sz="1670">
                <a:solidFill>
                  <a:schemeClr val="tx1">
                    <a:tint val="75000"/>
                  </a:schemeClr>
                </a:solidFill>
              </a:defRPr>
            </a:lvl3pPr>
            <a:lvl4pPr marL="1272217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4pPr>
            <a:lvl5pPr marL="169629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5pPr>
            <a:lvl6pPr marL="2120362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6pPr>
            <a:lvl7pPr marL="2544436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7pPr>
            <a:lvl8pPr marL="2968508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8pPr>
            <a:lvl9pPr marL="339258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896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7764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8987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892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373746"/>
            <a:ext cx="10510123" cy="13568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351" y="1720858"/>
            <a:ext cx="5155102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351" y="2564224"/>
            <a:ext cx="5155102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8986" y="1720858"/>
            <a:ext cx="5180488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8986" y="2564224"/>
            <a:ext cx="5180488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005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4250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098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0489" y="1010741"/>
            <a:ext cx="6168985" cy="4988696"/>
          </a:xfrm>
        </p:spPr>
        <p:txBody>
          <a:bodyPr/>
          <a:lstStyle>
            <a:lvl1pPr>
              <a:defRPr sz="2968"/>
            </a:lvl1pPr>
            <a:lvl2pPr>
              <a:defRPr sz="2597"/>
            </a:lvl2pPr>
            <a:lvl3pPr>
              <a:defRPr sz="2225"/>
            </a:lvl3pPr>
            <a:lvl4pPr>
              <a:defRPr sz="1855"/>
            </a:lvl4pPr>
            <a:lvl5pPr>
              <a:defRPr sz="1855"/>
            </a:lvl5pPr>
            <a:lvl6pPr>
              <a:defRPr sz="1855"/>
            </a:lvl6pPr>
            <a:lvl7pPr>
              <a:defRPr sz="1855"/>
            </a:lvl7pPr>
            <a:lvl8pPr>
              <a:defRPr sz="1855"/>
            </a:lvl8pPr>
            <a:lvl9pPr>
              <a:defRPr sz="185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540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0489" y="1010741"/>
            <a:ext cx="6168985" cy="4988696"/>
          </a:xfrm>
        </p:spPr>
        <p:txBody>
          <a:bodyPr anchor="t"/>
          <a:lstStyle>
            <a:lvl1pPr marL="0" indent="0">
              <a:buNone/>
              <a:defRPr sz="2968"/>
            </a:lvl1pPr>
            <a:lvl2pPr marL="424072" indent="0">
              <a:buNone/>
              <a:defRPr sz="2597"/>
            </a:lvl2pPr>
            <a:lvl3pPr marL="848145" indent="0">
              <a:buNone/>
              <a:defRPr sz="2225"/>
            </a:lvl3pPr>
            <a:lvl4pPr marL="1272217" indent="0">
              <a:buNone/>
              <a:defRPr sz="1855"/>
            </a:lvl4pPr>
            <a:lvl5pPr marL="1696291" indent="0">
              <a:buNone/>
              <a:defRPr sz="1855"/>
            </a:lvl5pPr>
            <a:lvl6pPr marL="2120362" indent="0">
              <a:buNone/>
              <a:defRPr sz="1855"/>
            </a:lvl6pPr>
            <a:lvl7pPr marL="2544436" indent="0">
              <a:buNone/>
              <a:defRPr sz="1855"/>
            </a:lvl7pPr>
            <a:lvl8pPr marL="2968508" indent="0">
              <a:buNone/>
              <a:defRPr sz="1855"/>
            </a:lvl8pPr>
            <a:lvl9pPr marL="3392581" indent="0">
              <a:buNone/>
              <a:defRPr sz="1855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3970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6110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0356" y="373747"/>
            <a:ext cx="2627531" cy="59490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7765" y="373747"/>
            <a:ext cx="7730272" cy="59490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2844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4">
            <a:extLst>
              <a:ext uri="{FF2B5EF4-FFF2-40B4-BE49-F238E27FC236}">
                <a16:creationId xmlns:a16="http://schemas.microsoft.com/office/drawing/2014/main" id="{9B5AFF89-3325-4992-B560-90C1644A74C9}"/>
              </a:ext>
            </a:extLst>
          </p:cNvPr>
          <p:cNvSpPr/>
          <p:nvPr userDrawn="1"/>
        </p:nvSpPr>
        <p:spPr>
          <a:xfrm>
            <a:off x="0" y="0"/>
            <a:ext cx="12185650" cy="647093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1" rIns="68543" bIns="34271" rtlCol="0" anchor="ctr">
            <a:normAutofit/>
          </a:bodyPr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4106074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264" y="1159949"/>
            <a:ext cx="11942742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17" name="bg object 17"/>
          <p:cNvSpPr/>
          <p:nvPr/>
        </p:nvSpPr>
        <p:spPr>
          <a:xfrm>
            <a:off x="141280" y="153955"/>
            <a:ext cx="11942742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3121" y="6528530"/>
            <a:ext cx="3899408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282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11/28/2020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3668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7764" y="373746"/>
            <a:ext cx="10510123" cy="1356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7764" y="1868730"/>
            <a:ext cx="10510123" cy="4454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7764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11/28/2020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6497" y="6506431"/>
            <a:ext cx="4112657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6115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931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xStyles>
    <p:titleStyle>
      <a:lvl1pPr algn="l" defTabSz="848145" rtl="0" eaLnBrk="1" latinLnBrk="0" hangingPunct="1">
        <a:lnSpc>
          <a:spcPct val="90000"/>
        </a:lnSpc>
        <a:spcBef>
          <a:spcPct val="0"/>
        </a:spcBef>
        <a:buNone/>
        <a:defRPr sz="408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2037" indent="-212037" algn="l" defTabSz="848145" rtl="0" eaLnBrk="1" latinLnBrk="0" hangingPunct="1">
        <a:lnSpc>
          <a:spcPct val="90000"/>
        </a:lnSpc>
        <a:spcBef>
          <a:spcPts val="927"/>
        </a:spcBef>
        <a:buFont typeface="Arial" panose="020B0604020202020204" pitchFamily="34" charset="0"/>
        <a:buChar char="•"/>
        <a:defRPr sz="2597" kern="1200">
          <a:solidFill>
            <a:schemeClr val="tx1"/>
          </a:solidFill>
          <a:latin typeface="+mn-lt"/>
          <a:ea typeface="+mn-ea"/>
          <a:cs typeface="+mn-cs"/>
        </a:defRPr>
      </a:lvl1pPr>
      <a:lvl2pPr marL="63610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2225" kern="1200">
          <a:solidFill>
            <a:schemeClr val="tx1"/>
          </a:solidFill>
          <a:latin typeface="+mn-lt"/>
          <a:ea typeface="+mn-ea"/>
          <a:cs typeface="+mn-cs"/>
        </a:defRPr>
      </a:lvl2pPr>
      <a:lvl3pPr marL="106018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855" kern="1200">
          <a:solidFill>
            <a:schemeClr val="tx1"/>
          </a:solidFill>
          <a:latin typeface="+mn-lt"/>
          <a:ea typeface="+mn-ea"/>
          <a:cs typeface="+mn-cs"/>
        </a:defRPr>
      </a:lvl3pPr>
      <a:lvl4pPr marL="148425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908327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33239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75647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318054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604618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1pPr>
      <a:lvl2pPr marL="42407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2pPr>
      <a:lvl3pPr marL="848145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3pPr>
      <a:lvl4pPr marL="1272217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69629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12036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544436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2968508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39258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-2722"/>
            <a:ext cx="12185649" cy="153339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 sz="2399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21025" y="326638"/>
            <a:ext cx="5126847" cy="942982"/>
          </a:xfrm>
          <a:prstGeom prst="rect">
            <a:avLst/>
          </a:prstGeom>
        </p:spPr>
        <p:txBody>
          <a:bodyPr vert="horz" wrap="square" lIns="0" tIns="19462" rIns="0" bIns="0" rtlCol="0" anchor="ctr">
            <a:spAutoFit/>
          </a:bodyPr>
          <a:lstStyle/>
          <a:p>
            <a:pPr marL="16925" algn="ctr">
              <a:spcBef>
                <a:spcPts val="152"/>
              </a:spcBef>
            </a:pPr>
            <a:r>
              <a:rPr lang="en-US" sz="6000" dirty="0" smtClean="0">
                <a:effectLst>
                  <a:outerShdw blurRad="25400" dist="12700" dir="2700000" sx="101000" sy="101000" algn="tl" rotWithShape="0">
                    <a:schemeClr val="bg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ONA TILI</a:t>
            </a:r>
            <a:endParaRPr lang="en-US" sz="6000" dirty="0">
              <a:effectLst>
                <a:outerShdw blurRad="25400" dist="12700" dir="2700000" sx="101000" sy="101000" algn="tl" rotWithShape="0">
                  <a:schemeClr val="bg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890523" y="196823"/>
            <a:ext cx="1841102" cy="1179539"/>
            <a:chOff x="4698979" y="198156"/>
            <a:chExt cx="622592" cy="613387"/>
          </a:xfrm>
        </p:grpSpPr>
        <p:sp>
          <p:nvSpPr>
            <p:cNvPr id="9" name="object 9"/>
            <p:cNvSpPr/>
            <p:nvPr/>
          </p:nvSpPr>
          <p:spPr>
            <a:xfrm>
              <a:off x="4698979" y="207658"/>
              <a:ext cx="622592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603605" y="0"/>
                  </a:moveTo>
                  <a:lnTo>
                    <a:pt x="0" y="0"/>
                  </a:lnTo>
                  <a:lnTo>
                    <a:pt x="0" y="603618"/>
                  </a:lnTo>
                  <a:lnTo>
                    <a:pt x="603605" y="603618"/>
                  </a:lnTo>
                  <a:lnTo>
                    <a:pt x="603605" y="0"/>
                  </a:lnTo>
                  <a:close/>
                </a:path>
              </a:pathLst>
            </a:custGeom>
            <a:solidFill>
              <a:srgbClr val="00A859"/>
            </a:solidFill>
          </p:spPr>
          <p:txBody>
            <a:bodyPr wrap="square" lIns="0" tIns="0" rIns="0" bIns="0" rtlCol="0"/>
            <a:lstStyle/>
            <a:p>
              <a:endParaRPr sz="2399"/>
            </a:p>
          </p:txBody>
        </p:sp>
        <p:sp>
          <p:nvSpPr>
            <p:cNvPr id="10" name="object 10"/>
            <p:cNvSpPr/>
            <p:nvPr/>
          </p:nvSpPr>
          <p:spPr>
            <a:xfrm>
              <a:off x="4698979" y="198156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0" y="0"/>
                  </a:moveTo>
                  <a:lnTo>
                    <a:pt x="603605" y="0"/>
                  </a:lnTo>
                  <a:lnTo>
                    <a:pt x="603605" y="603618"/>
                  </a:lnTo>
                  <a:lnTo>
                    <a:pt x="0" y="603618"/>
                  </a:lnTo>
                  <a:lnTo>
                    <a:pt x="0" y="0"/>
                  </a:lnTo>
                  <a:close/>
                </a:path>
              </a:pathLst>
            </a:custGeom>
            <a:ln w="30481">
              <a:solidFill>
                <a:srgbClr val="FEFEFE"/>
              </a:solidFill>
            </a:ln>
          </p:spPr>
          <p:txBody>
            <a:bodyPr wrap="square" lIns="0" tIns="0" rIns="0" bIns="0" rtlCol="0"/>
            <a:lstStyle/>
            <a:p>
              <a:endParaRPr sz="2399"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750425" y="461962"/>
            <a:ext cx="1879705" cy="970212"/>
          </a:xfrm>
          <a:prstGeom prst="rect">
            <a:avLst/>
          </a:prstGeom>
        </p:spPr>
        <p:txBody>
          <a:bodyPr vert="horz" wrap="square" lIns="0" tIns="21156" rIns="0" bIns="0" rtlCol="0">
            <a:spAutoFit/>
          </a:bodyPr>
          <a:lstStyle/>
          <a:p>
            <a:pPr>
              <a:spcBef>
                <a:spcPts val="167"/>
              </a:spcBef>
            </a:pPr>
            <a:r>
              <a:rPr lang="en-US" sz="4000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4000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en-US" sz="4000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4000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spc="13" dirty="0" err="1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endParaRPr lang="ru-RU" sz="4000" b="1" spc="13" dirty="0">
              <a:solidFill>
                <a:srgbClr val="FEFEF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67"/>
              </a:spcBef>
            </a:pPr>
            <a:r>
              <a:rPr lang="en-US" sz="2000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637257" y="1130156"/>
            <a:ext cx="1107890" cy="508422"/>
          </a:xfrm>
          <a:prstGeom prst="rect">
            <a:avLst/>
          </a:prstGeom>
        </p:spPr>
        <p:txBody>
          <a:bodyPr vert="horz" wrap="square" lIns="0" tIns="16079" rIns="0" bIns="0" rtlCol="0">
            <a:spAutoFit/>
          </a:bodyPr>
          <a:lstStyle/>
          <a:p>
            <a:pPr algn="ctr">
              <a:spcBef>
                <a:spcPts val="127"/>
              </a:spcBef>
            </a:pPr>
            <a:endParaRPr sz="3198" dirty="0">
              <a:latin typeface="Arial"/>
              <a:cs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61699" y="2397039"/>
            <a:ext cx="184635" cy="6820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834"/>
          </a:p>
        </p:txBody>
      </p:sp>
      <p:sp>
        <p:nvSpPr>
          <p:cNvPr id="14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219064" y="1972379"/>
            <a:ext cx="627354" cy="1869981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16025" y="2103173"/>
            <a:ext cx="107295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MAVZU: KO‘MAKCHILAR</a:t>
            </a:r>
            <a:r>
              <a:rPr lang="ru-RU" sz="48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 BIRGA KELGAN SO‘ZLARNING SHAKLLARI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235998" y="4323385"/>
            <a:ext cx="627354" cy="1871259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8025" y="4182085"/>
            <a:ext cx="2964547" cy="283784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</p:spTree>
    <p:extLst>
      <p:ext uri="{BB962C8B-B14F-4D97-AF65-F5344CB8AC3E}">
        <p14:creationId xmlns:p14="http://schemas.microsoft.com/office/powerpoint/2010/main" val="121735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912355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225" y="77019"/>
            <a:ext cx="12155170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1- </a:t>
            </a:r>
            <a:r>
              <a:rPr lang="en-US" sz="4800" dirty="0" err="1" smtClean="0"/>
              <a:t>topshiriq</a:t>
            </a:r>
            <a:endParaRPr lang="en-US" sz="4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93065" y="1300162"/>
            <a:ext cx="11430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	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5425" y="1147762"/>
            <a:ext cx="11619865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marR="0" lvl="0" indent="-74295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Dala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…(-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ga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tomon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bo‘ylab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)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ketmoq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2. Oy …(-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dek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-day,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kabi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singari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yanlig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‘)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ravshan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</a:p>
          <a:p>
            <a:pPr marL="742950" marR="0" lvl="0" indent="-74295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368425" y="3814762"/>
            <a:ext cx="8149802" cy="1828800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Dala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tomon</a:t>
            </a:r>
            <a:r>
              <a:rPr kumimoji="0" lang="en-US" sz="4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ketmoq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</a:p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 b="1" dirty="0" err="1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Oy</a:t>
            </a:r>
            <a:r>
              <a:rPr lang="en-US" sz="4800" b="1" i="1" dirty="0" err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dek</a:t>
            </a:r>
            <a:r>
              <a:rPr lang="en-US" sz="480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ravshan</a:t>
            </a:r>
            <a:r>
              <a:rPr lang="en-US" sz="480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802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93" y="0"/>
            <a:ext cx="12185650" cy="978395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33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ESDA SAQLANG!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-233061" y="600811"/>
            <a:ext cx="12418711" cy="56290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456949">
              <a:lnSpc>
                <a:spcPct val="250000"/>
              </a:lnSpc>
              <a:defRPr/>
            </a:pPr>
            <a:r>
              <a:rPr lang="en-US" sz="4797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797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Qalam</a:t>
            </a:r>
            <a:r>
              <a:rPr lang="en-US" sz="4797" b="1" i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</a:t>
            </a:r>
            <a:r>
              <a:rPr lang="en-US" sz="4797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797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yozdi</a:t>
            </a:r>
            <a:r>
              <a:rPr lang="en-US" sz="4797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lang="en-US" sz="4797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qalam</a:t>
            </a:r>
            <a:r>
              <a:rPr lang="en-US" sz="4797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797" b="1" i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797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797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yozdi</a:t>
            </a:r>
            <a:r>
              <a:rPr lang="en-US" sz="4797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defTabSz="456949">
              <a:lnSpc>
                <a:spcPct val="250000"/>
              </a:lnSpc>
              <a:defRPr/>
            </a:pPr>
            <a:r>
              <a:rPr lang="en-US" sz="4797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797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Radio</a:t>
            </a:r>
            <a:r>
              <a:rPr lang="en-US" sz="4797" b="1" i="1" dirty="0" err="1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4797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797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eshitdi</a:t>
            </a:r>
            <a:r>
              <a:rPr lang="en-US" sz="4797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radio </a:t>
            </a:r>
            <a:r>
              <a:rPr lang="en-US" sz="4797" b="1" i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4797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797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eshitdi</a:t>
            </a:r>
            <a:r>
              <a:rPr lang="en-US" sz="4797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defTabSz="456949">
              <a:lnSpc>
                <a:spcPct val="250000"/>
              </a:lnSpc>
              <a:defRPr/>
            </a:pPr>
            <a:r>
              <a:rPr lang="en-US" sz="4797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797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797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Uy</a:t>
            </a:r>
            <a:r>
              <a:rPr lang="en-US" sz="4797" b="1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4797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797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ketdi</a:t>
            </a:r>
            <a:r>
              <a:rPr lang="en-US" sz="4797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  <a:r>
              <a:rPr lang="en-US" sz="4797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uy</a:t>
            </a:r>
            <a:r>
              <a:rPr lang="en-US" sz="4797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797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tomon</a:t>
            </a:r>
            <a:r>
              <a:rPr lang="en-US" sz="4797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797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ketdi</a:t>
            </a:r>
            <a:r>
              <a:rPr lang="en-US" sz="4797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4797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трелка вправо с вырезом 4"/>
          <p:cNvSpPr/>
          <p:nvPr/>
        </p:nvSpPr>
        <p:spPr>
          <a:xfrm>
            <a:off x="4972291" y="1547933"/>
            <a:ext cx="1063842" cy="645839"/>
          </a:xfrm>
          <a:prstGeom prst="notchedRight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6949"/>
            <a:endParaRPr lang="ru-RU" sz="1799">
              <a:solidFill>
                <a:prstClr val="white"/>
              </a:solidFill>
              <a:latin typeface="Calibri"/>
            </a:endParaRPr>
          </a:p>
        </p:txBody>
      </p:sp>
      <p:sp>
        <p:nvSpPr>
          <p:cNvPr id="7" name="Стрелка вправо с вырезом 6"/>
          <p:cNvSpPr/>
          <p:nvPr/>
        </p:nvSpPr>
        <p:spPr>
          <a:xfrm>
            <a:off x="5178425" y="3357562"/>
            <a:ext cx="1063843" cy="645839"/>
          </a:xfrm>
          <a:prstGeom prst="notchedRight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6949"/>
            <a:endParaRPr lang="ru-RU" sz="1799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Стрелка вправо с вырезом 5"/>
          <p:cNvSpPr/>
          <p:nvPr/>
        </p:nvSpPr>
        <p:spPr>
          <a:xfrm>
            <a:off x="3654425" y="5186362"/>
            <a:ext cx="1063843" cy="645839"/>
          </a:xfrm>
          <a:prstGeom prst="notchedRight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6949"/>
            <a:endParaRPr lang="ru-RU" sz="1799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17243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1"/>
            <a:ext cx="12185650" cy="1004970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ESDA SAQLANG!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44825" y="1147762"/>
            <a:ext cx="89154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-</a:t>
            </a:r>
            <a:r>
              <a:rPr lang="en-US" sz="40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dek</a:t>
            </a:r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qo‘shimchasi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narsa-hodisa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belgi-xususiyatga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o‘xshatishni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ifodalaydi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kabi</a:t>
            </a:r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singari</a:t>
            </a:r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yanlig</a:t>
            </a:r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ko‘makchilari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ma’nodoshlik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hosil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625" y="1604962"/>
            <a:ext cx="2517774" cy="29770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48533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1"/>
            <a:ext cx="12185650" cy="1004970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ru-RU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71</a:t>
            </a:r>
            <a:r>
              <a:rPr lang="ru-RU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5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mashq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75050" y="1427077"/>
            <a:ext cx="86106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Otamga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otam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mashinada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mashina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kitobdan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kitob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451" y="1427077"/>
            <a:ext cx="3273424" cy="330734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25530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6539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0198" y="26324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ESDA SAQLANG!</a:t>
            </a:r>
            <a:endParaRPr lang="en-US"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9450" y="4500562"/>
            <a:ext cx="11506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20432" y="1910273"/>
            <a:ext cx="10363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0375" y="2622024"/>
            <a:ext cx="4759466" cy="973743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Bosh </a:t>
            </a: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kelishik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8187" y="4747712"/>
            <a:ext cx="6454958" cy="114195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Ismlarga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qo‘shiladi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73050" y="1112727"/>
            <a:ext cx="11654033" cy="100265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sayin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singari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sari,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kabi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bo‘ylab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Равнобедренный треугольник 14"/>
          <p:cNvSpPr/>
          <p:nvPr/>
        </p:nvSpPr>
        <p:spPr>
          <a:xfrm>
            <a:off x="4910173" y="2837346"/>
            <a:ext cx="2555007" cy="1581115"/>
          </a:xfrm>
          <a:prstGeom prst="triangle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ая прямоугольная выноска 16"/>
          <p:cNvSpPr/>
          <p:nvPr/>
        </p:nvSpPr>
        <p:spPr>
          <a:xfrm>
            <a:off x="7839352" y="2445009"/>
            <a:ext cx="4116306" cy="4163567"/>
          </a:xfrm>
          <a:prstGeom prst="wedgeRoundRectCallout">
            <a:avLst>
              <a:gd name="adj1" fmla="val -89735"/>
              <a:gd name="adj2" fmla="val -55145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oy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kabi</a:t>
            </a:r>
            <a:endParaRPr lang="en-US" sz="4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endParaRPr lang="en-US" sz="4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gul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singari</a:t>
            </a:r>
            <a:endParaRPr lang="en-US" sz="4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daryo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bo‘ylab</a:t>
            </a:r>
            <a:endParaRPr lang="en-US" sz="4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kun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sayin</a:t>
            </a:r>
            <a:endParaRPr lang="en-US" sz="4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Vatan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endParaRPr lang="en-US" sz="4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люс 9"/>
          <p:cNvSpPr/>
          <p:nvPr/>
        </p:nvSpPr>
        <p:spPr>
          <a:xfrm>
            <a:off x="5720479" y="3352145"/>
            <a:ext cx="914400" cy="914400"/>
          </a:xfrm>
          <a:prstGeom prst="mathPlus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762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6539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0198" y="26324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ESDA SAQLANG!</a:t>
            </a:r>
            <a:endParaRPr lang="en-US"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442835" y="3585869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9450" y="4500562"/>
            <a:ext cx="11506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20432" y="1910273"/>
            <a:ext cx="10363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0198" y="2335780"/>
            <a:ext cx="3919517" cy="1548907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Jo‘nalish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kelishik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86267" y="4388401"/>
            <a:ext cx="6454958" cy="1141954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Ismlarga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qo‘shiladi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0198" y="945078"/>
            <a:ext cx="11761469" cy="8138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Ko‘ra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qaramay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yarasha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asosan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doir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muvofiq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Равнобедренный треугольник 14"/>
          <p:cNvSpPr/>
          <p:nvPr/>
        </p:nvSpPr>
        <p:spPr>
          <a:xfrm>
            <a:off x="3958032" y="2557406"/>
            <a:ext cx="2555007" cy="1581115"/>
          </a:xfrm>
          <a:prstGeom prst="triangle">
            <a:avLst/>
          </a:prstGeom>
          <a:solidFill>
            <a:srgbClr val="C0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ая прямоугольная выноска 16"/>
          <p:cNvSpPr/>
          <p:nvPr/>
        </p:nvSpPr>
        <p:spPr>
          <a:xfrm>
            <a:off x="7073137" y="1900312"/>
            <a:ext cx="4798530" cy="4810050"/>
          </a:xfrm>
          <a:prstGeom prst="wedgeRoundRectCallout">
            <a:avLst>
              <a:gd name="adj1" fmla="val -93617"/>
              <a:gd name="adj2" fmla="val -52681"/>
              <a:gd name="adj3" fmla="val 16667"/>
            </a:avLst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aytishi</a:t>
            </a:r>
            <a:r>
              <a:rPr lang="en-US" sz="36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ko‘ra</a:t>
            </a:r>
            <a:endParaRPr lang="en-US" sz="36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shun</a:t>
            </a:r>
            <a:r>
              <a:rPr lang="en-US" sz="36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36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qaramay</a:t>
            </a:r>
            <a:endParaRPr lang="en-US" sz="36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mehnati</a:t>
            </a:r>
            <a:r>
              <a:rPr lang="en-US" sz="36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36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yarasha</a:t>
            </a:r>
            <a:endParaRPr lang="en-US" sz="36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qaror</a:t>
            </a:r>
            <a:r>
              <a:rPr lang="en-US" sz="36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36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asosan</a:t>
            </a:r>
            <a:endParaRPr lang="en-US" sz="36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hayot</a:t>
            </a:r>
            <a:r>
              <a:rPr lang="en-US" sz="36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36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doir</a:t>
            </a:r>
            <a:endParaRPr lang="en-US" sz="36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va’da</a:t>
            </a:r>
            <a:r>
              <a:rPr lang="en-US" sz="36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36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muvofiq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люс 9"/>
          <p:cNvSpPr/>
          <p:nvPr/>
        </p:nvSpPr>
        <p:spPr>
          <a:xfrm>
            <a:off x="4814177" y="3126038"/>
            <a:ext cx="914400" cy="914400"/>
          </a:xfrm>
          <a:prstGeom prst="mathPlus">
            <a:avLst/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5928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6539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0198" y="26324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ESDA SAQLANG!</a:t>
            </a:r>
            <a:endParaRPr lang="en-US"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442835" y="3585869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9450" y="4500562"/>
            <a:ext cx="11506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20432" y="1910273"/>
            <a:ext cx="10363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49895" y="1095097"/>
            <a:ext cx="3642710" cy="2163581"/>
          </a:xfrm>
          <a:prstGeom prst="rect">
            <a:avLst/>
          </a:prstGeom>
          <a:solidFill>
            <a:srgbClr val="0D7D2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Bosh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jo‘nalish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kelishik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7975" y="4049138"/>
            <a:ext cx="6454958" cy="1141954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Ismlarga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qo‘shiladi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987063" y="1056717"/>
            <a:ext cx="2401227" cy="8138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Tomon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Равнобедренный треугольник 14"/>
          <p:cNvSpPr/>
          <p:nvPr/>
        </p:nvSpPr>
        <p:spPr>
          <a:xfrm>
            <a:off x="4466084" y="2117615"/>
            <a:ext cx="2555007" cy="1581115"/>
          </a:xfrm>
          <a:prstGeom prst="triangle">
            <a:avLst/>
          </a:prstGeom>
          <a:solidFill>
            <a:srgbClr val="C0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ая прямоугольная выноска 16"/>
          <p:cNvSpPr/>
          <p:nvPr/>
        </p:nvSpPr>
        <p:spPr>
          <a:xfrm>
            <a:off x="7314519" y="1909670"/>
            <a:ext cx="4493306" cy="3048091"/>
          </a:xfrm>
          <a:prstGeom prst="wedgeRoundRectCallout">
            <a:avLst>
              <a:gd name="adj1" fmla="val -71385"/>
              <a:gd name="adj2" fmla="val -49865"/>
              <a:gd name="adj3" fmla="val 16667"/>
            </a:avLst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Dalaga</a:t>
            </a:r>
            <a:r>
              <a:rPr lang="en-US" sz="36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ketdi</a:t>
            </a:r>
            <a:r>
              <a:rPr lang="en-US" sz="36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Dala</a:t>
            </a:r>
            <a:r>
              <a:rPr lang="en-US" sz="36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tomon</a:t>
            </a:r>
            <a:r>
              <a:rPr lang="en-US" sz="36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ketdi</a:t>
            </a:r>
            <a:r>
              <a:rPr lang="en-US" sz="36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36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люс 9"/>
          <p:cNvSpPr/>
          <p:nvPr/>
        </p:nvSpPr>
        <p:spPr>
          <a:xfrm>
            <a:off x="5273276" y="2688053"/>
            <a:ext cx="914400" cy="914400"/>
          </a:xfrm>
          <a:prstGeom prst="mathPlus">
            <a:avLst/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1562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6539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0198" y="26324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ESDA SAQLANG!</a:t>
            </a:r>
            <a:endParaRPr lang="en-US"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9450" y="4500562"/>
            <a:ext cx="11506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20432" y="1910273"/>
            <a:ext cx="10363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0022" y="2418992"/>
            <a:ext cx="3031003" cy="1644521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kelishik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7012" y="4554880"/>
            <a:ext cx="5788025" cy="1181052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Ismlarga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qo‘shiladi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34140" y="990718"/>
            <a:ext cx="10391775" cy="118603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Keyin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bo‘lak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o‘zga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tashqari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buyon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oldin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boshlab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avval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Равнобедренный треугольник 14"/>
          <p:cNvSpPr/>
          <p:nvPr/>
        </p:nvSpPr>
        <p:spPr>
          <a:xfrm>
            <a:off x="3453342" y="2416484"/>
            <a:ext cx="2555007" cy="1581115"/>
          </a:xfrm>
          <a:prstGeom prst="triangle">
            <a:avLst/>
          </a:prstGeom>
          <a:solidFill>
            <a:srgbClr val="C0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ая прямоугольная выноска 16"/>
          <p:cNvSpPr/>
          <p:nvPr/>
        </p:nvSpPr>
        <p:spPr>
          <a:xfrm>
            <a:off x="6368732" y="2416484"/>
            <a:ext cx="5655222" cy="4163567"/>
          </a:xfrm>
          <a:prstGeom prst="wedgeRoundRectCallout">
            <a:avLst>
              <a:gd name="adj1" fmla="val -72668"/>
              <a:gd name="adj2" fmla="val -55552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tush</a:t>
            </a:r>
            <a:r>
              <a:rPr lang="en-US" sz="40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keyin</a:t>
            </a:r>
            <a:endParaRPr lang="en-US" sz="4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bun</a:t>
            </a:r>
            <a:r>
              <a:rPr lang="en-US" sz="40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bo‘lak</a:t>
            </a:r>
            <a:endParaRPr lang="en-US" sz="4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Ahmad</a:t>
            </a:r>
            <a:r>
              <a:rPr lang="en-US" sz="40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endParaRPr lang="en-US" sz="4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bun</a:t>
            </a:r>
            <a:r>
              <a:rPr lang="en-US" sz="40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buyon</a:t>
            </a:r>
            <a:endParaRPr lang="en-US" sz="4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gapirish</a:t>
            </a:r>
            <a:r>
              <a:rPr lang="en-US" sz="40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oldin</a:t>
            </a:r>
            <a:endParaRPr lang="en-US" sz="4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yil</a:t>
            </a:r>
            <a:r>
              <a:rPr lang="en-US" sz="40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boshlab</a:t>
            </a:r>
            <a:endParaRPr lang="en-US" sz="4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люс 9"/>
          <p:cNvSpPr/>
          <p:nvPr/>
        </p:nvSpPr>
        <p:spPr>
          <a:xfrm>
            <a:off x="4290102" y="2930066"/>
            <a:ext cx="914400" cy="914400"/>
          </a:xfrm>
          <a:prstGeom prst="mathPlus">
            <a:avLst/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4012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6539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0198" y="26324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ESDA SAQLANG!</a:t>
            </a:r>
            <a:endParaRPr lang="en-US"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9450" y="4500562"/>
            <a:ext cx="11506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20432" y="1910273"/>
            <a:ext cx="10363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8898" y="2241553"/>
            <a:ext cx="3201624" cy="164452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qaratqichkelishik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7012" y="4554880"/>
            <a:ext cx="5788025" cy="118105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Ismlarga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qo‘shiladi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79450" y="1084358"/>
            <a:ext cx="11121285" cy="7829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Old, </a:t>
            </a:r>
            <a:r>
              <a:rPr lang="en-US" sz="40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ost</a:t>
            </a:r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ust</a:t>
            </a:r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singari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vazifadosh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ko‘makchilar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Равнобедренный треугольник 14"/>
          <p:cNvSpPr/>
          <p:nvPr/>
        </p:nvSpPr>
        <p:spPr>
          <a:xfrm>
            <a:off x="3453342" y="2416484"/>
            <a:ext cx="2555007" cy="1581115"/>
          </a:xfrm>
          <a:prstGeom prst="triangle">
            <a:avLst/>
          </a:prstGeom>
          <a:solidFill>
            <a:srgbClr val="C0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ая прямоугольная выноска 16"/>
          <p:cNvSpPr/>
          <p:nvPr/>
        </p:nvSpPr>
        <p:spPr>
          <a:xfrm>
            <a:off x="6368732" y="2416485"/>
            <a:ext cx="5655222" cy="2998478"/>
          </a:xfrm>
          <a:prstGeom prst="wedgeRoundRectCallout">
            <a:avLst>
              <a:gd name="adj1" fmla="val -72668"/>
              <a:gd name="adj2" fmla="val -55552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Dengizning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ostida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algn="ctr">
              <a:lnSpc>
                <a:spcPct val="150000"/>
              </a:lnSpc>
            </a:pP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dasturxon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usti</a:t>
            </a:r>
            <a:endParaRPr lang="en-US" sz="4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люс 9"/>
          <p:cNvSpPr/>
          <p:nvPr/>
        </p:nvSpPr>
        <p:spPr>
          <a:xfrm>
            <a:off x="4290102" y="2930066"/>
            <a:ext cx="914400" cy="914400"/>
          </a:xfrm>
          <a:prstGeom prst="mathPlus">
            <a:avLst/>
          </a:prstGeo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7959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"/>
            <a:ext cx="12185650" cy="8897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612775" y="0"/>
            <a:ext cx="14093825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177- </a:t>
            </a:r>
            <a:r>
              <a:rPr lang="en-US" sz="4800" dirty="0" err="1" smtClean="0"/>
              <a:t>mashq</a:t>
            </a:r>
            <a:endParaRPr lang="en-US" sz="4800" dirty="0"/>
          </a:p>
        </p:txBody>
      </p:sp>
      <p:sp>
        <p:nvSpPr>
          <p:cNvPr id="5" name="TextBox 4"/>
          <p:cNvSpPr txBox="1"/>
          <p:nvPr/>
        </p:nvSpPr>
        <p:spPr>
          <a:xfrm>
            <a:off x="149225" y="1330318"/>
            <a:ext cx="11582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2096" y="-223838"/>
            <a:ext cx="11466512" cy="6060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</a:t>
            </a:r>
          </a:p>
          <a:p>
            <a:pPr>
              <a:lnSpc>
                <a:spcPct val="150000"/>
              </a:lnSpc>
            </a:pP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Kozimbek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mashinani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yo‘lga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chiqarib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qishloqqa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tomon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yurdi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Qish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o‘tib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Qorabog‘da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o‘tkazilgan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qurultoyda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Boyazidning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ustiga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yurishga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qaror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qilindi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Минус 8"/>
          <p:cNvSpPr/>
          <p:nvPr/>
        </p:nvSpPr>
        <p:spPr>
          <a:xfrm>
            <a:off x="377825" y="2396869"/>
            <a:ext cx="3505200" cy="914400"/>
          </a:xfrm>
          <a:prstGeom prst="mathMin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Минус 11"/>
          <p:cNvSpPr/>
          <p:nvPr/>
        </p:nvSpPr>
        <p:spPr>
          <a:xfrm>
            <a:off x="3273425" y="4465389"/>
            <a:ext cx="4495800" cy="914400"/>
          </a:xfrm>
          <a:prstGeom prst="mathMin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565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1253014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/>
            <a:endParaRPr lang="en-US" sz="3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 BAJARISH UCHUN TOPSHIRIQ:</a:t>
            </a:r>
            <a:endParaRPr lang="en-US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5246" y="2366962"/>
            <a:ext cx="114341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8107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49625" y="1681162"/>
            <a:ext cx="841168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ru-RU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ru-RU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mashq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O‘zingiz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yoqtirgan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badiiy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asardan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ko‘makchilar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qo‘shimchalar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ma’nodoshligiga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misollar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topib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daftaringizga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yozing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661" y="1803040"/>
            <a:ext cx="2743200" cy="338332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006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1ed6d233add7425c236211876cf3028fe29567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5243</TotalTime>
  <Words>343</Words>
  <Application>Microsoft Office PowerPoint</Application>
  <PresentationFormat>Произвольный</PresentationFormat>
  <Paragraphs>88</Paragraphs>
  <Slides>12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Open Sans Light</vt:lpstr>
      <vt:lpstr>Wingdings</vt:lpstr>
      <vt:lpstr>Office Theme</vt:lpstr>
      <vt:lpstr>1_Тема Office</vt:lpstr>
      <vt:lpstr>ONA TILI</vt:lpstr>
      <vt:lpstr>1- topshiriq</vt:lpstr>
      <vt:lpstr>ESDA SAQLANG!</vt:lpstr>
      <vt:lpstr>ESDA SAQLANG!</vt:lpstr>
      <vt:lpstr>171-mashq</vt:lpstr>
      <vt:lpstr>ESDA SAQLANG!</vt:lpstr>
      <vt:lpstr>ESDA SAQLANG!</vt:lpstr>
      <vt:lpstr>ESDA SAQLANG!</vt:lpstr>
      <vt:lpstr>ESDA SAQLANG!</vt:lpstr>
      <vt:lpstr>ESDA SAQLANG!</vt:lpstr>
      <vt:lpstr>177- mashq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Ona tili</dc:title>
  <dc:creator>MAKTAB</dc:creator>
  <cp:lastModifiedBy>Пользователь</cp:lastModifiedBy>
  <cp:revision>494</cp:revision>
  <dcterms:created xsi:type="dcterms:W3CDTF">2020-04-13T08:06:06Z</dcterms:created>
  <dcterms:modified xsi:type="dcterms:W3CDTF">2020-11-28T10:09:14Z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2020-04-13T00:00:00Z</vt:filetime>
  </property>
</Properties>
</file>