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20"/>
  </p:notesMasterIdLst>
  <p:sldIdLst>
    <p:sldId id="379" r:id="rId3"/>
    <p:sldId id="371" r:id="rId4"/>
    <p:sldId id="372" r:id="rId5"/>
    <p:sldId id="381" r:id="rId6"/>
    <p:sldId id="357" r:id="rId7"/>
    <p:sldId id="375" r:id="rId8"/>
    <p:sldId id="363" r:id="rId9"/>
    <p:sldId id="355" r:id="rId10"/>
    <p:sldId id="376" r:id="rId11"/>
    <p:sldId id="373" r:id="rId12"/>
    <p:sldId id="380" r:id="rId13"/>
    <p:sldId id="374" r:id="rId14"/>
    <p:sldId id="344" r:id="rId15"/>
    <p:sldId id="377" r:id="rId16"/>
    <p:sldId id="378" r:id="rId17"/>
    <p:sldId id="366" r:id="rId18"/>
    <p:sldId id="293" r:id="rId19"/>
  </p:sldIdLst>
  <p:sldSz cx="12185650" cy="7019925"/>
  <p:notesSz cx="5765800" cy="3244850"/>
  <p:custDataLst>
    <p:tags r:id="rId21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4708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786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305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559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92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1209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2613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74153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97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71667"/>
            <a:ext cx="12185650" cy="172777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529401" y="242123"/>
            <a:ext cx="5126847" cy="1142244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7196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</a:t>
            </a:r>
            <a:r>
              <a:rPr lang="en-US" sz="7196" dirty="0" err="1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endParaRPr sz="7196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89754" y="311807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2506" y="592951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16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31" b="1" i="0" u="none" strike="noStrike" kern="1200" cap="none" spc="13" normalizeH="0" baseline="0" noProof="0" dirty="0">
                <a:ln>
                  <a:noFill/>
                </a:ln>
                <a:solidFill>
                  <a:srgbClr val="FEFEF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3731" b="1" i="0" u="none" strike="noStrike" kern="1200" cap="none" spc="13" normalizeH="0" baseline="0" noProof="0" dirty="0" smtClean="0">
                <a:ln>
                  <a:noFill/>
                </a:ln>
                <a:solidFill>
                  <a:srgbClr val="FEFEF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7-sinf</a:t>
            </a:r>
            <a:endParaRPr kumimoji="0" lang="ru-RU" sz="3731" b="1" i="0" u="none" strike="noStrike" kern="1200" cap="none" spc="13" normalizeH="0" baseline="0" noProof="0" dirty="0">
              <a:ln>
                <a:noFill/>
              </a:ln>
              <a:solidFill>
                <a:srgbClr val="FEFEF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16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9" b="1" i="0" u="none" strike="noStrike" kern="1200" cap="none" spc="13" normalizeH="0" baseline="0" noProof="0" dirty="0">
                <a:ln>
                  <a:noFill/>
                </a:ln>
                <a:solidFill>
                  <a:srgbClr val="FEFEF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sz="3731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12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319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4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10127" y="2294220"/>
            <a:ext cx="106467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MAVZU: QARATQICH VA TUSHUM KELISHIGI SHAKLLARI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17" name="object 32"/>
          <p:cNvGrpSpPr/>
          <p:nvPr/>
        </p:nvGrpSpPr>
        <p:grpSpPr>
          <a:xfrm>
            <a:off x="609283" y="362004"/>
            <a:ext cx="1089200" cy="913924"/>
            <a:chOff x="351125" y="318378"/>
            <a:chExt cx="437515" cy="419100"/>
          </a:xfrm>
        </p:grpSpPr>
        <p:sp>
          <p:nvSpPr>
            <p:cNvPr id="18" name="object 33"/>
            <p:cNvSpPr/>
            <p:nvPr/>
          </p:nvSpPr>
          <p:spPr>
            <a:xfrm>
              <a:off x="351125" y="354807"/>
              <a:ext cx="127505" cy="19126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51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34"/>
            <p:cNvSpPr/>
            <p:nvPr/>
          </p:nvSpPr>
          <p:spPr>
            <a:xfrm>
              <a:off x="505955" y="318378"/>
              <a:ext cx="127504" cy="22768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51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bject 35"/>
            <p:cNvSpPr/>
            <p:nvPr/>
          </p:nvSpPr>
          <p:spPr>
            <a:xfrm>
              <a:off x="660783" y="391239"/>
              <a:ext cx="127505" cy="15482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51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36"/>
            <p:cNvSpPr/>
            <p:nvPr/>
          </p:nvSpPr>
          <p:spPr>
            <a:xfrm>
              <a:off x="469524" y="573389"/>
              <a:ext cx="245902" cy="16393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51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Скругленный прямоугольник 3"/>
          <p:cNvSpPr/>
          <p:nvPr/>
        </p:nvSpPr>
        <p:spPr>
          <a:xfrm>
            <a:off x="539616" y="2062955"/>
            <a:ext cx="838200" cy="2115146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18328" y="4435256"/>
            <a:ext cx="838200" cy="2115146"/>
          </a:xfrm>
          <a:prstGeom prst="roundRect">
            <a:avLst/>
          </a:prstGeom>
          <a:solidFill>
            <a:schemeClr val="bg1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616" y="109260"/>
            <a:ext cx="1179279" cy="1402235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7030A0"/>
          </a:solidFill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artoon Exercise Book - Vector Illustration. Royalty Free Cliparts,  Vectors, And Stock Illustration. Image 4928382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724" y="3894042"/>
            <a:ext cx="3245207" cy="265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57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KELISHIK SHAKLLARI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0375" y="4359117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532" y="1100400"/>
            <a:ext cx="7202734" cy="134692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Tilimizda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6 ta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bor.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36166" y="1079308"/>
            <a:ext cx="3962366" cy="125173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Turlovchi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2827216"/>
            <a:ext cx="11076237" cy="163173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Kelishiklar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so‘zlarni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bir-biriga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bog‘lash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uchun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xizmat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qiladi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2746375" y="5132518"/>
            <a:ext cx="6934200" cy="1354505"/>
          </a:xfrm>
          <a:prstGeom prst="wedgeRoundRectCallout">
            <a:avLst>
              <a:gd name="adj1" fmla="val -60351"/>
              <a:gd name="adj2" fmla="val -101131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Daftarga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yozmoq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xatni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bermoq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14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Qaratqich</a:t>
            </a:r>
            <a:r>
              <a:rPr lang="en-US" sz="6000" dirty="0" smtClean="0"/>
              <a:t> </a:t>
            </a:r>
            <a:r>
              <a:rPr lang="en-US" sz="6000" dirty="0" err="1" smtClean="0"/>
              <a:t>va</a:t>
            </a:r>
            <a:r>
              <a:rPr lang="en-US" sz="6000" dirty="0" smtClean="0"/>
              <a:t> </a:t>
            </a:r>
            <a:r>
              <a:rPr lang="en-US" sz="6000" dirty="0" err="1" smtClean="0"/>
              <a:t>tushum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6640" y="4178997"/>
            <a:ext cx="3590607" cy="1225953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Belgisiz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082" y="2675867"/>
            <a:ext cx="6163521" cy="125173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Tushum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975" y="1059965"/>
            <a:ext cx="5632450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Qaratqich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kelishigi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7464425" y="948325"/>
            <a:ext cx="3085530" cy="1604969"/>
          </a:xfrm>
          <a:prstGeom prst="wedgeEllipseCallout">
            <a:avLst>
              <a:gd name="adj1" fmla="val -100832"/>
              <a:gd name="adj2" fmla="val -17908"/>
            </a:avLst>
          </a:prstGeom>
          <a:solidFill>
            <a:srgbClr val="00206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438203" y="4206245"/>
            <a:ext cx="2743200" cy="170223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Минус 15"/>
          <p:cNvSpPr/>
          <p:nvPr/>
        </p:nvSpPr>
        <p:spPr>
          <a:xfrm>
            <a:off x="5124003" y="4814937"/>
            <a:ext cx="1371600" cy="914400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8683625" y="2677338"/>
            <a:ext cx="2895600" cy="1354505"/>
          </a:xfrm>
          <a:prstGeom prst="wedgeRoundRectCallout">
            <a:avLst>
              <a:gd name="adj1" fmla="val -128284"/>
              <a:gd name="adj2" fmla="val -39874"/>
              <a:gd name="adj3" fmla="val 16667"/>
            </a:avLst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38491" y="4500562"/>
            <a:ext cx="3537397" cy="17616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-n</a:t>
            </a:r>
          </a:p>
          <a:p>
            <a:pPr algn="ctr"/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-n, -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95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QARATQICH KELISHIGI 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97" y="989374"/>
            <a:ext cx="196405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Прямоугольник 8"/>
          <p:cNvSpPr/>
          <p:nvPr/>
        </p:nvSpPr>
        <p:spPr>
          <a:xfrm>
            <a:off x="2740025" y="1165658"/>
            <a:ext cx="8942176" cy="13066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O‘zbekiston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vatanim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63625" y="3641553"/>
            <a:ext cx="10363200" cy="124000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kurrasi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boshi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tang‘idik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07225" y="2702861"/>
            <a:ext cx="2667000" cy="75519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endParaRPr lang="ru-RU" sz="5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06825" y="5330434"/>
            <a:ext cx="7391400" cy="112307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kurrasining</a:t>
            </a:r>
            <a:r>
              <a:rPr lang="en-US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boshini</a:t>
            </a:r>
            <a:endParaRPr lang="ru-RU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1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QARATQICH SHAKLI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8441" y="1203004"/>
            <a:ext cx="99504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qaratqichni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qaralmishga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tobelashtirib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qaralmishda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narsa-hodisa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harakat-holatning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qarashli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ekanini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7362"/>
            <a:ext cx="2348441" cy="31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TAHLIL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8025" y="1147762"/>
            <a:ext cx="1042733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Daftar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….(-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-lar,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varaq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….(-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im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</a:p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68625" y="3332976"/>
            <a:ext cx="7010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Daftar</a:t>
            </a:r>
            <a:r>
              <a:rPr kumimoji="0" lang="en-US" sz="5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r>
              <a:rPr kumimoji="0" 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varag‘</a:t>
            </a:r>
            <a:r>
              <a:rPr kumimoji="0" lang="en-US" sz="5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endParaRPr kumimoji="0" lang="ru-RU" sz="5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 rot="2407328">
            <a:off x="5335613" y="4253207"/>
            <a:ext cx="476055" cy="1136526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805363">
            <a:off x="8735922" y="4248708"/>
            <a:ext cx="423702" cy="1023416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57734" y="5149604"/>
            <a:ext cx="3440980" cy="117975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qaratqich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78625" y="5273456"/>
            <a:ext cx="3962400" cy="105590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qaralmish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b="5758"/>
          <a:stretch/>
        </p:blipFill>
        <p:spPr>
          <a:xfrm>
            <a:off x="290499" y="2117512"/>
            <a:ext cx="2328749" cy="252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007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21604" y="-247293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Qaratqich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644" y="0"/>
            <a:ext cx="2227852" cy="26786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16728" y="865438"/>
            <a:ext cx="8814435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Kimning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nimaning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qayerning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endParaRPr kumimoji="0" lang="ru-RU" sz="3836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2148793">
            <a:off x="1393209" y="1774614"/>
            <a:ext cx="484632" cy="1174211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1724710">
            <a:off x="4581630" y="1801589"/>
            <a:ext cx="484632" cy="1095730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2310679">
            <a:off x="7521293" y="1758548"/>
            <a:ext cx="484632" cy="1206339"/>
          </a:xfrm>
          <a:prstGeom prst="down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66433" y="2897319"/>
            <a:ext cx="3642645" cy="68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Karimning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73639" y="2911321"/>
            <a:ext cx="3564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choynak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endParaRPr lang="ru-RU" sz="4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18463" y="2911321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bog‘chaning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Чайник с рисунком пахта объем 0,8л купить в интернет магазине CreditAsia,  цены в Ташкент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100" y="3619206"/>
            <a:ext cx="3439012" cy="27309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0" name="Правая фигурная скобка 19"/>
          <p:cNvSpPr/>
          <p:nvPr/>
        </p:nvSpPr>
        <p:spPr>
          <a:xfrm rot="16200000">
            <a:off x="6509484" y="3245608"/>
            <a:ext cx="707688" cy="1473670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знак завершения 20"/>
          <p:cNvSpPr/>
          <p:nvPr/>
        </p:nvSpPr>
        <p:spPr>
          <a:xfrm>
            <a:off x="7298355" y="4446483"/>
            <a:ext cx="3475827" cy="1071968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qopqog‘i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Двойная волна 21"/>
          <p:cNvSpPr/>
          <p:nvPr/>
        </p:nvSpPr>
        <p:spPr>
          <a:xfrm>
            <a:off x="366434" y="3943282"/>
            <a:ext cx="3897592" cy="1786142"/>
          </a:xfrm>
          <a:prstGeom prst="doubleWav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choynak</a:t>
            </a:r>
            <a:endParaRPr lang="en-US" sz="44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qopqog‘i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124-mashq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02125" y="1168896"/>
            <a:ext cx="7277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8400" indent="-1168400">
              <a:buFont typeface="Wingdings" panose="05000000000000000000" pitchFamily="2" charset="2"/>
              <a:buChar char="Ø"/>
              <a:tabLst>
                <a:tab pos="1168400" algn="l"/>
              </a:tabLst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donishmandlarning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hikmatli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02125" y="2719136"/>
            <a:ext cx="5280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Юсуф Хос Ҳожиб: Қутадғу билиг | Asaxi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190419"/>
            <a:ext cx="3657600" cy="5206281"/>
          </a:xfrm>
          <a:prstGeom prst="rect">
            <a:avLst/>
          </a:prstGeom>
          <a:solidFill>
            <a:srgbClr val="002060"/>
          </a:solidFill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TextBox 7"/>
          <p:cNvSpPr txBox="1"/>
          <p:nvPr/>
        </p:nvSpPr>
        <p:spPr>
          <a:xfrm>
            <a:off x="4302125" y="3793559"/>
            <a:ext cx="7162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ezguning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02125" y="4950150"/>
            <a:ext cx="7162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68400" indent="-1168400">
              <a:buFont typeface="Wingdings" panose="05000000000000000000" pitchFamily="2" charset="2"/>
              <a:buChar char="Ø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yomonlarning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alami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ortadi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125-mashq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231775" y="1149180"/>
            <a:ext cx="5105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9225" y="988981"/>
            <a:ext cx="5280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shahar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92" y="2100124"/>
            <a:ext cx="6226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Sharifaning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050" y="3328792"/>
            <a:ext cx="6226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97095" y="1114252"/>
            <a:ext cx="3982508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endParaRPr lang="ru-RU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472767" y="2280897"/>
            <a:ext cx="3925888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atoqli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67475" y="3463241"/>
            <a:ext cx="4134908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0225" y="4681764"/>
            <a:ext cx="10820400" cy="1769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otlashgan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olmoshlarga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qo‘shilganda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belgisiz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qo‘llanmaydi</a:t>
            </a:r>
            <a:r>
              <a:rPr lang="en-US" sz="40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86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21604" y="-247293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Tushum</a:t>
            </a:r>
            <a:r>
              <a:rPr lang="en-US" sz="6000" dirty="0" smtClean="0"/>
              <a:t> </a:t>
            </a:r>
            <a:r>
              <a:rPr lang="en-US" sz="6000" dirty="0" err="1" smtClean="0"/>
              <a:t>kelishigi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644" y="0"/>
            <a:ext cx="2227852" cy="26786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455309" y="945349"/>
            <a:ext cx="6827396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Kimni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nimani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r>
              <a:rPr kumimoji="0" lang="en-US" sz="3836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qayerni</a:t>
            </a: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 </a:t>
            </a:r>
            <a:endParaRPr kumimoji="0" lang="ru-RU" sz="3836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2489500">
            <a:off x="1393209" y="1774614"/>
            <a:ext cx="484632" cy="117421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2056599">
            <a:off x="4581630" y="1801589"/>
            <a:ext cx="484632" cy="1095730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2183628">
            <a:off x="7189136" y="1683736"/>
            <a:ext cx="484632" cy="1206339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66433" y="2897319"/>
            <a:ext cx="3642645" cy="68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ukamni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70255" y="2873395"/>
            <a:ext cx="20498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oshni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4975" y="2901925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bog‘ni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utoShape 2" descr="ᐈ Плова фотография, фото плов | скачать на Depositphotos®"/>
          <p:cNvSpPr>
            <a:spLocks noChangeAspect="1" noChangeArrowheads="1"/>
          </p:cNvSpPr>
          <p:nvPr/>
        </p:nvSpPr>
        <p:spPr bwMode="auto">
          <a:xfrm flipH="1">
            <a:off x="612775" y="7937"/>
            <a:ext cx="3247920" cy="324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454" y="3615711"/>
            <a:ext cx="3834892" cy="2976996"/>
          </a:xfrm>
          <a:prstGeom prst="rect">
            <a:avLst/>
          </a:prstGeom>
        </p:spPr>
      </p:pic>
      <p:sp>
        <p:nvSpPr>
          <p:cNvPr id="16" name="Блок-схема: знак завершения 15"/>
          <p:cNvSpPr/>
          <p:nvPr/>
        </p:nvSpPr>
        <p:spPr>
          <a:xfrm>
            <a:off x="366433" y="4427055"/>
            <a:ext cx="4298839" cy="1216054"/>
          </a:xfrm>
          <a:prstGeom prst="flowChartTerminator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yedim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2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TUSHUM KELISHIGI 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97" y="989374"/>
            <a:ext cx="1964055" cy="251334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Прямоугольник 8"/>
          <p:cNvSpPr/>
          <p:nvPr/>
        </p:nvSpPr>
        <p:spPr>
          <a:xfrm>
            <a:off x="2740025" y="1165658"/>
            <a:ext cx="8942176" cy="13066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fasl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ishi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qilar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39825" y="3641553"/>
            <a:ext cx="10287000" cy="17526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Tutmang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hargiz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nomim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baxtiqaro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deb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axtaring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07225" y="2702861"/>
            <a:ext cx="2667000" cy="75519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ishini</a:t>
            </a:r>
            <a:endParaRPr lang="ru-RU" sz="5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10913" y="5577652"/>
            <a:ext cx="3200400" cy="93869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nomimni</a:t>
            </a:r>
            <a:endParaRPr lang="ru-RU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41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3065" y="1212722"/>
            <a:ext cx="11289136" cy="45832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Kitobni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o‘qimoq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olmani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yemoq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qalamni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xatni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chiroyli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yozmoq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suvni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simirib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ichmoq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81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107" y="-108776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129- </a:t>
            </a:r>
            <a:r>
              <a:rPr lang="en-US" sz="6000" dirty="0" err="1" smtClean="0"/>
              <a:t>topshiriq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8277" y="2165426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gul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hidladi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1278" y="1044273"/>
            <a:ext cx="5904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derazam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65591" y="4935909"/>
            <a:ext cx="5979504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o‘qidi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5591" y="3444471"/>
            <a:ext cx="5979504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qalamni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berdi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87816" y="1044273"/>
            <a:ext cx="5979504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derazamning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34000" y="2165426"/>
            <a:ext cx="6011095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gulni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hidladi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6852" y="3558560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3625" y="4975337"/>
            <a:ext cx="41387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6" grpId="0" animBg="1"/>
      <p:bldP spid="7" grpId="0" animBg="1"/>
      <p:bldP spid="9" grpId="0" animBg="1"/>
      <p:bldP spid="10" grpId="0" animBg="1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ESDA SAQLANG!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615"/>
            <a:ext cx="2348441" cy="31730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78025" y="1452562"/>
            <a:ext cx="10058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o‘timli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o‘rtasida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ishlatilsa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kelishigidagi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ru-RU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atoqli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qolmaydi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79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130- 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9688" y="758316"/>
            <a:ext cx="11960225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Boshing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egib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ta’zim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ayla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shukrona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ayt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Seni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guldek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erkalagan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chaman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Osmonlarda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yurgan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bo‘lsang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tuproqqa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Aytgil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do‘stim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qildik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 smtClean="0">
                <a:solidFill>
                  <a:srgbClr val="1F497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8825" y="1992073"/>
            <a:ext cx="1981201" cy="21537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377825" y="2903271"/>
            <a:ext cx="1603905" cy="922792"/>
          </a:xfrm>
          <a:prstGeom prst="mathMin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19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73376" y="-17071"/>
            <a:ext cx="12913986" cy="57365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3600" dirty="0" err="1" smtClean="0"/>
              <a:t>Qaratqich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tushum</a:t>
            </a:r>
            <a:r>
              <a:rPr lang="en-US" sz="3600" dirty="0" smtClean="0"/>
              <a:t> </a:t>
            </a:r>
            <a:r>
              <a:rPr lang="en-US" sz="3600" dirty="0" err="1" smtClean="0"/>
              <a:t>kelishigining</a:t>
            </a:r>
            <a:r>
              <a:rPr lang="en-US" sz="3600" dirty="0" smtClean="0"/>
              <a:t> </a:t>
            </a:r>
            <a:r>
              <a:rPr lang="en-US" sz="3600" dirty="0" err="1" smtClean="0"/>
              <a:t>sintaktik</a:t>
            </a:r>
            <a:r>
              <a:rPr lang="en-US" sz="3600" dirty="0" smtClean="0"/>
              <a:t> </a:t>
            </a:r>
            <a:r>
              <a:rPr lang="en-US" sz="3600" dirty="0" err="1" smtClean="0"/>
              <a:t>vazifasi</a:t>
            </a:r>
            <a:endParaRPr sz="3600" dirty="0"/>
          </a:p>
        </p:txBody>
      </p:sp>
      <p:sp>
        <p:nvSpPr>
          <p:cNvPr id="5" name="object 5"/>
          <p:cNvSpPr txBox="1"/>
          <p:nvPr/>
        </p:nvSpPr>
        <p:spPr>
          <a:xfrm>
            <a:off x="3502025" y="3484566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3974" y="4678902"/>
            <a:ext cx="7539168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vositasiz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to‘ldiruvchi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63949" y="2027039"/>
            <a:ext cx="7545917" cy="79693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qaratqich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aniqlovchi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3282" y="3847905"/>
            <a:ext cx="11836916" cy="6826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94983" y="886423"/>
            <a:ext cx="9421836" cy="83099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atrofini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aylandik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94105" y="3484566"/>
            <a:ext cx="11001891" cy="83099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To‘garakda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to‘qishni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o‘rgandik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146136"/>
            <a:ext cx="2355850" cy="21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55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25" y="1472878"/>
            <a:ext cx="3352800" cy="3450161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3149600" y="1583803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959225" y="1452562"/>
            <a:ext cx="8153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133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Bo‘sh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vaqtlarimda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hikoya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Hikoyada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bog‘lanib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kelayotganligini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5016</TotalTime>
  <Words>407</Words>
  <Application>Microsoft Office PowerPoint</Application>
  <PresentationFormat>Произвольный</PresentationFormat>
  <Paragraphs>115</Paragraphs>
  <Slides>17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Wingdings</vt:lpstr>
      <vt:lpstr>Office Theme</vt:lpstr>
      <vt:lpstr>1_Тема Office</vt:lpstr>
      <vt:lpstr>Ona tili</vt:lpstr>
      <vt:lpstr>KELISHIK SHAKLLARI</vt:lpstr>
      <vt:lpstr>Qaratqich va tushum kelishigi</vt:lpstr>
      <vt:lpstr>QARATQICH KELISHIGI </vt:lpstr>
      <vt:lpstr>    QARATQICH SHAKLI</vt:lpstr>
      <vt:lpstr>TAHLIL</vt:lpstr>
      <vt:lpstr>Qaratqich kelishigi</vt:lpstr>
      <vt:lpstr>124-mashq</vt:lpstr>
      <vt:lpstr>125-mashq</vt:lpstr>
      <vt:lpstr>Tushum kelishigi</vt:lpstr>
      <vt:lpstr>TUSHUM KELISHIGI </vt:lpstr>
      <vt:lpstr>1- topshiriq</vt:lpstr>
      <vt:lpstr>129- topshiriq</vt:lpstr>
      <vt:lpstr>    ESDA SAQLANG!</vt:lpstr>
      <vt:lpstr>130- mashq</vt:lpstr>
      <vt:lpstr>Qaratqich va tushum kelishigining sintaktik vazifasi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485</cp:revision>
  <dcterms:created xsi:type="dcterms:W3CDTF">2020-04-13T08:06:06Z</dcterms:created>
  <dcterms:modified xsi:type="dcterms:W3CDTF">2020-11-05T04:51:54Z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