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4" r:id="rId16"/>
    <p:sldId id="275" r:id="rId17"/>
    <p:sldId id="280" r:id="rId18"/>
    <p:sldId id="282" r:id="rId19"/>
    <p:sldId id="284" r:id="rId20"/>
    <p:sldId id="286" r:id="rId21"/>
    <p:sldId id="288" r:id="rId22"/>
    <p:sldId id="272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902" autoAdjust="0"/>
  </p:normalViewPr>
  <p:slideViewPr>
    <p:cSldViewPr snapToGrid="0" showGuides="1">
      <p:cViewPr varScale="1">
        <p:scale>
          <a:sx n="65" d="100"/>
          <a:sy n="65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A39C-24EB-46CB-8914-1C6016208858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CBFD-6689-405B-B049-7BEE7D607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2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A39C-24EB-46CB-8914-1C6016208858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CBFD-6689-405B-B049-7BEE7D607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99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A39C-24EB-46CB-8914-1C6016208858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CBFD-6689-405B-B049-7BEE7D607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32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A39C-24EB-46CB-8914-1C6016208858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CBFD-6689-405B-B049-7BEE7D607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94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A39C-24EB-46CB-8914-1C6016208858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CBFD-6689-405B-B049-7BEE7D607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A39C-24EB-46CB-8914-1C6016208858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CBFD-6689-405B-B049-7BEE7D607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912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A39C-24EB-46CB-8914-1C6016208858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CBFD-6689-405B-B049-7BEE7D607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82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A39C-24EB-46CB-8914-1C6016208858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CBFD-6689-405B-B049-7BEE7D607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10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A39C-24EB-46CB-8914-1C6016208858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CBFD-6689-405B-B049-7BEE7D607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26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A39C-24EB-46CB-8914-1C6016208858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CBFD-6689-405B-B049-7BEE7D607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47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A39C-24EB-46CB-8914-1C6016208858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CBFD-6689-405B-B049-7BEE7D607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936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DA39C-24EB-46CB-8914-1C6016208858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0CBFD-6689-405B-B049-7BEE7D607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8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8223" y="134911"/>
            <a:ext cx="10945905" cy="1451402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DEUTSCH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8223" y="1936376"/>
            <a:ext cx="10945905" cy="4518212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de-DE" sz="40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DE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STUNDE: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6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„Relativpronomen“</a:t>
            </a:r>
          </a:p>
          <a:p>
            <a:endParaRPr lang="de-DE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56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80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Beispiele</a:t>
            </a:r>
            <a:r>
              <a:rPr lang="en-US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838200" y="2523416"/>
            <a:ext cx="10515600" cy="3608575"/>
          </a:xfrm>
        </p:spPr>
        <p:txBody>
          <a:bodyPr/>
          <a:lstStyle/>
          <a:p>
            <a:pPr marL="0" indent="0" algn="ctr">
              <a:buNone/>
            </a:pPr>
            <a:r>
              <a:rPr lang="fr-FR" sz="25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Der Herr</a:t>
            </a:r>
            <a:r>
              <a:rPr lang="fr-FR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                </a:t>
            </a:r>
            <a:r>
              <a:rPr lang="fr-FR" sz="25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lang="fr-FR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morgen aus Casa</a:t>
            </a:r>
            <a:r>
              <a:rPr lang="fr-FR" sz="25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kommt</a:t>
            </a:r>
            <a:r>
              <a:rPr lang="fr-FR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ist mein Lehrer.</a:t>
            </a:r>
          </a:p>
          <a:p>
            <a:endParaRPr lang="fr-FR" b="1" i="1" dirty="0" smtClean="0"/>
          </a:p>
          <a:p>
            <a:endParaRPr lang="fr-FR" b="1" i="1" dirty="0"/>
          </a:p>
          <a:p>
            <a:pPr lvl="7"/>
            <a:endParaRPr lang="fr-FR" b="1" i="1" dirty="0" smtClean="0"/>
          </a:p>
          <a:p>
            <a:pPr lvl="7"/>
            <a:endParaRPr lang="fr-FR" b="1" i="1" dirty="0"/>
          </a:p>
          <a:p>
            <a:pPr marL="3657600" lvl="8" indent="0">
              <a:buNone/>
            </a:pPr>
            <a:r>
              <a:rPr lang="fr-F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Herr </a:t>
            </a:r>
            <a:r>
              <a:rPr lang="fr-FR" sz="24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kommt </a:t>
            </a:r>
            <a:r>
              <a:rPr lang="fr-F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aus Casa.)</a:t>
            </a:r>
          </a:p>
          <a:p>
            <a:pPr lvl="4"/>
            <a:endParaRPr lang="fr-FR" b="1" i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639235" y="3039034"/>
            <a:ext cx="537883" cy="1559859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6736977" y="3039033"/>
            <a:ext cx="1371600" cy="1559859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Стрелка влево 10"/>
          <p:cNvSpPr/>
          <p:nvPr/>
        </p:nvSpPr>
        <p:spPr>
          <a:xfrm>
            <a:off x="2971800" y="2675965"/>
            <a:ext cx="1075765" cy="2420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24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312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Der Herr</a:t>
            </a:r>
            <a:r>
              <a:rPr lang="fr-FR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               </a:t>
            </a:r>
            <a:r>
              <a:rPr lang="fr-FR" sz="3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</a:t>
            </a:r>
            <a:r>
              <a:rPr lang="fr-FR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ich morgen treffen 							</a:t>
            </a:r>
            <a:r>
              <a:rPr lang="fr-FR" sz="36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</a:t>
            </a:r>
            <a:r>
              <a:rPr lang="fr-FR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ist mein Lehrer.</a:t>
            </a:r>
          </a:p>
          <a:p>
            <a:endParaRPr lang="fr-FR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endParaRPr lang="fr-FR" sz="3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endParaRPr lang="fr-FR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0" lvl="4" indent="0">
              <a:buNone/>
            </a:pP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(Ich </a:t>
            </a:r>
            <a:r>
              <a:rPr lang="fr-FR" sz="32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morgen </a:t>
            </a:r>
            <a:r>
              <a:rPr lang="fr-FR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 Herrn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treffen.)</a:t>
            </a:r>
          </a:p>
          <a:p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Beispiele: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лево 4"/>
          <p:cNvSpPr/>
          <p:nvPr/>
        </p:nvSpPr>
        <p:spPr>
          <a:xfrm>
            <a:off x="3294529" y="1946649"/>
            <a:ext cx="1653989" cy="4303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701553" y="2376955"/>
            <a:ext cx="1788459" cy="2195045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4746812" y="2770094"/>
            <a:ext cx="1896035" cy="177501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4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5118" y="2027331"/>
            <a:ext cx="11102788" cy="4351338"/>
          </a:xfrm>
        </p:spPr>
        <p:txBody>
          <a:bodyPr/>
          <a:lstStyle/>
          <a:p>
            <a:pPr marL="0" indent="0">
              <a:buNone/>
            </a:pPr>
            <a:r>
              <a:rPr lang="fr-FR" sz="32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Der Herr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                   </a:t>
            </a:r>
            <a:r>
              <a:rPr lang="fr-FR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ich eine E-Mail geschrieben</a:t>
            </a:r>
          </a:p>
          <a:p>
            <a:pPr marL="0" indent="0">
              <a:buNone/>
            </a:pPr>
            <a:r>
              <a:rPr lang="fr-F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fr-FR" sz="32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ist mein Lehrer.</a:t>
            </a:r>
          </a:p>
          <a:p>
            <a:endParaRPr lang="de-DE" dirty="0" smtClean="0"/>
          </a:p>
          <a:p>
            <a:endParaRPr lang="de-DE" dirty="0"/>
          </a:p>
          <a:p>
            <a:pPr marL="0" indent="0" algn="ctr">
              <a:buNone/>
            </a:pPr>
            <a:r>
              <a:rPr lang="fr-FR" b="1" i="1" dirty="0" smtClean="0"/>
              <a:t>    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(Ich </a:t>
            </a:r>
            <a:r>
              <a:rPr lang="fr-FR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 Herrn 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eine E-Mail geschrieben.)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8000" b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Beispiele: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3025588" y="2205317"/>
            <a:ext cx="1519518" cy="2554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4867835" y="2460811"/>
            <a:ext cx="457200" cy="169433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785347" y="3012141"/>
            <a:ext cx="3745006" cy="11908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29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Nach dem Genitiv des Relativpronomens verliert das zu dem Genitiv gehörende Substantiv seinen Artikel.</a:t>
            </a:r>
          </a:p>
          <a:p>
            <a:endParaRPr lang="fr-FR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Herr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                </a:t>
            </a:r>
            <a:r>
              <a:rPr lang="fr-FR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dessen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Bild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ich dir gezeigt </a:t>
            </a:r>
            <a:r>
              <a:rPr lang="fr-FR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ist 											mein Lehrer.</a:t>
            </a: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</a:p>
          <a:p>
            <a:pPr marL="0" indent="0"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(Ich </a:t>
            </a:r>
            <a:r>
              <a:rPr lang="fr-FR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dir </a:t>
            </a:r>
            <a:r>
              <a:rPr lang="fr-FR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Bild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Herrn 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gezeigt.)</a:t>
            </a:r>
          </a:p>
          <a:p>
            <a:endParaRPr lang="ru-RU" dirty="0"/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838200" y="392019"/>
            <a:ext cx="105156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Beispiele: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2635624" y="3106271"/>
            <a:ext cx="1358153" cy="2958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657600" y="3402106"/>
            <a:ext cx="5109882" cy="21246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118847" y="3510149"/>
            <a:ext cx="1228165" cy="20703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69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877671"/>
            <a:ext cx="10515600" cy="3299292"/>
          </a:xfrm>
        </p:spPr>
        <p:txBody>
          <a:bodyPr/>
          <a:lstStyle/>
          <a:p>
            <a:r>
              <a:rPr lang="fr-FR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fr-FR" b="1" i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</a:t>
            </a:r>
            <a:r>
              <a:rPr lang="fr-FR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fr-FR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gesprochen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i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mein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Lehrer.</a:t>
            </a:r>
          </a:p>
          <a:p>
            <a:r>
              <a:rPr lang="fr-FR" b="1" i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lang="fr-FR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Auto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fr-FR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fr-FR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i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sitze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gehört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meinem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Bruder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fr-FR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fr-FR" b="1" i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Straße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fr-FR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fr-FR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wir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i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fahren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fr-FR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Hauptstraße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F681-E148-6348-B1F4-27C5A269B6CA}" type="slidenum">
              <a:rPr lang="fr-FR" smtClean="0"/>
              <a:t>14</a:t>
            </a:fld>
            <a:endParaRPr lang="fr-FR"/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470647" y="145863"/>
            <a:ext cx="11228294" cy="1844301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Relativpronomen mit </a:t>
            </a:r>
          </a:p>
          <a:p>
            <a:pPr algn="ctr"/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Präpositionen: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0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3063" y="4904932"/>
            <a:ext cx="10515600" cy="1314170"/>
          </a:xfrm>
        </p:spPr>
        <p:txBody>
          <a:bodyPr>
            <a:noAutofit/>
          </a:bodyPr>
          <a:lstStyle/>
          <a:p>
            <a:r>
              <a:rPr lang="fr-FR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Präpositionen</a:t>
            </a:r>
            <a:r>
              <a:rPr lang="fr-FR" sz="2800" b="1" i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fr-FR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bleiben</a:t>
            </a:r>
            <a:r>
              <a:rPr lang="fr-FR" sz="2800" b="1" i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vor </a:t>
            </a:r>
            <a:r>
              <a:rPr lang="fr-FR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dem</a:t>
            </a:r>
            <a:r>
              <a:rPr lang="fr-FR" sz="2800" b="1" i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fr-FR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Relativpronomen</a:t>
            </a:r>
            <a:endParaRPr lang="fr-FR" sz="2800" b="1" i="1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2352" y="1851916"/>
            <a:ext cx="11322423" cy="4504434"/>
          </a:xfrm>
        </p:spPr>
        <p:txBody>
          <a:bodyPr/>
          <a:lstStyle/>
          <a:p>
            <a:pPr marL="0" indent="0">
              <a:buNone/>
            </a:pPr>
            <a:r>
              <a:rPr lang="fr-FR" sz="24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Der </a:t>
            </a:r>
            <a:r>
              <a:rPr lang="fr-FR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</a:t>
            </a:r>
            <a:r>
              <a:rPr lang="fr-FR" sz="24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        </a:t>
            </a:r>
            <a:r>
              <a:rPr lang="fr-FR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dem </a:t>
            </a:r>
            <a:r>
              <a:rPr lang="fr-FR" sz="24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gesprochen </a:t>
            </a:r>
            <a:r>
              <a:rPr lang="fr-FR" sz="2400" b="1" i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fr-FR" sz="24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ist mein Lehrer</a:t>
            </a:r>
            <a:r>
              <a:rPr lang="fr-FR" sz="2400" b="1" i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fr-FR" b="1" i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b="1" i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fr-F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FR" b="1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b="1" i="1" dirty="0" err="1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i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fr-F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</a:t>
            </a:r>
            <a:r>
              <a:rPr lang="fr-FR" b="1" i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fr-FR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Hernn</a:t>
            </a:r>
            <a:r>
              <a:rPr lang="fr-F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i="1" dirty="0" err="1">
                <a:latin typeface="Arial" panose="020B0604020202020204" pitchFamily="34" charset="0"/>
                <a:cs typeface="Arial" panose="020B0604020202020204" pitchFamily="34" charset="0"/>
              </a:rPr>
              <a:t>gesprochen</a:t>
            </a:r>
            <a:r>
              <a:rPr lang="fr-FR" b="1" i="1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sp>
        <p:nvSpPr>
          <p:cNvPr id="4" name="Flèche vers la gauche 3"/>
          <p:cNvSpPr/>
          <p:nvPr/>
        </p:nvSpPr>
        <p:spPr>
          <a:xfrm>
            <a:off x="2496180" y="1923933"/>
            <a:ext cx="1239078" cy="216854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274181" y="2238947"/>
            <a:ext cx="1152258" cy="1618067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4661941" y="2238947"/>
            <a:ext cx="2848351" cy="1631911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F681-E148-6348-B1F4-27C5A269B6CA}" type="slidenum">
              <a:rPr lang="fr-FR" smtClean="0"/>
              <a:t>15</a:t>
            </a:fld>
            <a:endParaRPr lang="fr-FR"/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497541" y="217388"/>
            <a:ext cx="11261122" cy="1325563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8000" b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Beispiele: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95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9607" y="1652891"/>
            <a:ext cx="10754193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0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fr-FR" sz="3000" b="1" i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</a:t>
            </a:r>
            <a:r>
              <a:rPr lang="fr-F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mein</a:t>
            </a:r>
            <a:r>
              <a:rPr lang="fr-F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 Lehrer.   </a:t>
            </a:r>
            <a:r>
              <a:rPr lang="fr-FR" sz="3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000" b="1" i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fr-F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der </a:t>
            </a:r>
            <a:r>
              <a:rPr lang="fr-FR" sz="3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Frau</a:t>
            </a:r>
            <a:r>
              <a:rPr lang="fr-F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0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FR" sz="3000" b="1" i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Herrn</a:t>
            </a:r>
            <a:r>
              <a:rPr lang="fr-FR" sz="30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gesprochen</a:t>
            </a:r>
            <a:r>
              <a:rPr lang="fr-F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endParaRPr lang="fr-F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fr-F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30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fr-FR" sz="30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</a:t>
            </a:r>
            <a:r>
              <a:rPr lang="fr-F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,              </a:t>
            </a:r>
            <a:r>
              <a:rPr lang="fr-FR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3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dessen </a:t>
            </a:r>
            <a:r>
              <a:rPr lang="fr-F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Frau ich gesprochen</a:t>
            </a:r>
            <a:r>
              <a:rPr lang="fr-FR" sz="3000" b="1" i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habe</a:t>
            </a:r>
            <a:r>
              <a:rPr lang="fr-F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, ist mein Lehrer.</a:t>
            </a:r>
          </a:p>
          <a:p>
            <a:pPr marL="0" indent="0">
              <a:buNone/>
            </a:pPr>
            <a:r>
              <a:rPr lang="fr-FR" sz="3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</a:t>
            </a:r>
            <a:r>
              <a:rPr lang="fr-FR" sz="3000" strike="sngStrike" dirty="0">
                <a:latin typeface="Arial" panose="020B0604020202020204" pitchFamily="34" charset="0"/>
                <a:cs typeface="Arial" panose="020B0604020202020204" pitchFamily="34" charset="0"/>
              </a:rPr>
              <a:t>  der</a:t>
            </a:r>
          </a:p>
        </p:txBody>
      </p:sp>
      <p:sp>
        <p:nvSpPr>
          <p:cNvPr id="4" name="Flèche vers la gauche 3"/>
          <p:cNvSpPr/>
          <p:nvPr/>
        </p:nvSpPr>
        <p:spPr>
          <a:xfrm>
            <a:off x="2661104" y="4358586"/>
            <a:ext cx="1239078" cy="216854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5746234" y="2212571"/>
            <a:ext cx="4372127" cy="1989446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H="1">
            <a:off x="4586990" y="2172372"/>
            <a:ext cx="2923257" cy="2069844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6779957" y="2227510"/>
            <a:ext cx="3338404" cy="1909049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F681-E148-6348-B1F4-27C5A269B6CA}" type="slidenum">
              <a:rPr lang="fr-FR" smtClean="0"/>
              <a:t>16</a:t>
            </a:fld>
            <a:endParaRPr lang="fr-FR"/>
          </a:p>
        </p:txBody>
      </p:sp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838200" y="106641"/>
            <a:ext cx="105156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Beispiele: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2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Grp="1" noChangeArrowheads="1"/>
          </p:cNvSpPr>
          <p:nvPr>
            <p:ph idx="1"/>
          </p:nvPr>
        </p:nvSpPr>
        <p:spPr bwMode="auto">
          <a:xfrm>
            <a:off x="224853" y="1274162"/>
            <a:ext cx="11437496" cy="53065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de-AT" sz="2800" b="1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de-AT" sz="30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Ergänzen Sie </a:t>
            </a:r>
            <a:r>
              <a:rPr lang="de-AT" sz="3000" b="1" i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Relativpronomen! (</a:t>
            </a:r>
            <a:r>
              <a:rPr lang="de-AT" sz="3000" b="1" i="1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Nom</a:t>
            </a:r>
            <a:r>
              <a:rPr lang="de-AT" sz="3000" b="1" i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.)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de-AT" sz="3000" b="1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Die Tasche, ____ nur 22 Euro gekostet hat, ist sehr schön.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de-AT" sz="3000" b="1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Der Mann, ____ die Geldbörse gestohlen hat, ist weg.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de-AT" sz="3000" b="1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Das Kind, ____ jetzt das Zimmer betrat, ist mein Freund.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de-AT" sz="3000" b="1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 Die Verkäuferin, ____ immer so nett war, arbeitet hier nicht mehr.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de-AT" sz="3000" b="1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5. Viele Studenten, ____ in diesem Wohnheim wohnen, kommen aus Serbien.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de-AT" sz="3000" b="1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6. Die Kinder, ____ auf dem Schulhof spielen, gehören zu meiner Klasse.</a:t>
            </a:r>
            <a:endParaRPr lang="fr-FR" sz="3000" b="1" i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F681-E148-6348-B1F4-27C5A269B6CA}" type="slidenum">
              <a:rPr lang="fr-FR" smtClean="0"/>
              <a:t>17</a:t>
            </a:fld>
            <a:endParaRPr lang="fr-FR"/>
          </a:p>
        </p:txBody>
      </p:sp>
      <p:sp>
        <p:nvSpPr>
          <p:cNvPr id="8" name="Заголовок 3"/>
          <p:cNvSpPr>
            <a:spLocks noGrp="1"/>
          </p:cNvSpPr>
          <p:nvPr>
            <p:ph type="title"/>
          </p:nvPr>
        </p:nvSpPr>
        <p:spPr>
          <a:xfrm>
            <a:off x="224853" y="220761"/>
            <a:ext cx="11437496" cy="918492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Übungen: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224853" y="288216"/>
            <a:ext cx="11437496" cy="91849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Lösung: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83043" y="1858781"/>
            <a:ext cx="7644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</a:t>
            </a:r>
            <a:endParaRPr lang="ru-RU" sz="3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47541" y="3525187"/>
            <a:ext cx="7644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</a:t>
            </a:r>
            <a:endParaRPr lang="ru-RU" sz="3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4951" y="4498936"/>
            <a:ext cx="7644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</a:t>
            </a:r>
            <a:endParaRPr lang="ru-RU" sz="3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0630" y="5563849"/>
            <a:ext cx="7644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</a:t>
            </a:r>
            <a:endParaRPr lang="ru-RU" sz="3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00793" y="3013660"/>
            <a:ext cx="10143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endParaRPr lang="ru-RU" sz="3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91918" y="2477129"/>
            <a:ext cx="823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endParaRPr lang="ru-RU" sz="3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03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2" grpId="0"/>
      <p:bldP spid="9" grpId="0"/>
      <p:bldP spid="10" grpId="0"/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7662" y="1166049"/>
            <a:ext cx="10997340" cy="5415155"/>
          </a:xfrm>
        </p:spPr>
        <p:txBody>
          <a:bodyPr>
            <a:noAutofit/>
          </a:bodyPr>
          <a:lstStyle/>
          <a:p>
            <a:pPr marL="0" indent="0" algn="ctr" fontAlgn="base">
              <a:lnSpc>
                <a:spcPct val="130000"/>
              </a:lnSpc>
              <a:spcAft>
                <a:spcPct val="0"/>
              </a:spcAft>
              <a:buNone/>
            </a:pPr>
            <a:r>
              <a:rPr lang="de-AT" sz="3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Ergänzen Sie Relativpronomen! (Akk.)</a:t>
            </a:r>
            <a:endParaRPr lang="fr-MA" sz="3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Aft>
                <a:spcPct val="0"/>
              </a:spcAft>
              <a:buNone/>
            </a:pP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1. Ist das der Mann, ____ du gestern angerufen hast?</a:t>
            </a:r>
            <a:endParaRPr lang="fr-MA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Aft>
                <a:spcPct val="0"/>
              </a:spcAft>
              <a:buNone/>
            </a:pP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2. Das Auto, </a:t>
            </a:r>
            <a:r>
              <a:rPr lang="de-AT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____ </a:t>
            </a: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ich gestern gekauft habe, gefällt mir sehr.</a:t>
            </a:r>
            <a:endParaRPr lang="fr-MA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Aft>
                <a:spcPct val="0"/>
              </a:spcAft>
              <a:buNone/>
            </a:pP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3. Der Herr, ____ ich erst seit gestern kenne, arbeitet bei uns.</a:t>
            </a:r>
            <a:endParaRPr lang="fr-MA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Aft>
                <a:spcPct val="0"/>
              </a:spcAft>
              <a:buNone/>
            </a:pP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4. Ist die Dame, ____ Gerd so sehr liebt, deine Schwester?</a:t>
            </a:r>
            <a:endParaRPr lang="fr-MA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Aft>
                <a:spcPct val="0"/>
              </a:spcAft>
              <a:buNone/>
            </a:pP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5. Das Grundstück, ____ mein Vater gekauft hat, ist ziemlich groß.</a:t>
            </a:r>
            <a:endParaRPr lang="fr-MA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00000"/>
              </a:lnSpc>
              <a:spcAft>
                <a:spcPct val="0"/>
              </a:spcAft>
              <a:buNone/>
            </a:pP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6. Der Bericht, ____ du mir gestern gegeben hast, gefällt dem Chef.</a:t>
            </a:r>
            <a:endParaRPr lang="fr-MA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lnSpc>
                <a:spcPct val="130000"/>
              </a:lnSpc>
              <a:spcAft>
                <a:spcPct val="0"/>
              </a:spcAft>
              <a:buNone/>
            </a:pPr>
            <a:r>
              <a:rPr lang="de-AT" sz="2400" b="1" i="1" dirty="0"/>
              <a:t> </a:t>
            </a:r>
            <a:endParaRPr lang="fr-MA" sz="2400" b="1" i="1" dirty="0"/>
          </a:p>
          <a:p>
            <a:pPr marL="0" indent="0" fontAlgn="base">
              <a:lnSpc>
                <a:spcPct val="130000"/>
              </a:lnSpc>
              <a:spcAft>
                <a:spcPct val="0"/>
              </a:spcAft>
              <a:buNone/>
            </a:pPr>
            <a:endParaRPr lang="fr-FR" sz="2400" b="1" i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F681-E148-6348-B1F4-27C5A269B6CA}" type="slidenum">
              <a:rPr lang="fr-FR" smtClean="0"/>
              <a:t>18</a:t>
            </a:fld>
            <a:endParaRPr lang="fr-FR"/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517662" y="295713"/>
            <a:ext cx="10997340" cy="870336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Übungen: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297584" y="179882"/>
            <a:ext cx="11437496" cy="986167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Lösung: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97387" y="1916463"/>
            <a:ext cx="97654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</a:t>
            </a: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05800" y="2470461"/>
            <a:ext cx="9541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lang="de-AT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85722" y="3025362"/>
            <a:ext cx="97654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</a:t>
            </a: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05407" y="4051872"/>
            <a:ext cx="84830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</a:t>
            </a:r>
            <a:r>
              <a:rPr lang="de-AT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199024" y="4624750"/>
            <a:ext cx="9541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lang="de-AT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71244" y="5733392"/>
            <a:ext cx="97654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</a:t>
            </a: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60408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2" grpId="0"/>
      <p:bldP spid="8" grpId="0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8821" y="1656171"/>
            <a:ext cx="11356259" cy="405560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de-AT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Ergänzen Sie Relativpronomen! (Dat.)</a:t>
            </a:r>
            <a:endParaRPr lang="fr-MA" sz="3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1. Ist das der Mann, ____ du am Wochenende geholfen hast?</a:t>
            </a:r>
            <a:endParaRPr lang="fr-MA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2. Die Kinder, _____ </a:t>
            </a:r>
            <a:r>
              <a:rPr lang="de-AT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wir </a:t>
            </a: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zum Geburtstag gratulieren wollen, sind schon da.</a:t>
            </a:r>
            <a:endParaRPr lang="fr-MA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3. Die Frau, </a:t>
            </a:r>
            <a:r>
              <a:rPr lang="de-AT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_____   mein </a:t>
            </a: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Freund Blumen geschickt hat, ist meine Nachbarin.</a:t>
            </a:r>
            <a:endParaRPr lang="fr-MA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2400" b="1" i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F681-E148-6348-B1F4-27C5A269B6CA}" type="slidenum">
              <a:rPr lang="fr-FR" smtClean="0"/>
              <a:t>19</a:t>
            </a:fld>
            <a:endParaRPr lang="fr-FR"/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589935" y="385653"/>
            <a:ext cx="10515600" cy="903502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Übungen: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297584" y="302988"/>
            <a:ext cx="11437496" cy="986167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Lösung: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25880" y="2360605"/>
            <a:ext cx="108234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de-AT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43532" y="3065039"/>
            <a:ext cx="153279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denen </a:t>
            </a:r>
            <a:r>
              <a:rPr lang="de-AT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397443" y="4281844"/>
            <a:ext cx="133882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deren</a:t>
            </a:r>
            <a:r>
              <a:rPr lang="de-AT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96198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5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 – Stunde:</a:t>
            </a:r>
          </a:p>
          <a:p>
            <a:pPr lvl="3"/>
            <a:r>
              <a:rPr lang="de-DE" sz="25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Relativpronomen mit Nominativ</a:t>
            </a:r>
          </a:p>
          <a:p>
            <a:pPr lvl="3"/>
            <a:r>
              <a:rPr lang="de-DE" sz="25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Relativpronomen mit Akkusativ</a:t>
            </a:r>
          </a:p>
          <a:p>
            <a:pPr lvl="3"/>
            <a:r>
              <a:rPr lang="de-DE" sz="25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Relativpronomen mit Dativ</a:t>
            </a:r>
          </a:p>
          <a:p>
            <a:pPr lvl="3"/>
            <a:r>
              <a:rPr lang="de-DE" sz="25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Relativpronomen mit Genitiv</a:t>
            </a:r>
          </a:p>
          <a:p>
            <a:pPr lvl="3"/>
            <a:r>
              <a:rPr lang="de-DE" sz="25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Relativpronomen mit Präpositionen</a:t>
            </a:r>
          </a:p>
          <a:p>
            <a:r>
              <a:rPr lang="de-DE" sz="35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Übungen</a:t>
            </a:r>
          </a:p>
          <a:p>
            <a:r>
              <a:rPr lang="de-DE" sz="35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Selbständige Arbeit</a:t>
            </a:r>
            <a:endParaRPr lang="ru-RU" sz="35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36175" y="365125"/>
            <a:ext cx="11564471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der Stunde: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4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7584" y="1731847"/>
            <a:ext cx="11437496" cy="398764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de-AT" sz="3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Ergänzen Sie Relativpronomen! (Gen.)</a:t>
            </a:r>
            <a:endParaRPr lang="fr-MA" sz="3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1. Ist das der Mann, </a:t>
            </a:r>
            <a:r>
              <a:rPr lang="de-AT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______    Frau </a:t>
            </a: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Zwillinge bekommen hat?</a:t>
            </a:r>
            <a:endParaRPr lang="fr-MA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2. Die Frau, _____ Sohn du liebst, ist meine Kollegin.</a:t>
            </a:r>
            <a:endParaRPr lang="fr-MA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3. Unser Nachbar, </a:t>
            </a:r>
            <a:r>
              <a:rPr lang="de-AT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______   Auto </a:t>
            </a: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gestern gestohlen wurde, war bei der Polizei.</a:t>
            </a:r>
            <a:endParaRPr lang="fr-MA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4. Die Studentin, _____ Name </a:t>
            </a:r>
            <a:r>
              <a:rPr lang="de-AT" sz="3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Aise</a:t>
            </a: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 ist, kommt aus der Türkei.</a:t>
            </a:r>
            <a:endParaRPr lang="fr-MA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2400" b="1" i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F681-E148-6348-B1F4-27C5A269B6CA}" type="slidenum">
              <a:rPr lang="fr-FR" smtClean="0"/>
              <a:t>20</a:t>
            </a:fld>
            <a:endParaRPr lang="fr-FR"/>
          </a:p>
        </p:txBody>
      </p:sp>
      <p:sp>
        <p:nvSpPr>
          <p:cNvPr id="8" name="Заголовок 3"/>
          <p:cNvSpPr>
            <a:spLocks noGrp="1"/>
          </p:cNvSpPr>
          <p:nvPr>
            <p:ph type="title"/>
          </p:nvPr>
        </p:nvSpPr>
        <p:spPr>
          <a:xfrm>
            <a:off x="667564" y="460603"/>
            <a:ext cx="10515600" cy="963463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Übungen: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297584" y="437899"/>
            <a:ext cx="11437496" cy="986167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Lösung: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56617" y="2438054"/>
            <a:ext cx="161614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dessen</a:t>
            </a:r>
            <a:r>
              <a:rPr lang="de-AT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17789" y="3171673"/>
            <a:ext cx="133882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deren</a:t>
            </a:r>
            <a:r>
              <a:rPr lang="de-AT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326833" y="3801775"/>
            <a:ext cx="161614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dessen</a:t>
            </a:r>
            <a:r>
              <a:rPr lang="de-AT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25863" y="5068804"/>
            <a:ext cx="133882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deren</a:t>
            </a:r>
            <a:r>
              <a:rPr lang="de-AT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86094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7" grpId="0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748" y="1460593"/>
            <a:ext cx="11416461" cy="526088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Ergänzen Sie Relativpronomen! (mit </a:t>
            </a:r>
            <a:r>
              <a:rPr lang="de-AT" sz="3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Präp</a:t>
            </a:r>
            <a:r>
              <a:rPr lang="de-AT" sz="3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fr-MA" sz="3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1. Der Bus, _____ _____ wir warten, verspätet sich immer.</a:t>
            </a:r>
            <a:endParaRPr lang="fr-MA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2. Unser Opa, _____ _____ wir uns kümmern müssen, ist 92 Jahre alt. </a:t>
            </a:r>
            <a:endParaRPr lang="fr-MA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3. Kennst du den Mann, _____ _____ sich Frau Müller interessiert?</a:t>
            </a:r>
            <a:endParaRPr lang="fr-MA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4. Der Kollege, _____ ______ der Chef sehr zufrieden ist, kommt morgen nicht.</a:t>
            </a:r>
            <a:endParaRPr lang="fr-MA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AT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5. Die Frau, ____ ____ ich immer gerne denke, lebt weit von uns.</a:t>
            </a:r>
            <a:endParaRPr lang="fr-MA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3000" b="1" i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F681-E148-6348-B1F4-27C5A269B6CA}" type="slidenum">
              <a:rPr lang="fr-FR" smtClean="0"/>
              <a:t>21</a:t>
            </a:fld>
            <a:endParaRPr lang="fr-FR"/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614597" y="280722"/>
            <a:ext cx="11062741" cy="888512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Übungen: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239842" y="280722"/>
            <a:ext cx="11437496" cy="986167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Lösung: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77997" y="2045121"/>
            <a:ext cx="198323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</a:t>
            </a:r>
            <a:r>
              <a:rPr lang="de-AT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den </a:t>
            </a:r>
            <a:endParaRPr lang="ru-RU" sz="3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50318" y="2613479"/>
            <a:ext cx="209063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de-AT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    den </a:t>
            </a:r>
            <a:endParaRPr lang="ru-RU" sz="3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54349" y="3651567"/>
            <a:ext cx="191911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AT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ür    den </a:t>
            </a:r>
            <a:endParaRPr lang="ru-RU" sz="3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50122" y="4689655"/>
            <a:ext cx="219643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de-AT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    dem </a:t>
            </a:r>
            <a:endParaRPr lang="ru-RU" sz="3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670633" y="5727743"/>
            <a:ext cx="172675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   die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67670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2" grpId="0"/>
      <p:bldP spid="8" grpId="0"/>
      <p:bldP spid="9" grpId="0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de-DE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Sätze </a:t>
            </a:r>
            <a:r>
              <a:rPr lang="de-DE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bilden</a:t>
            </a:r>
          </a:p>
          <a:p>
            <a:pPr algn="ctr"/>
            <a:endParaRPr lang="de-DE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de-DE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Nominativ, Genitiv, Dativ und Akkusativ</a:t>
            </a:r>
            <a:endParaRPr lang="ru-RU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Selbständige Arbeit: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95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sz="32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Relativpronomen entsprechen den bestimmten Artikel. Im Genitiv (Singular und Plural) und im Dativ Plural haben sie mit  –(s)en erweiterte Formen.</a:t>
            </a:r>
          </a:p>
          <a:p>
            <a:pPr algn="ctr"/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Nisbiy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olmoshlar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artiklda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Genitiv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qaratqich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kelishigida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imning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Nimaning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?)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koʻ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plikda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Dativ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ʻ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nalish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kelishigida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–(s)en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ʻ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shimchalarini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69626" y="245204"/>
            <a:ext cx="11152681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Bemerkung: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6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768337"/>
              </p:ext>
            </p:extLst>
          </p:nvPr>
        </p:nvGraphicFramePr>
        <p:xfrm>
          <a:off x="555812" y="2053431"/>
          <a:ext cx="11035550" cy="3939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6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95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71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071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71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87998">
                <a:tc>
                  <a:txBody>
                    <a:bodyPr/>
                    <a:lstStyle/>
                    <a:p>
                      <a:pPr algn="ctr"/>
                      <a:endParaRPr lang="fr-FR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Maskulinum</a:t>
                      </a:r>
                      <a:endParaRPr lang="fr-FR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Femininum </a:t>
                      </a:r>
                      <a:endParaRPr lang="fr-FR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Neutrum</a:t>
                      </a:r>
                      <a:r>
                        <a:rPr lang="fr-FR" sz="2800" b="1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</a:t>
                      </a:r>
                      <a:endParaRPr lang="fr-FR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7998"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Nominativ</a:t>
                      </a:r>
                      <a:endParaRPr lang="fr-FR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</a:t>
                      </a:r>
                      <a:endParaRPr lang="fr-FR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</a:t>
                      </a:r>
                      <a:endParaRPr lang="fr-FR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</a:t>
                      </a:r>
                      <a:endParaRPr lang="fr-FR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</a:t>
                      </a:r>
                      <a:endParaRPr lang="fr-FR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7998"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Akkusativ</a:t>
                      </a:r>
                      <a:endParaRPr lang="fr-FR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</a:t>
                      </a:r>
                      <a:endParaRPr lang="fr-FR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</a:t>
                      </a:r>
                      <a:endParaRPr lang="fr-FR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</a:t>
                      </a:r>
                      <a:endParaRPr lang="fr-FR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</a:t>
                      </a:r>
                      <a:endParaRPr lang="fr-FR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7998"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Dativ</a:t>
                      </a:r>
                      <a:endParaRPr lang="fr-FR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</a:t>
                      </a:r>
                      <a:endParaRPr lang="fr-FR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</a:t>
                      </a:r>
                      <a:endParaRPr lang="fr-FR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</a:t>
                      </a:r>
                      <a:endParaRPr lang="fr-FR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denen</a:t>
                      </a:r>
                      <a:endParaRPr lang="fr-FR" sz="2800" b="1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7998"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Genitiv</a:t>
                      </a:r>
                      <a:endParaRPr lang="fr-FR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dessen</a:t>
                      </a:r>
                      <a:endParaRPr lang="fr-FR" sz="2800" b="1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deren</a:t>
                      </a:r>
                      <a:endParaRPr lang="fr-FR" sz="2800" b="1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dessen</a:t>
                      </a:r>
                      <a:endParaRPr lang="fr-FR" sz="2800" b="1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i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deren</a:t>
                      </a:r>
                      <a:endParaRPr lang="fr-FR" sz="2800" b="1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5812" y="351678"/>
            <a:ext cx="1103555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Relativpronomen: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11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Herr</a:t>
            </a:r>
            <a:r>
              <a:rPr lang="fr-F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lang="fr-F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morgen aus Casa </a:t>
            </a:r>
            <a:r>
              <a:rPr lang="fr-FR" sz="3200" b="1" i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kommt</a:t>
            </a:r>
            <a:r>
              <a:rPr lang="fr-F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, ist mein Lehrer.</a:t>
            </a:r>
          </a:p>
          <a:p>
            <a:r>
              <a:rPr lang="fr-FR" sz="32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Herr</a:t>
            </a:r>
            <a:r>
              <a:rPr lang="fr-F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</a:t>
            </a:r>
            <a:r>
              <a:rPr lang="fr-F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ich morgen treffen </a:t>
            </a:r>
            <a:r>
              <a:rPr lang="fr-FR" sz="3200" b="1" i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</a:t>
            </a:r>
            <a:r>
              <a:rPr lang="fr-F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, ist mein Lehrer.</a:t>
            </a:r>
          </a:p>
          <a:p>
            <a:r>
              <a:rPr lang="fr-FR" sz="32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Herr</a:t>
            </a:r>
            <a:r>
              <a:rPr lang="fr-F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fr-F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ich eine E-Mail geschrieben</a:t>
            </a:r>
            <a:r>
              <a:rPr lang="fr-FR" sz="3200" b="1" i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habe</a:t>
            </a:r>
            <a:r>
              <a:rPr lang="fr-F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, ist mein Lehrer.</a:t>
            </a:r>
          </a:p>
          <a:p>
            <a:r>
              <a:rPr lang="fr-FR" sz="32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Herr</a:t>
            </a:r>
            <a:r>
              <a:rPr lang="fr-F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dessen</a:t>
            </a:r>
            <a:r>
              <a:rPr lang="fr-F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Bild ich dir gezeigt </a:t>
            </a:r>
            <a:r>
              <a:rPr lang="fr-FR" sz="3200" b="1" i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fr-F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, ist mein Lehrer.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fr-FR" sz="80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 </a:t>
            </a:r>
            <a:r>
              <a:rPr lang="fr-FR" sz="80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Maskulinum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7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Frau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gestern  einen Unfall </a:t>
            </a:r>
            <a:r>
              <a:rPr lang="fr-FR" sz="32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hatte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liegt im Krankenhaus.</a:t>
            </a:r>
          </a:p>
          <a:p>
            <a:r>
              <a:rPr lang="fr-FR" sz="32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Frau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ich gestern getroffen </a:t>
            </a:r>
            <a:r>
              <a:rPr lang="fr-FR" sz="32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liegt im Krankenhaus.</a:t>
            </a:r>
          </a:p>
          <a:p>
            <a:r>
              <a:rPr lang="fr-FR" sz="32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Frau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ich eine E-Mail geschrieben </a:t>
            </a:r>
            <a:r>
              <a:rPr lang="fr-FR" sz="32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liegt im Krankenhaus.</a:t>
            </a:r>
          </a:p>
          <a:p>
            <a:r>
              <a:rPr lang="fr-FR" sz="32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Frau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deren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Arm gebrochen </a:t>
            </a:r>
            <a:r>
              <a:rPr lang="fr-FR" sz="32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liegt im Krankenhaus</a:t>
            </a:r>
          </a:p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656823" y="103031"/>
            <a:ext cx="10779616" cy="148107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80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B- Femininum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83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Kind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dort Fußball </a:t>
            </a:r>
            <a:r>
              <a:rPr lang="fr-FR" sz="32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spielt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ist 10 Jahre alt.</a:t>
            </a:r>
          </a:p>
          <a:p>
            <a:r>
              <a:rPr lang="fr-FR" sz="32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Kind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du dort </a:t>
            </a:r>
            <a:r>
              <a:rPr lang="fr-FR" sz="32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siehst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ist 10 Jahre alt.</a:t>
            </a:r>
          </a:p>
          <a:p>
            <a:r>
              <a:rPr lang="fr-FR" sz="32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kind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ich das Spielzeug gegeben </a:t>
            </a:r>
            <a:r>
              <a:rPr lang="fr-FR" sz="32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ist 10 Jahre alt.</a:t>
            </a:r>
          </a:p>
          <a:p>
            <a:r>
              <a:rPr lang="fr-FR" sz="32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Kind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dessen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Mutter meine Lehrerin </a:t>
            </a:r>
            <a:r>
              <a:rPr lang="fr-FR" sz="32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ist 10 Jahre alt.</a:t>
            </a:r>
          </a:p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fr-FR" sz="80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 </a:t>
            </a:r>
            <a:r>
              <a:rPr lang="fr-FR" sz="80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Neutrum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9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Leute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fr-FR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am Goethe-Institut </a:t>
            </a:r>
            <a:r>
              <a:rPr lang="fr-FR" sz="32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stehen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haben heute eine Fortbildung.</a:t>
            </a:r>
          </a:p>
          <a:p>
            <a:r>
              <a:rPr lang="fr-FR" sz="32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Leute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du am Goethe-Institut </a:t>
            </a:r>
            <a:r>
              <a:rPr lang="fr-FR" sz="32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siehst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haben heute eine Fortbildung.</a:t>
            </a:r>
          </a:p>
          <a:p>
            <a:r>
              <a:rPr lang="fr-FR" sz="32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fr-FR" sz="32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32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eute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denen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Direktor des Goethe-Instituts die Hand </a:t>
            </a:r>
            <a:r>
              <a:rPr lang="fr-FR" sz="32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gibt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haben heute eine Fortbildung.</a:t>
            </a:r>
          </a:p>
          <a:p>
            <a:r>
              <a:rPr lang="fr-FR" sz="32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Leute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deren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Autos dort </a:t>
            </a:r>
            <a:r>
              <a:rPr lang="fr-FR" sz="32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stehen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haben heute eine Fortbildung.</a:t>
            </a:r>
          </a:p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fr-FR" sz="80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D- Plural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77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Das Relativpronomen bezieht den Nebensatz auf ein Substantiv des Hauptsatzes. Es steht meist direkt nach dem Substantiv und vertritt es im Nebensatz</a:t>
            </a:r>
          </a:p>
          <a:p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Es muss in dem Fall ( Nominativ, Akkusativ, Dativ, Genitiv) stehen, wie es seiner Funktion im Nebensatz entspricht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Bemerkung: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72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1047</Words>
  <Application>Microsoft Office PowerPoint</Application>
  <PresentationFormat>Широкоэкранный</PresentationFormat>
  <Paragraphs>190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ＭＳ Ｐゴシック</vt:lpstr>
      <vt:lpstr>Arial</vt:lpstr>
      <vt:lpstr>Calibri</vt:lpstr>
      <vt:lpstr>Calibri Light</vt:lpstr>
      <vt:lpstr>Тема Office</vt:lpstr>
      <vt:lpstr>DEUTSCH</vt:lpstr>
      <vt:lpstr>Plan der Stunde:</vt:lpstr>
      <vt:lpstr>Bemerkung:</vt:lpstr>
      <vt:lpstr>Relativpronomen:</vt:lpstr>
      <vt:lpstr>A- Maskulinum</vt:lpstr>
      <vt:lpstr>Презентация PowerPoint</vt:lpstr>
      <vt:lpstr>C- Neutrum</vt:lpstr>
      <vt:lpstr>D- Plural</vt:lpstr>
      <vt:lpstr>Bemerkung:</vt:lpstr>
      <vt:lpstr>Beispiele:</vt:lpstr>
      <vt:lpstr>Beispiele:</vt:lpstr>
      <vt:lpstr>Презентация PowerPoint</vt:lpstr>
      <vt:lpstr>Beispiele:</vt:lpstr>
      <vt:lpstr>Презентация PowerPoint</vt:lpstr>
      <vt:lpstr>Präpositionen bleiben vor dem Relativpronomen</vt:lpstr>
      <vt:lpstr>Beispiele:</vt:lpstr>
      <vt:lpstr>Übungen:</vt:lpstr>
      <vt:lpstr>Übungen:</vt:lpstr>
      <vt:lpstr>Übungen:</vt:lpstr>
      <vt:lpstr>Übungen:</vt:lpstr>
      <vt:lpstr>Übungen:</vt:lpstr>
      <vt:lpstr>Selbständige Arbeit: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</dc:title>
  <dc:creator>Asus</dc:creator>
  <cp:lastModifiedBy>Asus</cp:lastModifiedBy>
  <cp:revision>24</cp:revision>
  <dcterms:created xsi:type="dcterms:W3CDTF">2020-09-09T10:53:49Z</dcterms:created>
  <dcterms:modified xsi:type="dcterms:W3CDTF">2020-09-09T18:07:21Z</dcterms:modified>
</cp:coreProperties>
</file>