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60" r:id="rId4"/>
    <p:sldId id="256" r:id="rId5"/>
    <p:sldId id="270" r:id="rId6"/>
    <p:sldId id="271" r:id="rId7"/>
    <p:sldId id="257" r:id="rId8"/>
    <p:sldId id="261" r:id="rId9"/>
    <p:sldId id="263" r:id="rId10"/>
    <p:sldId id="264" r:id="rId11"/>
    <p:sldId id="265" r:id="rId12"/>
    <p:sldId id="262" r:id="rId13"/>
    <p:sldId id="267" r:id="rId14"/>
    <p:sldId id="266" r:id="rId15"/>
    <p:sldId id="268" r:id="rId16"/>
    <p:sldId id="269" r:id="rId17"/>
    <p:sldId id="274" r:id="rId18"/>
    <p:sldId id="272" r:id="rId19"/>
    <p:sldId id="273" r:id="rId20"/>
    <p:sldId id="258" r:id="rId21"/>
    <p:sldId id="259"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1" d="100"/>
          <a:sy n="61" d="100"/>
        </p:scale>
        <p:origin x="77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3445427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417007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283101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29462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10469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31516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48389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81187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214549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642626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1791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38425527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38011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24742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488003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121765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114434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594701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140630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596561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527184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4348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727376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530535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32784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671073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67197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BB7129C-8D2A-475E-BCE1-439838B04097}" type="datetimeFigureOut">
              <a:rPr lang="ru-RU" smtClean="0"/>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677741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BB7129C-8D2A-475E-BCE1-439838B04097}" type="datetimeFigureOut">
              <a:rPr lang="ru-RU" smtClean="0"/>
              <a:t>15.10.2020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347572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B7129C-8D2A-475E-BCE1-439838B04097}" type="datetimeFigureOut">
              <a:rPr lang="ru-RU" smtClean="0"/>
              <a:t>15.10.2020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186760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BB7129C-8D2A-475E-BCE1-439838B04097}" type="datetimeFigureOut">
              <a:rPr lang="ru-RU" smtClean="0"/>
              <a:t>15.10.2020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2609698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BB7129C-8D2A-475E-BCE1-439838B04097}" type="datetimeFigureOut">
              <a:rPr lang="ru-RU" smtClean="0"/>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183520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BB7129C-8D2A-475E-BCE1-439838B04097}" type="datetimeFigureOut">
              <a:rPr lang="ru-RU" smtClean="0"/>
              <a:t>15.10.2020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C656687-A478-4ED7-AE6B-7AA8C136D50F}" type="slidenum">
              <a:rPr lang="ru-RU" smtClean="0"/>
              <a:t>‹#›</a:t>
            </a:fld>
            <a:endParaRPr lang="ru-RU"/>
          </a:p>
        </p:txBody>
      </p:sp>
    </p:spTree>
    <p:extLst>
      <p:ext uri="{BB962C8B-B14F-4D97-AF65-F5344CB8AC3E}">
        <p14:creationId xmlns:p14="http://schemas.microsoft.com/office/powerpoint/2010/main" val="46021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7129C-8D2A-475E-BCE1-439838B04097}" type="datetimeFigureOut">
              <a:rPr lang="ru-RU" smtClean="0"/>
              <a:t>15.10.2020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56687-A478-4ED7-AE6B-7AA8C136D50F}" type="slidenum">
              <a:rPr lang="ru-RU" smtClean="0"/>
              <a:t>‹#›</a:t>
            </a:fld>
            <a:endParaRPr lang="ru-RU"/>
          </a:p>
        </p:txBody>
      </p:sp>
    </p:spTree>
    <p:extLst>
      <p:ext uri="{BB962C8B-B14F-4D97-AF65-F5344CB8AC3E}">
        <p14:creationId xmlns:p14="http://schemas.microsoft.com/office/powerpoint/2010/main" val="2829238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FA8630-0FC3-4B10-8381-3606E4CED489}"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ECD34-FC64-4416-A88E-3953270E935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581332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28A4C-9EB6-4E62-A8C9-BFC292CA4DA8}" type="datetimeFigureOut">
              <a:rPr lang="ru-RU" smtClean="0">
                <a:solidFill>
                  <a:prstClr val="black">
                    <a:tint val="75000"/>
                  </a:prstClr>
                </a:solidFill>
              </a:rPr>
              <a:pPr/>
              <a:t>15.10.2020</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82627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40659" y="1775011"/>
            <a:ext cx="6299984" cy="4303060"/>
          </a:xfrm>
        </p:spPr>
        <p:txBody>
          <a:bodyPr>
            <a:normAutofit/>
          </a:bodyPr>
          <a:lstStyle/>
          <a:p>
            <a:endParaRPr lang="de-DE" sz="6000" b="1" dirty="0">
              <a:latin typeface="Arial" panose="020B0604020202020204" pitchFamily="34" charset="0"/>
              <a:cs typeface="Arial" panose="020B0604020202020204" pitchFamily="34" charset="0"/>
            </a:endParaRPr>
          </a:p>
          <a:p>
            <a:r>
              <a:rPr lang="en-US" sz="6000" b="1" dirty="0" smtClean="0">
                <a:solidFill>
                  <a:srgbClr val="7030A0"/>
                </a:solidFill>
                <a:latin typeface="Arial" panose="020B0604020202020204" pitchFamily="34" charset="0"/>
                <a:cs typeface="Arial" panose="020B0604020202020204" pitchFamily="34" charset="0"/>
              </a:rPr>
              <a:t>“Mein </a:t>
            </a:r>
            <a:r>
              <a:rPr lang="en-US" sz="6000" b="1" dirty="0" err="1" smtClean="0">
                <a:solidFill>
                  <a:srgbClr val="7030A0"/>
                </a:solidFill>
                <a:latin typeface="Arial" panose="020B0604020202020204" pitchFamily="34" charset="0"/>
                <a:cs typeface="Arial" panose="020B0604020202020204" pitchFamily="34" charset="0"/>
              </a:rPr>
              <a:t>Wohnort</a:t>
            </a:r>
            <a:r>
              <a:rPr lang="en-US" sz="6000" b="1" dirty="0" smtClean="0">
                <a:solidFill>
                  <a:srgbClr val="7030A0"/>
                </a:solidFill>
                <a:latin typeface="Arial" panose="020B0604020202020204" pitchFamily="34" charset="0"/>
                <a:cs typeface="Arial" panose="020B0604020202020204" pitchFamily="34" charset="0"/>
              </a:rPr>
              <a:t> </a:t>
            </a:r>
            <a:r>
              <a:rPr lang="de-DE" sz="6000" b="1" dirty="0" smtClean="0">
                <a:solidFill>
                  <a:srgbClr val="7030A0"/>
                </a:solidFill>
                <a:latin typeface="Arial" panose="020B0604020202020204" pitchFamily="34" charset="0"/>
                <a:cs typeface="Arial" panose="020B0604020202020204" pitchFamily="34" charset="0"/>
              </a:rPr>
              <a:t>“</a:t>
            </a:r>
            <a:endParaRPr lang="ru-RU" sz="6000" b="1" dirty="0">
              <a:solidFill>
                <a:srgbClr val="7030A0"/>
              </a:solidFill>
              <a:latin typeface="Arial" panose="020B0604020202020204" pitchFamily="34" charset="0"/>
              <a:cs typeface="Arial" panose="020B0604020202020204" pitchFamily="34" charset="0"/>
            </a:endParaRPr>
          </a:p>
        </p:txBody>
      </p:sp>
      <p:sp>
        <p:nvSpPr>
          <p:cNvPr id="4" name="Заголовок 3"/>
          <p:cNvSpPr>
            <a:spLocks noGrp="1"/>
          </p:cNvSpPr>
          <p:nvPr>
            <p:ph type="ctrTitle"/>
          </p:nvPr>
        </p:nvSpPr>
        <p:spPr>
          <a:xfrm>
            <a:off x="340659" y="221410"/>
            <a:ext cx="11438966" cy="1338449"/>
          </a:xfrm>
          <a:solidFill>
            <a:srgbClr val="0070C0"/>
          </a:solidFill>
        </p:spPr>
        <p:txBody>
          <a:bodyPr>
            <a:normAutofit/>
          </a:bodyPr>
          <a:lstStyle/>
          <a:p>
            <a:r>
              <a:rPr lang="de-DE" sz="8000" b="1" dirty="0" smtClean="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pic>
        <p:nvPicPr>
          <p:cNvPr id="1030" name="Picture 6" descr="Xalq ta'limi vazirligining &lt;br /&gt; Axborot-Ta'lim Portal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6987" y="1775011"/>
            <a:ext cx="3609975" cy="48768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778221" y="5387806"/>
            <a:ext cx="887506" cy="92333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de-DE" sz="5400" dirty="0">
                <a:ln w="0"/>
                <a:solidFill>
                  <a:srgbClr val="5B9BD5"/>
                </a:solidFill>
                <a:effectLst>
                  <a:outerShdw blurRad="38100" dist="25400" dir="5400000" algn="ctr" rotWithShape="0">
                    <a:srgbClr val="6E747A">
                      <a:alpha val="43000"/>
                    </a:srgbClr>
                  </a:outerShdw>
                </a:effectLst>
              </a:rPr>
              <a:t>7</a:t>
            </a:r>
            <a:endParaRPr lang="ru-RU" sz="5400"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endParaRPr>
          </a:p>
        </p:txBody>
      </p:sp>
      <p:sp>
        <p:nvSpPr>
          <p:cNvPr id="2" name="Прямоугольник 1"/>
          <p:cNvSpPr/>
          <p:nvPr/>
        </p:nvSpPr>
        <p:spPr>
          <a:xfrm>
            <a:off x="9801225" y="514350"/>
            <a:ext cx="1757363" cy="914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500" b="1" dirty="0" smtClean="0">
                <a:solidFill>
                  <a:schemeClr val="bg1"/>
                </a:solidFill>
                <a:latin typeface="Arial" panose="020B0604020202020204" pitchFamily="34" charset="0"/>
                <a:cs typeface="Arial" panose="020B0604020202020204" pitchFamily="34" charset="0"/>
              </a:rPr>
              <a:t>7.Klasse</a:t>
            </a:r>
            <a:endParaRPr lang="ru-RU" sz="25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69627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71441"/>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Wir machen Übung.</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nSpc>
                <a:spcPct val="100000"/>
              </a:lnSpc>
              <a:spcBef>
                <a:spcPts val="0"/>
              </a:spcBef>
            </a:pPr>
            <a:r>
              <a:rPr lang="de-DE" sz="3200" b="1" dirty="0" smtClean="0">
                <a:latin typeface="Arial" panose="020B0604020202020204" pitchFamily="34" charset="0"/>
                <a:cs typeface="Arial" panose="020B0604020202020204" pitchFamily="34" charset="0"/>
              </a:rPr>
              <a:t> Lesen Sie diese Sätze und bestimmen, ob sie dem Textinhalt entsprechen oder nicht.</a:t>
            </a:r>
          </a:p>
          <a:p>
            <a:pPr algn="l">
              <a:lnSpc>
                <a:spcPct val="100000"/>
              </a:lnSpc>
              <a:spcBef>
                <a:spcPts val="0"/>
              </a:spcBef>
            </a:pP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790228433"/>
              </p:ext>
            </p:extLst>
          </p:nvPr>
        </p:nvGraphicFramePr>
        <p:xfrm>
          <a:off x="657224" y="1962679"/>
          <a:ext cx="10958519" cy="4236720"/>
        </p:xfrm>
        <a:graphic>
          <a:graphicData uri="http://schemas.openxmlformats.org/drawingml/2006/table">
            <a:tbl>
              <a:tblPr firstRow="1" bandRow="1">
                <a:tableStyleId>{C4B1156A-380E-4F78-BDF5-A606A8083BF9}</a:tableStyleId>
              </a:tblPr>
              <a:tblGrid>
                <a:gridCol w="8501064">
                  <a:extLst>
                    <a:ext uri="{9D8B030D-6E8A-4147-A177-3AD203B41FA5}">
                      <a16:colId xmlns:a16="http://schemas.microsoft.com/office/drawing/2014/main" val="20000"/>
                    </a:ext>
                  </a:extLst>
                </a:gridCol>
                <a:gridCol w="1185862">
                  <a:extLst>
                    <a:ext uri="{9D8B030D-6E8A-4147-A177-3AD203B41FA5}">
                      <a16:colId xmlns:a16="http://schemas.microsoft.com/office/drawing/2014/main" val="20001"/>
                    </a:ext>
                  </a:extLst>
                </a:gridCol>
                <a:gridCol w="1271593">
                  <a:extLst>
                    <a:ext uri="{9D8B030D-6E8A-4147-A177-3AD203B41FA5}">
                      <a16:colId xmlns:a16="http://schemas.microsoft.com/office/drawing/2014/main" val="20002"/>
                    </a:ext>
                  </a:extLst>
                </a:gridCol>
              </a:tblGrid>
              <a:tr h="370840">
                <a:tc>
                  <a:txBody>
                    <a:bodyPr/>
                    <a:lstStyle/>
                    <a:p>
                      <a:endParaRPr lang="ru-RU" dirty="0"/>
                    </a:p>
                  </a:txBody>
                  <a:tcPr/>
                </a:tc>
                <a:tc>
                  <a:txBody>
                    <a:bodyPr/>
                    <a:lstStyle/>
                    <a:p>
                      <a:r>
                        <a:rPr lang="de-DE" sz="2400" dirty="0" smtClean="0"/>
                        <a:t>R</a:t>
                      </a:r>
                      <a:endParaRPr lang="ru-RU" sz="2400" dirty="0"/>
                    </a:p>
                  </a:txBody>
                  <a:tcPr/>
                </a:tc>
                <a:tc>
                  <a:txBody>
                    <a:bodyPr/>
                    <a:lstStyle/>
                    <a:p>
                      <a:r>
                        <a:rPr lang="de-DE" sz="2400" dirty="0" smtClean="0"/>
                        <a:t>F</a:t>
                      </a:r>
                      <a:endParaRPr lang="ru-RU" sz="2400" dirty="0"/>
                    </a:p>
                  </a:txBody>
                  <a:tcPr/>
                </a:tc>
                <a:extLst>
                  <a:ext uri="{0D108BD9-81ED-4DB2-BD59-A6C34878D82A}">
                    <a16:rowId xmlns:a16="http://schemas.microsoft.com/office/drawing/2014/main" val="10000"/>
                  </a:ext>
                </a:extLst>
              </a:tr>
              <a:tr h="370840">
                <a:tc>
                  <a:txBody>
                    <a:bodyPr/>
                    <a:lstStyle/>
                    <a:p>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Karim wohnt mit seinen Großeltern auf einem Bauernhof.</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Man kann im Dorf schöne Landschaften beobachten.</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2"/>
                  </a:ext>
                </a:extLst>
              </a:tr>
              <a:tr h="370840">
                <a:tc>
                  <a:txBody>
                    <a:bodyPr/>
                    <a:lstStyle/>
                    <a:p>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Am Wochenende schläft Karim länger.</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3"/>
                  </a:ext>
                </a:extLst>
              </a:tr>
              <a:tr h="370840">
                <a:tc>
                  <a:txBody>
                    <a:bodyPr/>
                    <a:lstStyle/>
                    <a:p>
                      <a:r>
                        <a:rPr lang="de-DE" sz="3200" b="1" dirty="0" smtClean="0">
                          <a:latin typeface="Arial" panose="020B0604020202020204" pitchFamily="34" charset="0"/>
                          <a:cs typeface="Arial" panose="020B0604020202020204" pitchFamily="34" charset="0"/>
                        </a:rPr>
                        <a:t>In der Zukunft will Karim nicht</a:t>
                      </a:r>
                      <a:r>
                        <a:rPr lang="de-DE" sz="3200" b="1" baseline="0" dirty="0" smtClean="0">
                          <a:latin typeface="Arial" panose="020B0604020202020204" pitchFamily="34" charset="0"/>
                          <a:cs typeface="Arial" panose="020B0604020202020204" pitchFamily="34" charset="0"/>
                        </a:rPr>
                        <a:t> in Landwirtschaft arbeiten.</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4"/>
                  </a:ext>
                </a:extLst>
              </a:tr>
            </a:tbl>
          </a:graphicData>
        </a:graphic>
      </p:graphicFrame>
      <p:sp>
        <p:nvSpPr>
          <p:cNvPr id="3" name="Прямоугольник 2"/>
          <p:cNvSpPr/>
          <p:nvPr/>
        </p:nvSpPr>
        <p:spPr>
          <a:xfrm>
            <a:off x="10641283" y="4953026"/>
            <a:ext cx="567784" cy="1015663"/>
          </a:xfrm>
          <a:prstGeom prst="rect">
            <a:avLst/>
          </a:prstGeom>
          <a:noFill/>
        </p:spPr>
        <p:txBody>
          <a:bodyPr wrap="none" lIns="91440" tIns="45720" rIns="91440" bIns="45720">
            <a:spAutoFit/>
          </a:bodyPr>
          <a:lstStyle/>
          <a:p>
            <a:pPr algn="ctr"/>
            <a:r>
              <a:rPr lang="de-DE" sz="6000" b="0" cap="none" spc="0" dirty="0" smtClean="0">
                <a:ln w="0"/>
                <a:solidFill>
                  <a:schemeClr val="tx1"/>
                </a:solidFill>
              </a:rPr>
              <a:t>+</a:t>
            </a:r>
            <a:endParaRPr lang="ru-RU" sz="6000" b="0" cap="none" spc="0" dirty="0">
              <a:ln w="0"/>
              <a:solidFill>
                <a:schemeClr val="tx1"/>
              </a:solidFill>
            </a:endParaRPr>
          </a:p>
        </p:txBody>
      </p:sp>
      <p:sp>
        <p:nvSpPr>
          <p:cNvPr id="6" name="Прямоугольник 5"/>
          <p:cNvSpPr/>
          <p:nvPr/>
        </p:nvSpPr>
        <p:spPr>
          <a:xfrm>
            <a:off x="10641283" y="4217251"/>
            <a:ext cx="567784" cy="1015663"/>
          </a:xfrm>
          <a:prstGeom prst="rect">
            <a:avLst/>
          </a:prstGeom>
          <a:noFill/>
        </p:spPr>
        <p:txBody>
          <a:bodyPr wrap="none" lIns="91440" tIns="45720" rIns="91440" bIns="45720">
            <a:spAutoFit/>
          </a:bodyPr>
          <a:lstStyle/>
          <a:p>
            <a:pPr algn="ctr"/>
            <a:r>
              <a:rPr lang="de-DE" sz="6000" b="0" cap="none" spc="0" dirty="0" smtClean="0">
                <a:ln w="0"/>
                <a:solidFill>
                  <a:schemeClr val="tx1"/>
                </a:solidFill>
              </a:rPr>
              <a:t>+</a:t>
            </a:r>
            <a:endParaRPr lang="ru-RU" sz="6000" b="0" cap="none" spc="0" dirty="0">
              <a:ln w="0"/>
              <a:solidFill>
                <a:schemeClr val="tx1"/>
              </a:solidFill>
            </a:endParaRPr>
          </a:p>
        </p:txBody>
      </p:sp>
      <p:sp>
        <p:nvSpPr>
          <p:cNvPr id="7" name="Прямоугольник 6"/>
          <p:cNvSpPr/>
          <p:nvPr/>
        </p:nvSpPr>
        <p:spPr>
          <a:xfrm>
            <a:off x="9352503" y="3457664"/>
            <a:ext cx="567784" cy="1015663"/>
          </a:xfrm>
          <a:prstGeom prst="rect">
            <a:avLst/>
          </a:prstGeom>
          <a:noFill/>
        </p:spPr>
        <p:txBody>
          <a:bodyPr wrap="none" lIns="91440" tIns="45720" rIns="91440" bIns="45720">
            <a:spAutoFit/>
          </a:bodyPr>
          <a:lstStyle/>
          <a:p>
            <a:pPr algn="ctr"/>
            <a:r>
              <a:rPr lang="de-DE" sz="6000" b="0" cap="none" spc="0" dirty="0" smtClean="0">
                <a:ln w="0"/>
                <a:solidFill>
                  <a:schemeClr val="tx1"/>
                </a:solidFill>
              </a:rPr>
              <a:t>+</a:t>
            </a:r>
            <a:endParaRPr lang="ru-RU" sz="6000" b="0" cap="none" spc="0" dirty="0">
              <a:ln w="0"/>
              <a:solidFill>
                <a:schemeClr val="tx1"/>
              </a:solidFill>
            </a:endParaRPr>
          </a:p>
        </p:txBody>
      </p:sp>
      <p:sp>
        <p:nvSpPr>
          <p:cNvPr id="8" name="Прямоугольник 7"/>
          <p:cNvSpPr/>
          <p:nvPr/>
        </p:nvSpPr>
        <p:spPr>
          <a:xfrm>
            <a:off x="10641283" y="2465813"/>
            <a:ext cx="567784" cy="1015663"/>
          </a:xfrm>
          <a:prstGeom prst="rect">
            <a:avLst/>
          </a:prstGeom>
          <a:noFill/>
        </p:spPr>
        <p:txBody>
          <a:bodyPr wrap="none" lIns="91440" tIns="45720" rIns="91440" bIns="45720">
            <a:spAutoFit/>
          </a:bodyPr>
          <a:lstStyle/>
          <a:p>
            <a:pPr algn="ctr"/>
            <a:r>
              <a:rPr lang="de-DE" sz="6000" b="0" cap="none" spc="0" dirty="0" smtClean="0">
                <a:ln w="0"/>
                <a:solidFill>
                  <a:schemeClr val="tx1"/>
                </a:solidFill>
              </a:rPr>
              <a:t>+</a:t>
            </a:r>
            <a:endParaRPr lang="ru-RU" sz="6000" b="0" cap="none" spc="0" dirty="0">
              <a:ln w="0"/>
              <a:solidFill>
                <a:schemeClr val="tx1"/>
              </a:solidFill>
            </a:endParaRPr>
          </a:p>
        </p:txBody>
      </p:sp>
    </p:spTree>
    <p:extLst>
      <p:ext uri="{BB962C8B-B14F-4D97-AF65-F5344CB8AC3E}">
        <p14:creationId xmlns:p14="http://schemas.microsoft.com/office/powerpoint/2010/main" val="312349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Wir machen Übung.</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nSpc>
                <a:spcPct val="100000"/>
              </a:lnSpc>
              <a:spcBef>
                <a:spcPts val="0"/>
              </a:spcBef>
            </a:pPr>
            <a:r>
              <a:rPr lang="de-DE" sz="3200" b="1" dirty="0" smtClean="0">
                <a:latin typeface="Arial" panose="020B0604020202020204" pitchFamily="34" charset="0"/>
                <a:cs typeface="Arial" panose="020B0604020202020204" pitchFamily="34" charset="0"/>
              </a:rPr>
              <a:t> Lesen Sie diese Sätze und bestimmen, ob sie dem Textinhalt entsprechen oder nicht.</a:t>
            </a:r>
          </a:p>
          <a:p>
            <a:pPr algn="l">
              <a:lnSpc>
                <a:spcPct val="100000"/>
              </a:lnSpc>
              <a:spcBef>
                <a:spcPts val="0"/>
              </a:spcBef>
            </a:pP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50194752"/>
              </p:ext>
            </p:extLst>
          </p:nvPr>
        </p:nvGraphicFramePr>
        <p:xfrm>
          <a:off x="657224" y="1962679"/>
          <a:ext cx="10958519" cy="3749040"/>
        </p:xfrm>
        <a:graphic>
          <a:graphicData uri="http://schemas.openxmlformats.org/drawingml/2006/table">
            <a:tbl>
              <a:tblPr firstRow="1" bandRow="1">
                <a:tableStyleId>{C4B1156A-380E-4F78-BDF5-A606A8083BF9}</a:tableStyleId>
              </a:tblPr>
              <a:tblGrid>
                <a:gridCol w="8501064">
                  <a:extLst>
                    <a:ext uri="{9D8B030D-6E8A-4147-A177-3AD203B41FA5}">
                      <a16:colId xmlns:a16="http://schemas.microsoft.com/office/drawing/2014/main" val="20000"/>
                    </a:ext>
                  </a:extLst>
                </a:gridCol>
                <a:gridCol w="1185862">
                  <a:extLst>
                    <a:ext uri="{9D8B030D-6E8A-4147-A177-3AD203B41FA5}">
                      <a16:colId xmlns:a16="http://schemas.microsoft.com/office/drawing/2014/main" val="20001"/>
                    </a:ext>
                  </a:extLst>
                </a:gridCol>
                <a:gridCol w="1271593">
                  <a:extLst>
                    <a:ext uri="{9D8B030D-6E8A-4147-A177-3AD203B41FA5}">
                      <a16:colId xmlns:a16="http://schemas.microsoft.com/office/drawing/2014/main" val="20002"/>
                    </a:ext>
                  </a:extLst>
                </a:gridCol>
              </a:tblGrid>
              <a:tr h="370840">
                <a:tc>
                  <a:txBody>
                    <a:bodyPr/>
                    <a:lstStyle/>
                    <a:p>
                      <a:endParaRPr lang="ru-RU" dirty="0"/>
                    </a:p>
                  </a:txBody>
                  <a:tcPr/>
                </a:tc>
                <a:tc>
                  <a:txBody>
                    <a:bodyPr/>
                    <a:lstStyle/>
                    <a:p>
                      <a:r>
                        <a:rPr lang="de-DE" sz="2400" dirty="0" smtClean="0"/>
                        <a:t>R</a:t>
                      </a:r>
                      <a:endParaRPr lang="ru-RU" sz="2400" dirty="0"/>
                    </a:p>
                  </a:txBody>
                  <a:tcPr/>
                </a:tc>
                <a:tc>
                  <a:txBody>
                    <a:bodyPr/>
                    <a:lstStyle/>
                    <a:p>
                      <a:r>
                        <a:rPr lang="de-DE" sz="2400" dirty="0" smtClean="0"/>
                        <a:t>F</a:t>
                      </a:r>
                      <a:endParaRPr lang="ru-RU" sz="2400" dirty="0"/>
                    </a:p>
                  </a:txBody>
                  <a:tcPr/>
                </a:tc>
                <a:extLst>
                  <a:ext uri="{0D108BD9-81ED-4DB2-BD59-A6C34878D82A}">
                    <a16:rowId xmlns:a16="http://schemas.microsoft.com/office/drawing/2014/main" val="10000"/>
                  </a:ext>
                </a:extLst>
              </a:tr>
              <a:tr h="370840">
                <a:tc>
                  <a:txBody>
                    <a:bodyPr/>
                    <a:lstStyle/>
                    <a:p>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In der Stadt hat </a:t>
                      </a:r>
                      <a:r>
                        <a:rPr kumimoji="0" lang="de-DE" sz="32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Asisa</a:t>
                      </a:r>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nicht so viele Freunde.</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Das Leben in der Stadt ist langweilig.</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2"/>
                  </a:ext>
                </a:extLst>
              </a:tr>
              <a:tr h="370840">
                <a:tc>
                  <a:txBody>
                    <a:bodyPr/>
                    <a:lstStyle/>
                    <a:p>
                      <a:r>
                        <a:rPr kumimoji="0" lang="de-DE" sz="32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Asisa</a:t>
                      </a:r>
                      <a:r>
                        <a:rPr kumimoji="0" lang="de-DE" sz="32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besucht oft mit den Freunden Disko.</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3"/>
                  </a:ext>
                </a:extLst>
              </a:tr>
              <a:tr h="370840">
                <a:tc>
                  <a:txBody>
                    <a:bodyPr/>
                    <a:lstStyle/>
                    <a:p>
                      <a:r>
                        <a:rPr lang="de-DE" sz="3200" b="1" baseline="0" dirty="0" smtClean="0">
                          <a:latin typeface="Arial" panose="020B0604020202020204" pitchFamily="34" charset="0"/>
                          <a:cs typeface="Arial" panose="020B0604020202020204" pitchFamily="34" charset="0"/>
                        </a:rPr>
                        <a:t>Bevor rauszugehen, macht </a:t>
                      </a:r>
                      <a:r>
                        <a:rPr lang="de-DE" sz="3200" b="1" baseline="0" dirty="0" err="1" smtClean="0">
                          <a:latin typeface="Arial" panose="020B0604020202020204" pitchFamily="34" charset="0"/>
                          <a:cs typeface="Arial" panose="020B0604020202020204" pitchFamily="34" charset="0"/>
                        </a:rPr>
                        <a:t>Asisa</a:t>
                      </a:r>
                      <a:r>
                        <a:rPr lang="de-DE" sz="3200" b="1" baseline="0" dirty="0" smtClean="0">
                          <a:latin typeface="Arial" panose="020B0604020202020204" pitchFamily="34" charset="0"/>
                          <a:cs typeface="Arial" panose="020B0604020202020204" pitchFamily="34" charset="0"/>
                        </a:rPr>
                        <a:t> Hausaufgaben.</a:t>
                      </a:r>
                      <a:endParaRPr lang="ru-RU" sz="3200" b="1"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4"/>
                  </a:ext>
                </a:extLst>
              </a:tr>
            </a:tbl>
          </a:graphicData>
        </a:graphic>
      </p:graphicFrame>
      <p:sp>
        <p:nvSpPr>
          <p:cNvPr id="3" name="Прямоугольник 2"/>
          <p:cNvSpPr/>
          <p:nvPr/>
        </p:nvSpPr>
        <p:spPr>
          <a:xfrm>
            <a:off x="9526858" y="4552976"/>
            <a:ext cx="567784" cy="1015663"/>
          </a:xfrm>
          <a:prstGeom prst="rect">
            <a:avLst/>
          </a:prstGeom>
          <a:noFill/>
        </p:spPr>
        <p:txBody>
          <a:bodyPr wrap="none" lIns="91440" tIns="45720" rIns="91440" bIns="45720">
            <a:spAutoFit/>
          </a:bodyPr>
          <a:lstStyle/>
          <a:p>
            <a:pPr algn="ctr"/>
            <a:r>
              <a:rPr lang="de-DE" sz="6000" dirty="0">
                <a:ln w="0"/>
                <a:solidFill>
                  <a:prstClr val="black"/>
                </a:solidFill>
              </a:rPr>
              <a:t>+</a:t>
            </a:r>
            <a:endParaRPr lang="ru-RU" sz="6000" dirty="0">
              <a:ln w="0"/>
              <a:solidFill>
                <a:prstClr val="black"/>
              </a:solidFill>
            </a:endParaRPr>
          </a:p>
        </p:txBody>
      </p:sp>
      <p:sp>
        <p:nvSpPr>
          <p:cNvPr id="6" name="Прямоугольник 5"/>
          <p:cNvSpPr/>
          <p:nvPr/>
        </p:nvSpPr>
        <p:spPr>
          <a:xfrm>
            <a:off x="10641283" y="3873070"/>
            <a:ext cx="567784" cy="1015663"/>
          </a:xfrm>
          <a:prstGeom prst="rect">
            <a:avLst/>
          </a:prstGeom>
          <a:noFill/>
        </p:spPr>
        <p:txBody>
          <a:bodyPr wrap="none" lIns="91440" tIns="45720" rIns="91440" bIns="45720">
            <a:spAutoFit/>
          </a:bodyPr>
          <a:lstStyle/>
          <a:p>
            <a:pPr algn="ctr"/>
            <a:r>
              <a:rPr lang="de-DE" sz="6000" dirty="0">
                <a:ln w="0"/>
                <a:solidFill>
                  <a:prstClr val="black"/>
                </a:solidFill>
              </a:rPr>
              <a:t>+</a:t>
            </a:r>
            <a:endParaRPr lang="ru-RU" sz="6000" dirty="0">
              <a:ln w="0"/>
              <a:solidFill>
                <a:prstClr val="black"/>
              </a:solidFill>
            </a:endParaRPr>
          </a:p>
        </p:txBody>
      </p:sp>
      <p:sp>
        <p:nvSpPr>
          <p:cNvPr id="7" name="Прямоугольник 6"/>
          <p:cNvSpPr/>
          <p:nvPr/>
        </p:nvSpPr>
        <p:spPr>
          <a:xfrm>
            <a:off x="10641283" y="3201588"/>
            <a:ext cx="567784" cy="1015663"/>
          </a:xfrm>
          <a:prstGeom prst="rect">
            <a:avLst/>
          </a:prstGeom>
          <a:noFill/>
        </p:spPr>
        <p:txBody>
          <a:bodyPr wrap="none" lIns="91440" tIns="45720" rIns="91440" bIns="45720">
            <a:spAutoFit/>
          </a:bodyPr>
          <a:lstStyle/>
          <a:p>
            <a:pPr algn="ctr"/>
            <a:r>
              <a:rPr lang="de-DE" sz="6000" dirty="0">
                <a:ln w="0"/>
                <a:solidFill>
                  <a:prstClr val="black"/>
                </a:solidFill>
              </a:rPr>
              <a:t>+</a:t>
            </a:r>
            <a:endParaRPr lang="ru-RU" sz="6000" dirty="0">
              <a:ln w="0"/>
              <a:solidFill>
                <a:prstClr val="black"/>
              </a:solidFill>
            </a:endParaRPr>
          </a:p>
        </p:txBody>
      </p:sp>
      <p:sp>
        <p:nvSpPr>
          <p:cNvPr id="8" name="Прямоугольник 7"/>
          <p:cNvSpPr/>
          <p:nvPr/>
        </p:nvSpPr>
        <p:spPr>
          <a:xfrm>
            <a:off x="10641283" y="2465813"/>
            <a:ext cx="567784" cy="1015663"/>
          </a:xfrm>
          <a:prstGeom prst="rect">
            <a:avLst/>
          </a:prstGeom>
          <a:noFill/>
        </p:spPr>
        <p:txBody>
          <a:bodyPr wrap="none" lIns="91440" tIns="45720" rIns="91440" bIns="45720">
            <a:spAutoFit/>
          </a:bodyPr>
          <a:lstStyle/>
          <a:p>
            <a:pPr algn="ctr"/>
            <a:r>
              <a:rPr lang="de-DE" sz="6000" dirty="0">
                <a:ln w="0"/>
                <a:solidFill>
                  <a:prstClr val="black"/>
                </a:solidFill>
              </a:rPr>
              <a:t>+</a:t>
            </a:r>
            <a:endParaRPr lang="ru-RU" sz="6000" dirty="0">
              <a:ln w="0"/>
              <a:solidFill>
                <a:prstClr val="black"/>
              </a:solidFill>
            </a:endParaRPr>
          </a:p>
        </p:txBody>
      </p:sp>
    </p:spTree>
    <p:extLst>
      <p:ext uri="{BB962C8B-B14F-4D97-AF65-F5344CB8AC3E}">
        <p14:creationId xmlns:p14="http://schemas.microsoft.com/office/powerpoint/2010/main" val="2296693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Finden Sie in den Briefen die Sätze mit Modalverben!</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585789"/>
            <a:ext cx="11587162" cy="6129336"/>
          </a:xfrm>
          <a:ln w="57150">
            <a:solidFill>
              <a:srgbClr val="00B0F0"/>
            </a:solidFill>
          </a:ln>
        </p:spPr>
        <p:txBody>
          <a:bodyPr>
            <a:normAutofit fontScale="92500"/>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 Viele Menschen in unserem Dorf haben Tiere und müssen sich täglich um diese kümmern.</a:t>
            </a:r>
          </a:p>
          <a:p>
            <a:pPr algn="l">
              <a:lnSpc>
                <a:spcPct val="100000"/>
              </a:lnSpc>
              <a:spcBef>
                <a:spcPts val="0"/>
              </a:spcBef>
            </a:pPr>
            <a:r>
              <a:rPr lang="de-DE" sz="3200" b="1" dirty="0" smtClean="0">
                <a:latin typeface="Arial" panose="020B0604020202020204" pitchFamily="34" charset="0"/>
                <a:cs typeface="Arial" panose="020B0604020202020204" pitchFamily="34" charset="0"/>
              </a:rPr>
              <a:t>Großstärte sind gut zum Einkaufen und Bummeln, leben will ich hier eigentlich nicht. </a:t>
            </a:r>
            <a:r>
              <a:rPr lang="de-DE" sz="3200" b="1" dirty="0">
                <a:latin typeface="Arial" panose="020B0604020202020204" pitchFamily="34" charset="0"/>
                <a:cs typeface="Arial" panose="020B0604020202020204" pitchFamily="34" charset="0"/>
              </a:rPr>
              <a:t>A</a:t>
            </a:r>
            <a:r>
              <a:rPr lang="de-DE" sz="3200" b="1" dirty="0" smtClean="0">
                <a:latin typeface="Arial" panose="020B0604020202020204" pitchFamily="34" charset="0"/>
                <a:cs typeface="Arial" panose="020B0604020202020204" pitchFamily="34" charset="0"/>
              </a:rPr>
              <a:t>ber ich muss in der Stadt wohnen, weil meine Familie hier lebt und meine Eltern hier arbeiten.</a:t>
            </a:r>
          </a:p>
          <a:p>
            <a:pPr lvl="0" algn="l">
              <a:lnSpc>
                <a:spcPct val="100000"/>
              </a:lnSpc>
              <a:spcBef>
                <a:spcPts val="0"/>
              </a:spcBef>
            </a:pPr>
            <a:r>
              <a:rPr lang="de-DE" sz="3200" b="1" dirty="0">
                <a:solidFill>
                  <a:prstClr val="black"/>
                </a:solidFill>
                <a:latin typeface="Arial" panose="020B0604020202020204" pitchFamily="34" charset="0"/>
                <a:cs typeface="Arial" panose="020B0604020202020204" pitchFamily="34" charset="0"/>
              </a:rPr>
              <a:t>Ich möchte von meinem Dorf erzählen</a:t>
            </a:r>
            <a:r>
              <a:rPr lang="de-DE" sz="3200" b="1" dirty="0" smtClean="0">
                <a:solidFill>
                  <a:prstClr val="black"/>
                </a:solidFill>
                <a:latin typeface="Arial" panose="020B0604020202020204" pitchFamily="34" charset="0"/>
                <a:cs typeface="Arial" panose="020B0604020202020204" pitchFamily="34" charset="0"/>
              </a:rPr>
              <a:t>.</a:t>
            </a:r>
            <a:r>
              <a:rPr lang="de-DE" sz="3200" b="1" dirty="0">
                <a:solidFill>
                  <a:prstClr val="black"/>
                </a:solidFill>
                <a:latin typeface="Arial" panose="020B0604020202020204" pitchFamily="34" charset="0"/>
                <a:cs typeface="Arial" panose="020B0604020202020204" pitchFamily="34" charset="0"/>
              </a:rPr>
              <a:t> Mein Vater ist Schafzüchter und ich muss leider früh </a:t>
            </a:r>
            <a:r>
              <a:rPr lang="de-DE" sz="3200" b="1" dirty="0" smtClean="0">
                <a:solidFill>
                  <a:prstClr val="black"/>
                </a:solidFill>
                <a:latin typeface="Arial" panose="020B0604020202020204" pitchFamily="34" charset="0"/>
                <a:cs typeface="Arial" panose="020B0604020202020204" pitchFamily="34" charset="0"/>
              </a:rPr>
              <a:t>aufstehen.</a:t>
            </a:r>
            <a:r>
              <a:rPr lang="de-DE" sz="3200" b="1" dirty="0">
                <a:solidFill>
                  <a:prstClr val="black"/>
                </a:solidFill>
                <a:latin typeface="Arial" panose="020B0604020202020204" pitchFamily="34" charset="0"/>
                <a:cs typeface="Arial" panose="020B0604020202020204" pitchFamily="34" charset="0"/>
              </a:rPr>
              <a:t> Ich möchte Landwirt werden und später einmal die Tierzucht übernehmen.</a:t>
            </a:r>
          </a:p>
          <a:p>
            <a:pPr algn="l">
              <a:lnSpc>
                <a:spcPct val="100000"/>
              </a:lnSpc>
              <a:spcBef>
                <a:spcPts val="0"/>
              </a:spcBef>
            </a:pPr>
            <a:r>
              <a:rPr lang="de-DE" sz="3200" b="1" dirty="0">
                <a:solidFill>
                  <a:prstClr val="black"/>
                </a:solidFill>
                <a:latin typeface="Arial" panose="020B0604020202020204" pitchFamily="34" charset="0"/>
                <a:cs typeface="Arial" panose="020B0604020202020204" pitchFamily="34" charset="0"/>
              </a:rPr>
              <a:t>Leider darf ich diese mit meinen 13 Jahren noch nicht besuchen.</a:t>
            </a:r>
            <a:endParaRPr lang="de-DE" sz="3200" b="1" dirty="0" smtClean="0">
              <a:latin typeface="Arial" panose="020B0604020202020204" pitchFamily="34" charset="0"/>
              <a:cs typeface="Arial" panose="020B0604020202020204" pitchFamily="34" charset="0"/>
            </a:endParaRPr>
          </a:p>
          <a:p>
            <a:pPr lvl="0" algn="l">
              <a:lnSpc>
                <a:spcPct val="100000"/>
              </a:lnSpc>
              <a:spcBef>
                <a:spcPts val="0"/>
              </a:spcBef>
            </a:pPr>
            <a:r>
              <a:rPr lang="de-DE" sz="3200" b="1" dirty="0">
                <a:solidFill>
                  <a:prstClr val="black"/>
                </a:solidFill>
                <a:latin typeface="Arial" panose="020B0604020202020204" pitchFamily="34" charset="0"/>
                <a:cs typeface="Arial" panose="020B0604020202020204" pitchFamily="34" charset="0"/>
              </a:rPr>
              <a:t>Am Wochenende können wir Theater, Museen oder Konzerte besuchen</a:t>
            </a:r>
            <a:r>
              <a:rPr lang="de-DE" sz="3200" b="1" dirty="0" smtClean="0">
                <a:solidFill>
                  <a:prstClr val="black"/>
                </a:solidFill>
                <a:latin typeface="Arial" panose="020B0604020202020204" pitchFamily="34" charset="0"/>
                <a:cs typeface="Arial" panose="020B0604020202020204" pitchFamily="34" charset="0"/>
              </a:rPr>
              <a:t>.</a:t>
            </a:r>
            <a:r>
              <a:rPr lang="de-DE" sz="3200" b="1" dirty="0">
                <a:solidFill>
                  <a:prstClr val="black"/>
                </a:solidFill>
                <a:latin typeface="Arial" panose="020B0604020202020204" pitchFamily="34" charset="0"/>
                <a:cs typeface="Arial" panose="020B0604020202020204" pitchFamily="34" charset="0"/>
              </a:rPr>
              <a:t> </a:t>
            </a:r>
            <a:endParaRPr lang="de-DE" sz="3200" b="1" dirty="0" smtClean="0">
              <a:solidFill>
                <a:prstClr val="black"/>
              </a:solidFill>
              <a:latin typeface="Arial" panose="020B0604020202020204" pitchFamily="34" charset="0"/>
              <a:cs typeface="Arial" panose="020B0604020202020204" pitchFamily="34" charset="0"/>
            </a:endParaRPr>
          </a:p>
          <a:p>
            <a:pPr lvl="0" algn="l">
              <a:lnSpc>
                <a:spcPct val="100000"/>
              </a:lnSpc>
              <a:spcBef>
                <a:spcPts val="0"/>
              </a:spcBef>
            </a:pPr>
            <a:r>
              <a:rPr lang="de-DE" sz="3200" b="1" dirty="0" smtClean="0">
                <a:solidFill>
                  <a:prstClr val="black"/>
                </a:solidFill>
                <a:latin typeface="Arial" panose="020B0604020202020204" pitchFamily="34" charset="0"/>
                <a:cs typeface="Arial" panose="020B0604020202020204" pitchFamily="34" charset="0"/>
              </a:rPr>
              <a:t>Aber </a:t>
            </a:r>
            <a:r>
              <a:rPr lang="de-DE" sz="3200" b="1" dirty="0">
                <a:solidFill>
                  <a:prstClr val="black"/>
                </a:solidFill>
                <a:latin typeface="Arial" panose="020B0604020202020204" pitchFamily="34" charset="0"/>
                <a:cs typeface="Arial" panose="020B0604020202020204" pitchFamily="34" charset="0"/>
              </a:rPr>
              <a:t>vorher müssen wir die Hausaufgaben machen.</a:t>
            </a:r>
          </a:p>
          <a:p>
            <a:pPr algn="l">
              <a:lnSpc>
                <a:spcPct val="100000"/>
              </a:lnSpc>
              <a:spcBef>
                <a:spcPts val="0"/>
              </a:spcBef>
            </a:pP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cxnSp>
        <p:nvCxnSpPr>
          <p:cNvPr id="3" name="Прямая соединительная линия 2"/>
          <p:cNvCxnSpPr/>
          <p:nvPr/>
        </p:nvCxnSpPr>
        <p:spPr>
          <a:xfrm>
            <a:off x="2709862" y="6529387"/>
            <a:ext cx="1388269" cy="142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a:off x="3581400" y="5686425"/>
            <a:ext cx="1376363"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1681163" y="4752975"/>
            <a:ext cx="719137" cy="1905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p:nvCxnSpPr>
        <p:spPr>
          <a:xfrm>
            <a:off x="10101263" y="3800475"/>
            <a:ext cx="14478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flipV="1">
            <a:off x="10634663" y="1971675"/>
            <a:ext cx="838200" cy="4763"/>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6548438" y="2490788"/>
            <a:ext cx="938212" cy="9525"/>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1114426" y="3386137"/>
            <a:ext cx="1285874" cy="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9667876" y="1171577"/>
            <a:ext cx="1347787"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flipV="1">
            <a:off x="4314825" y="3800475"/>
            <a:ext cx="1085850" cy="142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32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latin typeface="Arial" panose="020B0604020202020204" pitchFamily="34" charset="0"/>
                <a:cs typeface="Arial" panose="020B0604020202020204" pitchFamily="34" charset="0"/>
              </a:rPr>
              <a:t>Die Bedeutung der Modalverben</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müssen-</a:t>
            </a:r>
            <a:r>
              <a:rPr lang="en-US" sz="3200" b="1" dirty="0" err="1" smtClean="0">
                <a:latin typeface="Arial" panose="020B0604020202020204" pitchFamily="34" charset="0"/>
                <a:cs typeface="Arial" panose="020B0604020202020204" pitchFamily="34" charset="0"/>
              </a:rPr>
              <a:t>shart</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bo‘lmoq</a:t>
            </a:r>
            <a:r>
              <a:rPr lang="en-US" sz="3200" b="1" dirty="0" smtClean="0">
                <a:latin typeface="Arial" panose="020B0604020202020204" pitchFamily="34" charset="0"/>
                <a:cs typeface="Arial" panose="020B0604020202020204" pitchFamily="34" charset="0"/>
              </a:rPr>
              <a:t>(</a:t>
            </a:r>
            <a:r>
              <a:rPr lang="en-US" sz="3200" b="1" dirty="0" err="1" smtClean="0">
                <a:latin typeface="Arial" panose="020B0604020202020204" pitchFamily="34" charset="0"/>
                <a:cs typeface="Arial" panose="020B0604020202020204" pitchFamily="34" charset="0"/>
              </a:rPr>
              <a:t>nimadir</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qilish</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shart</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holatida</a:t>
            </a:r>
            <a:r>
              <a:rPr lang="en-US" sz="3200" b="1" dirty="0" smtClean="0">
                <a:latin typeface="Arial" panose="020B0604020202020204" pitchFamily="34" charset="0"/>
                <a:cs typeface="Arial" panose="020B0604020202020204" pitchFamily="34" charset="0"/>
              </a:rPr>
              <a:t>)</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können-</a:t>
            </a:r>
            <a:r>
              <a:rPr lang="en-US" sz="3200" b="1" dirty="0" err="1" smtClean="0">
                <a:latin typeface="Arial" panose="020B0604020202020204" pitchFamily="34" charset="0"/>
                <a:cs typeface="Arial" panose="020B0604020202020204" pitchFamily="34" charset="0"/>
              </a:rPr>
              <a:t>qila</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olmoq</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mögen-</a:t>
            </a:r>
            <a:r>
              <a:rPr lang="en-US" sz="3200" b="1" dirty="0" err="1" smtClean="0">
                <a:latin typeface="Arial" panose="020B0604020202020204" pitchFamily="34" charset="0"/>
                <a:cs typeface="Arial" panose="020B0604020202020204" pitchFamily="34" charset="0"/>
              </a:rPr>
              <a:t>yaxshi</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ko‘rmoq</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dürfen-</a:t>
            </a:r>
            <a:r>
              <a:rPr lang="en-US" sz="3200" b="1" dirty="0" err="1" smtClean="0">
                <a:latin typeface="Arial" panose="020B0604020202020204" pitchFamily="34" charset="0"/>
                <a:cs typeface="Arial" panose="020B0604020202020204" pitchFamily="34" charset="0"/>
              </a:rPr>
              <a:t>ruxsat</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olmoq</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wollen-</a:t>
            </a:r>
            <a:r>
              <a:rPr lang="en-US" sz="3200" b="1" dirty="0" err="1" smtClean="0">
                <a:latin typeface="Arial" panose="020B0604020202020204" pitchFamily="34" charset="0"/>
                <a:cs typeface="Arial" panose="020B0604020202020204" pitchFamily="34" charset="0"/>
              </a:rPr>
              <a:t>xohlamoq</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sollen-</a:t>
            </a:r>
            <a:r>
              <a:rPr lang="en-US" sz="3200" b="1" dirty="0" err="1" smtClean="0">
                <a:latin typeface="Arial" panose="020B0604020202020204" pitchFamily="34" charset="0"/>
                <a:cs typeface="Arial" panose="020B0604020202020204" pitchFamily="34" charset="0"/>
              </a:rPr>
              <a:t>kerak</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bo‘lmoq</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nimadir</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qilish</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majbur</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holatida</a:t>
            </a:r>
            <a:r>
              <a:rPr lang="en-US" sz="3200" b="1" dirty="0" smtClean="0">
                <a:latin typeface="Arial" panose="020B0604020202020204" pitchFamily="34" charset="0"/>
                <a:cs typeface="Arial" panose="020B0604020202020204" pitchFamily="34" charset="0"/>
              </a:rPr>
              <a:t>)</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a:latin typeface="Arial" panose="020B0604020202020204" pitchFamily="34" charset="0"/>
                <a:cs typeface="Arial" panose="020B0604020202020204" pitchFamily="34" charset="0"/>
              </a:rPr>
              <a:t>m</a:t>
            </a:r>
            <a:r>
              <a:rPr lang="de-DE" sz="3200" b="1" dirty="0" smtClean="0">
                <a:latin typeface="Arial" panose="020B0604020202020204" pitchFamily="34" charset="0"/>
                <a:cs typeface="Arial" panose="020B0604020202020204" pitchFamily="34" charset="0"/>
              </a:rPr>
              <a:t>öchten (Konj.2)-</a:t>
            </a:r>
            <a:r>
              <a:rPr lang="ru-RU" sz="3200" b="1" dirty="0" smtClean="0">
                <a:latin typeface="Arial" panose="020B0604020202020204" pitchFamily="34" charset="0"/>
                <a:cs typeface="Arial" panose="020B0604020202020204" pitchFamily="34" charset="0"/>
              </a:rPr>
              <a:t> </a:t>
            </a:r>
            <a:r>
              <a:rPr lang="en-US" sz="3200" b="1" dirty="0" smtClean="0">
                <a:latin typeface="Arial" panose="020B0604020202020204" pitchFamily="34" charset="0"/>
                <a:cs typeface="Arial" panose="020B0604020202020204" pitchFamily="34" charset="0"/>
              </a:rPr>
              <a:t>…..</a:t>
            </a:r>
            <a:r>
              <a:rPr lang="en-US" sz="3200" b="1" dirty="0" err="1" smtClean="0">
                <a:latin typeface="Arial" panose="020B0604020202020204" pitchFamily="34" charset="0"/>
                <a:cs typeface="Arial" panose="020B0604020202020204" pitchFamily="34" charset="0"/>
              </a:rPr>
              <a:t>moqchi</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a:latin typeface="Arial" panose="020B0604020202020204" pitchFamily="34" charset="0"/>
                <a:cs typeface="Arial" panose="020B0604020202020204" pitchFamily="34" charset="0"/>
              </a:rPr>
              <a:t>m</a:t>
            </a:r>
            <a:r>
              <a:rPr lang="de-DE" sz="3200" b="1" dirty="0" smtClean="0">
                <a:latin typeface="Arial" panose="020B0604020202020204" pitchFamily="34" charset="0"/>
                <a:cs typeface="Arial" panose="020B0604020202020204" pitchFamily="34" charset="0"/>
              </a:rPr>
              <a:t>an kann-</a:t>
            </a:r>
            <a:r>
              <a:rPr lang="en-US" sz="3200" b="1" dirty="0" err="1" smtClean="0">
                <a:latin typeface="Arial" panose="020B0604020202020204" pitchFamily="34" charset="0"/>
                <a:cs typeface="Arial" panose="020B0604020202020204" pitchFamily="34" charset="0"/>
              </a:rPr>
              <a:t>mumkin</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a:latin typeface="Arial" panose="020B0604020202020204" pitchFamily="34" charset="0"/>
                <a:cs typeface="Arial" panose="020B0604020202020204" pitchFamily="34" charset="0"/>
              </a:rPr>
              <a:t>m</a:t>
            </a:r>
            <a:r>
              <a:rPr lang="de-DE" sz="3200" b="1" dirty="0" smtClean="0">
                <a:latin typeface="Arial" panose="020B0604020202020204" pitchFamily="34" charset="0"/>
                <a:cs typeface="Arial" panose="020B0604020202020204" pitchFamily="34" charset="0"/>
              </a:rPr>
              <a:t>an muss-</a:t>
            </a:r>
            <a:r>
              <a:rPr lang="en-US" sz="3200" b="1" dirty="0" err="1" smtClean="0">
                <a:latin typeface="Arial" panose="020B0604020202020204" pitchFamily="34" charset="0"/>
                <a:cs typeface="Arial" panose="020B0604020202020204" pitchFamily="34" charset="0"/>
              </a:rPr>
              <a:t>shart</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a:latin typeface="Arial" panose="020B0604020202020204" pitchFamily="34" charset="0"/>
                <a:cs typeface="Arial" panose="020B0604020202020204" pitchFamily="34" charset="0"/>
              </a:rPr>
              <a:t>m</a:t>
            </a:r>
            <a:r>
              <a:rPr lang="de-DE" sz="3200" b="1" dirty="0" smtClean="0">
                <a:latin typeface="Arial" panose="020B0604020202020204" pitchFamily="34" charset="0"/>
                <a:cs typeface="Arial" panose="020B0604020202020204" pitchFamily="34" charset="0"/>
              </a:rPr>
              <a:t>an darf-</a:t>
            </a:r>
            <a:r>
              <a:rPr lang="en-US" sz="3200" b="1" dirty="0" err="1" smtClean="0">
                <a:latin typeface="Arial" panose="020B0604020202020204" pitchFamily="34" charset="0"/>
                <a:cs typeface="Arial" panose="020B0604020202020204" pitchFamily="34" charset="0"/>
              </a:rPr>
              <a:t>ruxsat</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etilgan</a:t>
            </a: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r>
              <a:rPr lang="de-DE" sz="3200" b="1" dirty="0">
                <a:latin typeface="Arial" panose="020B0604020202020204" pitchFamily="34" charset="0"/>
                <a:cs typeface="Arial" panose="020B0604020202020204" pitchFamily="34" charset="0"/>
              </a:rPr>
              <a:t>m</a:t>
            </a:r>
            <a:r>
              <a:rPr lang="de-DE" sz="3200" b="1" dirty="0" smtClean="0">
                <a:latin typeface="Arial" panose="020B0604020202020204" pitchFamily="34" charset="0"/>
                <a:cs typeface="Arial" panose="020B0604020202020204" pitchFamily="34" charset="0"/>
              </a:rPr>
              <a:t>an soll-</a:t>
            </a:r>
            <a:r>
              <a:rPr lang="en-US" sz="3200" b="1" dirty="0" err="1" smtClean="0">
                <a:latin typeface="Arial" panose="020B0604020202020204" pitchFamily="34" charset="0"/>
                <a:cs typeface="Arial" panose="020B0604020202020204" pitchFamily="34" charset="0"/>
              </a:rPr>
              <a:t>bajarilishi</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kerak</a:t>
            </a:r>
            <a:endParaRPr lang="de-DE" sz="32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23558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42865"/>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Die Bedeutung der Modalverben</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 Er kann gut springen.</a:t>
            </a: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endParaRPr lang="de-DE" sz="3200" b="1" i="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Sie muss springen.</a:t>
            </a: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endParaRPr lang="de-DE" sz="3200" b="1" i="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Er will springen.</a:t>
            </a:r>
            <a:endParaRPr lang="de-DE" sz="3200" dirty="0" smtClean="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3854" y="908659"/>
            <a:ext cx="2692118" cy="2220304"/>
          </a:xfrm>
          <a:prstGeom prst="rect">
            <a:avLst/>
          </a:prstGeom>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4813" y="2387767"/>
            <a:ext cx="2868045" cy="2120906"/>
          </a:xfrm>
          <a:prstGeom prst="rect">
            <a:avLst/>
          </a:prstGeom>
        </p:spPr>
      </p:pic>
      <p:pic>
        <p:nvPicPr>
          <p:cNvPr id="7" name="Рисунок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63854" y="4508673"/>
            <a:ext cx="2651903" cy="2017261"/>
          </a:xfrm>
          <a:prstGeom prst="rect">
            <a:avLst/>
          </a:prstGeom>
        </p:spPr>
      </p:pic>
    </p:spTree>
    <p:extLst>
      <p:ext uri="{BB962C8B-B14F-4D97-AF65-F5344CB8AC3E}">
        <p14:creationId xmlns:p14="http://schemas.microsoft.com/office/powerpoint/2010/main" val="287982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Die Bedeutung der Modalverben</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 Man darf hier nicht springen.</a:t>
            </a: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endParaRPr lang="de-DE" sz="3200" b="1" i="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Er soll springen, aber er hat Angst.</a:t>
            </a: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endParaRPr lang="de-DE" sz="3200" b="1" i="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b="1" i="1" dirty="0">
              <a:latin typeface="Arial" panose="020B0604020202020204" pitchFamily="34" charset="0"/>
              <a:cs typeface="Arial" panose="020B0604020202020204" pitchFamily="34" charset="0"/>
            </a:endParaRPr>
          </a:p>
          <a:p>
            <a:pPr algn="l">
              <a:lnSpc>
                <a:spcPct val="100000"/>
              </a:lnSpc>
              <a:spcBef>
                <a:spcPts val="0"/>
              </a:spcBef>
            </a:pPr>
            <a:r>
              <a:rPr lang="de-DE" sz="3200" b="1" dirty="0" smtClean="0">
                <a:latin typeface="Arial" panose="020B0604020202020204" pitchFamily="34" charset="0"/>
                <a:cs typeface="Arial" panose="020B0604020202020204" pitchFamily="34" charset="0"/>
              </a:rPr>
              <a:t>Sie möchte springen, aber es geht nicht.</a:t>
            </a:r>
            <a:endParaRPr lang="de-DE" sz="3200" dirty="0" smtClean="0">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6482" y="789526"/>
            <a:ext cx="2336006" cy="1827172"/>
          </a:xfrm>
          <a:prstGeom prst="rect">
            <a:avLst/>
          </a:prstGeom>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4485" y="2672323"/>
            <a:ext cx="2479397" cy="1864846"/>
          </a:xfrm>
          <a:prstGeom prst="rect">
            <a:avLst/>
          </a:prstGeom>
        </p:spPr>
      </p:pic>
      <p:pic>
        <p:nvPicPr>
          <p:cNvPr id="9" name="Рисунок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43988" y="4577945"/>
            <a:ext cx="2386011" cy="1963705"/>
          </a:xfrm>
          <a:prstGeom prst="rect">
            <a:avLst/>
          </a:prstGeom>
        </p:spPr>
      </p:pic>
    </p:spTree>
    <p:extLst>
      <p:ext uri="{BB962C8B-B14F-4D97-AF65-F5344CB8AC3E}">
        <p14:creationId xmlns:p14="http://schemas.microsoft.com/office/powerpoint/2010/main" val="8515566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85863"/>
            <a:ext cx="10515600" cy="4991100"/>
          </a:xfrm>
        </p:spPr>
        <p:txBody>
          <a:bodyPr>
            <a:noAutofit/>
          </a:bodyPr>
          <a:lstStyle/>
          <a:p>
            <a:pPr>
              <a:lnSpc>
                <a:spcPct val="150000"/>
              </a:lnSpc>
            </a:pPr>
            <a:r>
              <a:rPr lang="de-DE" b="1" dirty="0" smtClean="0">
                <a:latin typeface="Arial" panose="020B0604020202020204" pitchFamily="34" charset="0"/>
                <a:cs typeface="Arial" panose="020B0604020202020204" pitchFamily="34" charset="0"/>
              </a:rPr>
              <a:t>1. Ich ……………… für die Tiere sorgen.</a:t>
            </a:r>
          </a:p>
          <a:p>
            <a:pPr>
              <a:lnSpc>
                <a:spcPct val="150000"/>
              </a:lnSpc>
            </a:pPr>
            <a:r>
              <a:rPr lang="de-DE" b="1" dirty="0" smtClean="0">
                <a:latin typeface="Arial" panose="020B0604020202020204" pitchFamily="34" charset="0"/>
                <a:cs typeface="Arial" panose="020B0604020202020204" pitchFamily="34" charset="0"/>
              </a:rPr>
              <a:t>2. Alle Kinder …………………………auf der Straße vorsichtig sein.</a:t>
            </a:r>
          </a:p>
          <a:p>
            <a:pPr>
              <a:lnSpc>
                <a:spcPct val="150000"/>
              </a:lnSpc>
            </a:pPr>
            <a:r>
              <a:rPr lang="de-DE" b="1" dirty="0" smtClean="0">
                <a:latin typeface="Arial" panose="020B0604020202020204" pitchFamily="34" charset="0"/>
                <a:cs typeface="Arial" panose="020B0604020202020204" pitchFamily="34" charset="0"/>
              </a:rPr>
              <a:t>3. Ihr …………….täglich das Zimmer lüften.</a:t>
            </a:r>
          </a:p>
          <a:p>
            <a:pPr>
              <a:lnSpc>
                <a:spcPct val="150000"/>
              </a:lnSpc>
            </a:pPr>
            <a:r>
              <a:rPr lang="de-DE" b="1" dirty="0" smtClean="0">
                <a:latin typeface="Arial" panose="020B0604020202020204" pitchFamily="34" charset="0"/>
                <a:cs typeface="Arial" panose="020B0604020202020204" pitchFamily="34" charset="0"/>
              </a:rPr>
              <a:t>4. Mein Freund ………………..sein Rad reparieren.</a:t>
            </a:r>
          </a:p>
          <a:p>
            <a:pPr>
              <a:lnSpc>
                <a:spcPct val="150000"/>
              </a:lnSpc>
            </a:pPr>
            <a:r>
              <a:rPr lang="de-DE" b="1" dirty="0" smtClean="0">
                <a:latin typeface="Arial" panose="020B0604020202020204" pitchFamily="34" charset="0"/>
                <a:cs typeface="Arial" panose="020B0604020202020204" pitchFamily="34" charset="0"/>
              </a:rPr>
              <a:t>5. Du ……………noch deine Hausaufgaben machen.</a:t>
            </a:r>
          </a:p>
          <a:p>
            <a:pPr>
              <a:lnSpc>
                <a:spcPct val="150000"/>
              </a:lnSpc>
            </a:pPr>
            <a:r>
              <a:rPr lang="de-DE" b="1" dirty="0" smtClean="0">
                <a:latin typeface="Arial" panose="020B0604020202020204" pitchFamily="34" charset="0"/>
                <a:cs typeface="Arial" panose="020B0604020202020204" pitchFamily="34" charset="0"/>
              </a:rPr>
              <a:t>6. Wir ……………… die Natur schützen</a:t>
            </a:r>
            <a:endParaRPr lang="ru-RU" b="1" dirty="0">
              <a:latin typeface="Arial" panose="020B0604020202020204" pitchFamily="34" charset="0"/>
              <a:cs typeface="Arial" panose="020B0604020202020204" pitchFamily="34" charset="0"/>
            </a:endParaRPr>
          </a:p>
        </p:txBody>
      </p:sp>
      <p:sp>
        <p:nvSpPr>
          <p:cNvPr id="4" name="Заголовок 3"/>
          <p:cNvSpPr>
            <a:spLocks noGrp="1"/>
          </p:cNvSpPr>
          <p:nvPr>
            <p:ph type="title"/>
          </p:nvPr>
        </p:nvSpPr>
        <p:spPr>
          <a:xfrm>
            <a:off x="442913" y="125897"/>
            <a:ext cx="11387137" cy="797272"/>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r>
              <a:rPr lang="de-DE" sz="4000" dirty="0" smtClean="0">
                <a:latin typeface="Arial" panose="020B0604020202020204" pitchFamily="34" charset="0"/>
                <a:cs typeface="Arial" panose="020B0604020202020204" pitchFamily="34" charset="0"/>
              </a:rPr>
              <a:t>Wir machen Übung</a:t>
            </a:r>
            <a:endParaRPr lang="ru-RU" sz="4000" dirty="0">
              <a:latin typeface="Arial" panose="020B0604020202020204" pitchFamily="34" charset="0"/>
              <a:cs typeface="Arial" panose="020B0604020202020204" pitchFamily="34" charset="0"/>
            </a:endParaRPr>
          </a:p>
        </p:txBody>
      </p:sp>
      <p:sp>
        <p:nvSpPr>
          <p:cNvPr id="5" name="Прямоугольник 4"/>
          <p:cNvSpPr/>
          <p:nvPr/>
        </p:nvSpPr>
        <p:spPr>
          <a:xfrm>
            <a:off x="4377561" y="1839081"/>
            <a:ext cx="1529586" cy="710259"/>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müssen</a:t>
            </a:r>
            <a:endParaRPr lang="ru-RU" sz="3000" dirty="0">
              <a:ln w="0"/>
              <a:solidFill>
                <a:srgbClr val="FF0000"/>
              </a:solidFill>
              <a:effectLst>
                <a:outerShdw blurRad="38100" dist="19050" dir="2700000" algn="tl" rotWithShape="0">
                  <a:prstClr val="black">
                    <a:alpha val="40000"/>
                  </a:prstClr>
                </a:outerShdw>
              </a:effectLst>
            </a:endParaRPr>
          </a:p>
        </p:txBody>
      </p:sp>
      <p:sp>
        <p:nvSpPr>
          <p:cNvPr id="6" name="Прямоугольник 5"/>
          <p:cNvSpPr/>
          <p:nvPr/>
        </p:nvSpPr>
        <p:spPr>
          <a:xfrm>
            <a:off x="2326069" y="5536628"/>
            <a:ext cx="1529586" cy="710259"/>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müssen</a:t>
            </a:r>
            <a:endParaRPr lang="ru-RU" sz="3000" dirty="0">
              <a:ln w="0"/>
              <a:solidFill>
                <a:srgbClr val="FF0000"/>
              </a:solidFill>
              <a:effectLst>
                <a:outerShdw blurRad="38100" dist="19050" dir="2700000" algn="tl" rotWithShape="0">
                  <a:prstClr val="black">
                    <a:alpha val="40000"/>
                  </a:prstClr>
                </a:outerShdw>
              </a:effectLst>
            </a:endParaRPr>
          </a:p>
        </p:txBody>
      </p:sp>
      <p:sp>
        <p:nvSpPr>
          <p:cNvPr id="7" name="Прямоугольник 6"/>
          <p:cNvSpPr/>
          <p:nvPr/>
        </p:nvSpPr>
        <p:spPr>
          <a:xfrm>
            <a:off x="2539269" y="1054251"/>
            <a:ext cx="1103187" cy="784830"/>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muss</a:t>
            </a:r>
            <a:endParaRPr lang="ru-RU" sz="3000" dirty="0">
              <a:ln w="0"/>
              <a:solidFill>
                <a:srgbClr val="FF0000"/>
              </a:solidFill>
              <a:effectLst>
                <a:outerShdw blurRad="38100" dist="19050" dir="2700000" algn="tl" rotWithShape="0">
                  <a:prstClr val="black">
                    <a:alpha val="40000"/>
                  </a:prstClr>
                </a:outerShdw>
              </a:effectLst>
            </a:endParaRPr>
          </a:p>
        </p:txBody>
      </p:sp>
      <p:sp>
        <p:nvSpPr>
          <p:cNvPr id="8" name="Прямоугольник 7"/>
          <p:cNvSpPr/>
          <p:nvPr/>
        </p:nvSpPr>
        <p:spPr>
          <a:xfrm>
            <a:off x="2290306" y="4775489"/>
            <a:ext cx="1210588" cy="710259"/>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musst</a:t>
            </a:r>
            <a:endParaRPr lang="ru-RU" sz="3000" dirty="0">
              <a:ln w="0"/>
              <a:solidFill>
                <a:srgbClr val="FF0000"/>
              </a:solidFill>
              <a:effectLst>
                <a:outerShdw blurRad="38100" dist="19050" dir="2700000" algn="tl" rotWithShape="0">
                  <a:prstClr val="black">
                    <a:alpha val="40000"/>
                  </a:prstClr>
                </a:outerShdw>
              </a:effectLst>
            </a:endParaRPr>
          </a:p>
        </p:txBody>
      </p:sp>
      <p:sp>
        <p:nvSpPr>
          <p:cNvPr id="9" name="Прямоугольник 8"/>
          <p:cNvSpPr/>
          <p:nvPr/>
        </p:nvSpPr>
        <p:spPr>
          <a:xfrm>
            <a:off x="4140293" y="4008022"/>
            <a:ext cx="1103186" cy="710259"/>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muss</a:t>
            </a:r>
            <a:endParaRPr lang="ru-RU" sz="3000" dirty="0">
              <a:ln w="0"/>
              <a:solidFill>
                <a:srgbClr val="FF0000"/>
              </a:solidFill>
              <a:effectLst>
                <a:outerShdw blurRad="38100" dist="19050" dir="2700000" algn="tl" rotWithShape="0">
                  <a:prstClr val="black">
                    <a:alpha val="40000"/>
                  </a:prstClr>
                </a:outerShdw>
              </a:effectLst>
            </a:endParaRPr>
          </a:p>
        </p:txBody>
      </p:sp>
      <p:sp>
        <p:nvSpPr>
          <p:cNvPr id="10" name="Прямоугольник 9"/>
          <p:cNvSpPr/>
          <p:nvPr/>
        </p:nvSpPr>
        <p:spPr>
          <a:xfrm>
            <a:off x="2242682" y="3215123"/>
            <a:ext cx="1210588" cy="710259"/>
          </a:xfrm>
          <a:prstGeom prst="rect">
            <a:avLst/>
          </a:prstGeom>
          <a:noFill/>
        </p:spPr>
        <p:txBody>
          <a:bodyPr wrap="none" lIns="91440" tIns="45720" rIns="91440" bIns="45720">
            <a:spAutoFit/>
          </a:bodyPr>
          <a:lstStyle/>
          <a:p>
            <a:pPr algn="ctr">
              <a:lnSpc>
                <a:spcPct val="150000"/>
              </a:lnSpc>
            </a:pPr>
            <a:r>
              <a:rPr lang="de-DE" sz="3000" dirty="0" smtClean="0">
                <a:ln w="0"/>
                <a:solidFill>
                  <a:srgbClr val="FF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müsst</a:t>
            </a:r>
            <a:endParaRPr lang="ru-RU" sz="3000" dirty="0">
              <a:ln w="0"/>
              <a:solidFill>
                <a:srgbClr val="FF0000"/>
              </a:solidFill>
              <a:effectLst>
                <a:outerShdw blurRad="38100" dist="19050" dir="2700000" algn="tl" rotWithShape="0">
                  <a:prstClr val="black">
                    <a:alpha val="40000"/>
                  </a:prstClr>
                </a:outerShdw>
              </a:effectLst>
            </a:endParaRPr>
          </a:p>
        </p:txBody>
      </p:sp>
    </p:spTree>
    <p:extLst>
      <p:ext uri="{BB962C8B-B14F-4D97-AF65-F5344CB8AC3E}">
        <p14:creationId xmlns:p14="http://schemas.microsoft.com/office/powerpoint/2010/main" val="2225209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486301" y="1304329"/>
            <a:ext cx="11219397" cy="1369192"/>
          </a:xfrm>
          <a:prstGeom prst="rect">
            <a:avLst/>
          </a:prstGeom>
        </p:spPr>
      </p:pic>
      <p:sp>
        <p:nvSpPr>
          <p:cNvPr id="4" name="Заголовок 3"/>
          <p:cNvSpPr>
            <a:spLocks noGrp="1"/>
          </p:cNvSpPr>
          <p:nvPr>
            <p:ph type="title"/>
          </p:nvPr>
        </p:nvSpPr>
        <p:spPr>
          <a:xfrm>
            <a:off x="486301" y="142877"/>
            <a:ext cx="11278256" cy="885824"/>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r>
              <a:rPr lang="de-DE" sz="4000" dirty="0" smtClean="0">
                <a:latin typeface="Arial" panose="020B0604020202020204" pitchFamily="34" charset="0"/>
                <a:cs typeface="Arial" panose="020B0604020202020204" pitchFamily="34" charset="0"/>
              </a:rPr>
              <a:t>Wir machen Übung</a:t>
            </a:r>
            <a:endParaRPr lang="ru-RU" sz="4000" dirty="0">
              <a:latin typeface="Arial" panose="020B0604020202020204" pitchFamily="34" charset="0"/>
              <a:cs typeface="Arial" panose="020B0604020202020204" pitchFamily="34" charset="0"/>
            </a:endParaRPr>
          </a:p>
        </p:txBody>
      </p:sp>
      <p:sp>
        <p:nvSpPr>
          <p:cNvPr id="6" name="Овальная выноска 5"/>
          <p:cNvSpPr/>
          <p:nvPr/>
        </p:nvSpPr>
        <p:spPr>
          <a:xfrm>
            <a:off x="486301" y="4043363"/>
            <a:ext cx="3414187" cy="2114550"/>
          </a:xfrm>
          <a:prstGeom prst="wedgeEllipseCallout">
            <a:avLst/>
          </a:prstGeom>
          <a:solidFill>
            <a:srgbClr val="FFFF66"/>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de-DE" sz="3000" b="1" dirty="0" smtClean="0">
                <a:solidFill>
                  <a:srgbClr val="FF0000"/>
                </a:solidFill>
                <a:latin typeface="Arial" panose="020B0604020202020204" pitchFamily="34" charset="0"/>
                <a:cs typeface="Arial" panose="020B0604020202020204" pitchFamily="34" charset="0"/>
              </a:rPr>
              <a:t>Was musst du jeden Tag machen?</a:t>
            </a:r>
            <a:endParaRPr lang="ru-RU" sz="3000" b="1" dirty="0">
              <a:solidFill>
                <a:srgbClr val="FF0000"/>
              </a:solidFill>
              <a:latin typeface="Arial" panose="020B0604020202020204" pitchFamily="34" charset="0"/>
              <a:cs typeface="Arial" panose="020B0604020202020204" pitchFamily="34" charset="0"/>
            </a:endParaRPr>
          </a:p>
        </p:txBody>
      </p:sp>
      <p:sp>
        <p:nvSpPr>
          <p:cNvPr id="7" name="Стрелка вправо 6"/>
          <p:cNvSpPr/>
          <p:nvPr/>
        </p:nvSpPr>
        <p:spPr>
          <a:xfrm>
            <a:off x="3425365" y="4043363"/>
            <a:ext cx="3805239" cy="21002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500" b="1" dirty="0" smtClean="0">
                <a:solidFill>
                  <a:prstClr val="black"/>
                </a:solidFill>
                <a:latin typeface="Arial" panose="020B0604020202020204" pitchFamily="34" charset="0"/>
                <a:cs typeface="Arial" panose="020B0604020202020204" pitchFamily="34" charset="0"/>
              </a:rPr>
              <a:t>Ich muss jeden Tag……..</a:t>
            </a:r>
            <a:endParaRPr lang="ru-RU" sz="2500" b="1" dirty="0">
              <a:solidFill>
                <a:prstClr val="black"/>
              </a:solidFill>
              <a:latin typeface="Arial" panose="020B0604020202020204" pitchFamily="34" charset="0"/>
              <a:cs typeface="Arial" panose="020B0604020202020204" pitchFamily="34" charset="0"/>
            </a:endParaRPr>
          </a:p>
        </p:txBody>
      </p:sp>
      <p:sp>
        <p:nvSpPr>
          <p:cNvPr id="8" name="Прямоугольник 7"/>
          <p:cNvSpPr/>
          <p:nvPr/>
        </p:nvSpPr>
        <p:spPr>
          <a:xfrm>
            <a:off x="7367933" y="3640505"/>
            <a:ext cx="3999814" cy="477054"/>
          </a:xfrm>
          <a:prstGeom prst="rect">
            <a:avLst/>
          </a:prstGeom>
          <a:noFill/>
        </p:spPr>
        <p:txBody>
          <a:bodyPr wrap="none" lIns="91440" tIns="45720" rIns="91440" bIns="45720">
            <a:spAutoFit/>
          </a:bodyPr>
          <a:lstStyle/>
          <a:p>
            <a:pPr algn="ctr"/>
            <a:r>
              <a:rPr lang="de-DE" sz="2500" b="1" dirty="0">
                <a:ln w="0"/>
                <a:solidFill>
                  <a:prstClr val="black"/>
                </a:solidFill>
                <a:latin typeface="Arial" panose="020B0604020202020204" pitchFamily="34" charset="0"/>
                <a:cs typeface="Arial" panose="020B0604020202020204" pitchFamily="34" charset="0"/>
              </a:rPr>
              <a:t>m</a:t>
            </a:r>
            <a:r>
              <a:rPr lang="de-DE" sz="2500" b="1" dirty="0" smtClean="0">
                <a:ln w="0"/>
                <a:solidFill>
                  <a:prstClr val="black"/>
                </a:solidFill>
                <a:latin typeface="Arial" panose="020B0604020202020204" pitchFamily="34" charset="0"/>
                <a:cs typeface="Arial" panose="020B0604020202020204" pitchFamily="34" charset="0"/>
              </a:rPr>
              <a:t>ein Zimmer aufräumen.</a:t>
            </a:r>
            <a:endParaRPr lang="ru-RU" sz="2500" b="1" dirty="0">
              <a:ln w="0"/>
              <a:solidFill>
                <a:prstClr val="black"/>
              </a:solidFill>
              <a:latin typeface="Arial" panose="020B0604020202020204" pitchFamily="34" charset="0"/>
              <a:cs typeface="Arial" panose="020B0604020202020204" pitchFamily="34" charset="0"/>
            </a:endParaRPr>
          </a:p>
        </p:txBody>
      </p:sp>
      <p:sp>
        <p:nvSpPr>
          <p:cNvPr id="9" name="Прямоугольник 8"/>
          <p:cNvSpPr/>
          <p:nvPr/>
        </p:nvSpPr>
        <p:spPr>
          <a:xfrm>
            <a:off x="7092284" y="4181476"/>
            <a:ext cx="4796506" cy="477054"/>
          </a:xfrm>
          <a:prstGeom prst="rect">
            <a:avLst/>
          </a:prstGeom>
          <a:noFill/>
        </p:spPr>
        <p:txBody>
          <a:bodyPr wrap="none" lIns="91440" tIns="45720" rIns="91440" bIns="45720">
            <a:spAutoFit/>
          </a:bodyPr>
          <a:lstStyle/>
          <a:p>
            <a:pPr algn="ctr"/>
            <a:r>
              <a:rPr lang="de-DE" sz="2500" b="1" dirty="0">
                <a:ln w="0"/>
                <a:solidFill>
                  <a:prstClr val="black"/>
                </a:solidFill>
                <a:latin typeface="Arial" panose="020B0604020202020204" pitchFamily="34" charset="0"/>
                <a:cs typeface="Arial" panose="020B0604020202020204" pitchFamily="34" charset="0"/>
              </a:rPr>
              <a:t>m</a:t>
            </a:r>
            <a:r>
              <a:rPr lang="de-DE" sz="2500" b="1" dirty="0" smtClean="0">
                <a:ln w="0"/>
                <a:solidFill>
                  <a:prstClr val="black"/>
                </a:solidFill>
                <a:latin typeface="Arial" panose="020B0604020202020204" pitchFamily="34" charset="0"/>
                <a:cs typeface="Arial" panose="020B0604020202020204" pitchFamily="34" charset="0"/>
              </a:rPr>
              <a:t>eine Hausaufgaben machen.</a:t>
            </a:r>
            <a:endParaRPr lang="ru-RU" sz="2500" b="1" dirty="0">
              <a:ln w="0"/>
              <a:solidFill>
                <a:prstClr val="black"/>
              </a:solidFill>
              <a:latin typeface="Arial" panose="020B0604020202020204" pitchFamily="34" charset="0"/>
              <a:cs typeface="Arial" panose="020B0604020202020204" pitchFamily="34" charset="0"/>
            </a:endParaRPr>
          </a:p>
        </p:txBody>
      </p:sp>
      <p:sp>
        <p:nvSpPr>
          <p:cNvPr id="10" name="Прямоугольник 9"/>
          <p:cNvSpPr/>
          <p:nvPr/>
        </p:nvSpPr>
        <p:spPr>
          <a:xfrm>
            <a:off x="8360087" y="4758691"/>
            <a:ext cx="2553904" cy="477054"/>
          </a:xfrm>
          <a:prstGeom prst="rect">
            <a:avLst/>
          </a:prstGeom>
          <a:noFill/>
        </p:spPr>
        <p:txBody>
          <a:bodyPr wrap="none" lIns="91440" tIns="45720" rIns="91440" bIns="45720">
            <a:spAutoFit/>
          </a:bodyPr>
          <a:lstStyle/>
          <a:p>
            <a:pPr algn="ctr"/>
            <a:r>
              <a:rPr lang="de-DE" sz="2500" b="1" dirty="0">
                <a:ln w="0"/>
                <a:solidFill>
                  <a:prstClr val="black"/>
                </a:solidFill>
                <a:latin typeface="Arial" panose="020B0604020202020204" pitchFamily="34" charset="0"/>
                <a:cs typeface="Arial" panose="020B0604020202020204" pitchFamily="34" charset="0"/>
              </a:rPr>
              <a:t>d</a:t>
            </a:r>
            <a:r>
              <a:rPr lang="de-DE" sz="2500" b="1" dirty="0" smtClean="0">
                <a:ln w="0"/>
                <a:solidFill>
                  <a:prstClr val="black"/>
                </a:solidFill>
                <a:latin typeface="Arial" panose="020B0604020202020204" pitchFamily="34" charset="0"/>
                <a:cs typeface="Arial" panose="020B0604020202020204" pitchFamily="34" charset="0"/>
              </a:rPr>
              <a:t>eutsch lernen.</a:t>
            </a:r>
            <a:endParaRPr lang="ru-RU" sz="2500" b="1" dirty="0">
              <a:ln w="0"/>
              <a:solidFill>
                <a:prstClr val="black"/>
              </a:solidFill>
              <a:latin typeface="Arial" panose="020B0604020202020204" pitchFamily="34" charset="0"/>
              <a:cs typeface="Arial" panose="020B0604020202020204" pitchFamily="34" charset="0"/>
            </a:endParaRPr>
          </a:p>
        </p:txBody>
      </p:sp>
      <p:sp>
        <p:nvSpPr>
          <p:cNvPr id="11" name="Прямоугольник 10"/>
          <p:cNvSpPr/>
          <p:nvPr/>
        </p:nvSpPr>
        <p:spPr>
          <a:xfrm>
            <a:off x="7837780" y="5223307"/>
            <a:ext cx="3357009" cy="477054"/>
          </a:xfrm>
          <a:prstGeom prst="rect">
            <a:avLst/>
          </a:prstGeom>
          <a:noFill/>
        </p:spPr>
        <p:txBody>
          <a:bodyPr wrap="none" lIns="91440" tIns="45720" rIns="91440" bIns="45720">
            <a:spAutoFit/>
          </a:bodyPr>
          <a:lstStyle/>
          <a:p>
            <a:pPr algn="ctr"/>
            <a:r>
              <a:rPr lang="de-DE" sz="2500" b="1" dirty="0">
                <a:ln w="0"/>
                <a:solidFill>
                  <a:prstClr val="black"/>
                </a:solidFill>
                <a:latin typeface="Arial" panose="020B0604020202020204" pitchFamily="34" charset="0"/>
                <a:cs typeface="Arial" panose="020B0604020202020204" pitchFamily="34" charset="0"/>
              </a:rPr>
              <a:t>d</a:t>
            </a:r>
            <a:r>
              <a:rPr lang="de-DE" sz="2500" b="1" dirty="0" smtClean="0">
                <a:ln w="0"/>
                <a:solidFill>
                  <a:prstClr val="black"/>
                </a:solidFill>
                <a:latin typeface="Arial" panose="020B0604020202020204" pitchFamily="34" charset="0"/>
                <a:cs typeface="Arial" panose="020B0604020202020204" pitchFamily="34" charset="0"/>
              </a:rPr>
              <a:t>as Geschirr spülen.</a:t>
            </a:r>
            <a:endParaRPr lang="ru-RU" sz="2500" b="1" dirty="0">
              <a:ln w="0"/>
              <a:solidFill>
                <a:prstClr val="black"/>
              </a:solidFill>
              <a:latin typeface="Arial" panose="020B0604020202020204" pitchFamily="34" charset="0"/>
              <a:cs typeface="Arial" panose="020B0604020202020204" pitchFamily="34" charset="0"/>
            </a:endParaRPr>
          </a:p>
        </p:txBody>
      </p:sp>
      <p:sp>
        <p:nvSpPr>
          <p:cNvPr id="12" name="Прямоугольник 11"/>
          <p:cNvSpPr/>
          <p:nvPr/>
        </p:nvSpPr>
        <p:spPr>
          <a:xfrm>
            <a:off x="7074586" y="5904093"/>
            <a:ext cx="4586513" cy="477054"/>
          </a:xfrm>
          <a:prstGeom prst="rect">
            <a:avLst/>
          </a:prstGeom>
          <a:noFill/>
        </p:spPr>
        <p:txBody>
          <a:bodyPr wrap="none" lIns="91440" tIns="45720" rIns="91440" bIns="45720">
            <a:spAutoFit/>
          </a:bodyPr>
          <a:lstStyle/>
          <a:p>
            <a:pPr algn="ctr"/>
            <a:r>
              <a:rPr lang="de-DE" sz="2500" b="1" dirty="0">
                <a:ln w="0"/>
                <a:solidFill>
                  <a:prstClr val="black"/>
                </a:solidFill>
                <a:latin typeface="Arial" panose="020B0604020202020204" pitchFamily="34" charset="0"/>
                <a:cs typeface="Arial" panose="020B0604020202020204" pitchFamily="34" charset="0"/>
              </a:rPr>
              <a:t>u</a:t>
            </a:r>
            <a:r>
              <a:rPr lang="de-DE" sz="2500" b="1" dirty="0" smtClean="0">
                <a:ln w="0"/>
                <a:solidFill>
                  <a:prstClr val="black"/>
                </a:solidFill>
                <a:latin typeface="Arial" panose="020B0604020202020204" pitchFamily="34" charset="0"/>
                <a:cs typeface="Arial" panose="020B0604020202020204" pitchFamily="34" charset="0"/>
              </a:rPr>
              <a:t>m 21.00 Uhr ins Bett gehen.</a:t>
            </a:r>
            <a:endParaRPr lang="ru-RU" sz="2500" b="1" dirty="0">
              <a:ln w="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144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Aufgabe für selbstständige Arbeit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4000" i="1" dirty="0" smtClean="0">
                <a:solidFill>
                  <a:srgbClr val="0070C0"/>
                </a:solidFill>
                <a:latin typeface="Arial" panose="020B0604020202020204" pitchFamily="34" charset="0"/>
                <a:cs typeface="Arial" panose="020B0604020202020204" pitchFamily="34" charset="0"/>
              </a:rPr>
              <a:t>Übung </a:t>
            </a:r>
            <a:r>
              <a:rPr lang="ru-RU" sz="4000" i="1" dirty="0">
                <a:solidFill>
                  <a:srgbClr val="0070C0"/>
                </a:solidFill>
                <a:latin typeface="Arial" panose="020B0604020202020204" pitchFamily="34" charset="0"/>
                <a:cs typeface="Arial" panose="020B0604020202020204" pitchFamily="34" charset="0"/>
              </a:rPr>
              <a:t>6</a:t>
            </a:r>
            <a:r>
              <a:rPr lang="de-DE" sz="4000" i="1" dirty="0" smtClean="0">
                <a:solidFill>
                  <a:srgbClr val="0070C0"/>
                </a:solidFill>
                <a:latin typeface="Arial" panose="020B0604020202020204" pitchFamily="34" charset="0"/>
                <a:cs typeface="Arial" panose="020B0604020202020204" pitchFamily="34" charset="0"/>
              </a:rPr>
              <a:t>, Seite </a:t>
            </a:r>
            <a:r>
              <a:rPr lang="ru-RU" sz="4000" i="1" dirty="0">
                <a:solidFill>
                  <a:srgbClr val="0070C0"/>
                </a:solidFill>
                <a:latin typeface="Arial" panose="020B0604020202020204" pitchFamily="34" charset="0"/>
                <a:cs typeface="Arial" panose="020B0604020202020204" pitchFamily="34" charset="0"/>
              </a:rPr>
              <a:t>9</a:t>
            </a:r>
            <a:r>
              <a:rPr lang="de-DE" sz="4000" i="1" dirty="0" smtClean="0">
                <a:solidFill>
                  <a:srgbClr val="0070C0"/>
                </a:solidFill>
                <a:latin typeface="Arial" panose="020B0604020202020204" pitchFamily="34" charset="0"/>
                <a:cs typeface="Arial" panose="020B0604020202020204" pitchFamily="34" charset="0"/>
              </a:rPr>
              <a:t>2 (Ergänzen Modalverben „müssen“, „können“,  „dürfen“).</a:t>
            </a:r>
          </a:p>
          <a:p>
            <a:pPr algn="l">
              <a:lnSpc>
                <a:spcPct val="100000"/>
              </a:lnSpc>
              <a:spcBef>
                <a:spcPts val="0"/>
              </a:spcBef>
            </a:pPr>
            <a:r>
              <a:rPr lang="de-DE" sz="4000" i="1" dirty="0" smtClean="0">
                <a:solidFill>
                  <a:srgbClr val="0070C0"/>
                </a:solidFill>
                <a:latin typeface="Arial" panose="020B0604020202020204" pitchFamily="34" charset="0"/>
                <a:cs typeface="Arial" panose="020B0604020202020204" pitchFamily="34" charset="0"/>
              </a:rPr>
              <a:t>Übung 7, Seite </a:t>
            </a:r>
            <a:r>
              <a:rPr lang="de-DE" sz="4000" i="1" smtClean="0">
                <a:solidFill>
                  <a:srgbClr val="0070C0"/>
                </a:solidFill>
                <a:latin typeface="Arial" panose="020B0604020202020204" pitchFamily="34" charset="0"/>
                <a:cs typeface="Arial" panose="020B0604020202020204" pitchFamily="34" charset="0"/>
              </a:rPr>
              <a:t>92 (Schreiben </a:t>
            </a:r>
            <a:r>
              <a:rPr lang="de-DE" sz="4000" i="1" dirty="0" smtClean="0">
                <a:solidFill>
                  <a:srgbClr val="0070C0"/>
                </a:solidFill>
                <a:latin typeface="Arial" panose="020B0604020202020204" pitchFamily="34" charset="0"/>
                <a:cs typeface="Arial" panose="020B0604020202020204" pitchFamily="34" charset="0"/>
              </a:rPr>
              <a:t>Sie einen Brief über Sie, Ihre Familie, Hobbys, </a:t>
            </a:r>
            <a:r>
              <a:rPr lang="de-DE" sz="4000" i="1" smtClean="0">
                <a:solidFill>
                  <a:srgbClr val="0070C0"/>
                </a:solidFill>
                <a:latin typeface="Arial" panose="020B0604020202020204" pitchFamily="34" charset="0"/>
                <a:cs typeface="Arial" panose="020B0604020202020204" pitchFamily="34" charset="0"/>
              </a:rPr>
              <a:t>Ihren Wohnort).</a:t>
            </a:r>
            <a:endParaRPr lang="de-DE" sz="4000" i="1" dirty="0" smtClean="0">
              <a:solidFill>
                <a:srgbClr val="0070C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0437" y="3271838"/>
            <a:ext cx="3690938" cy="3162300"/>
          </a:xfrm>
          <a:prstGeom prst="rect">
            <a:avLst/>
          </a:prstGeom>
        </p:spPr>
      </p:pic>
    </p:spTree>
    <p:extLst>
      <p:ext uri="{BB962C8B-B14F-4D97-AF65-F5344CB8AC3E}">
        <p14:creationId xmlns:p14="http://schemas.microsoft.com/office/powerpoint/2010/main" val="25082506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B0F0"/>
          </a:solidFill>
        </p:spPr>
        <p:txBody>
          <a:bodyPr>
            <a:normAutofit/>
          </a:bodyPr>
          <a:lstStyle/>
          <a:p>
            <a:r>
              <a:rPr lang="de-DE" sz="4800" b="1" dirty="0" smtClean="0">
                <a:solidFill>
                  <a:prstClr val="black"/>
                </a:solidFill>
                <a:latin typeface="Arial" panose="020B0604020202020204" pitchFamily="34" charset="0"/>
                <a:cs typeface="Arial" panose="020B0604020202020204" pitchFamily="34" charset="0"/>
              </a:rPr>
              <a:t>Ende der Stunde</a:t>
            </a:r>
            <a:endParaRPr lang="ru-RU" sz="4800" b="1"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smtClean="0">
                <a:solidFill>
                  <a:srgbClr val="0070C0"/>
                </a:solidFill>
                <a:latin typeface="Arial" panose="020B0604020202020204" pitchFamily="34" charset="0"/>
                <a:cs typeface="Arial" panose="020B0604020202020204" pitchFamily="34" charset="0"/>
              </a:rPr>
              <a:t>Unsere Stunde ist zu Ende.</a:t>
            </a:r>
          </a:p>
          <a:p>
            <a:endParaRPr lang="de-DE" sz="5400" b="1" dirty="0" smtClean="0">
              <a:solidFill>
                <a:srgbClr val="0070C0"/>
              </a:solidFill>
              <a:latin typeface="Arial" panose="020B0604020202020204" pitchFamily="34" charset="0"/>
              <a:cs typeface="Arial" panose="020B0604020202020204" pitchFamily="34" charset="0"/>
            </a:endParaRPr>
          </a:p>
          <a:p>
            <a:r>
              <a:rPr lang="de-DE" sz="5400" b="1" dirty="0" smtClean="0">
                <a:solidFill>
                  <a:srgbClr val="7030A0"/>
                </a:solidFill>
                <a:latin typeface="Arial" panose="020B0604020202020204" pitchFamily="34" charset="0"/>
                <a:cs typeface="Arial" panose="020B0604020202020204" pitchFamily="34" charset="0"/>
              </a:rPr>
              <a:t>Danke für Aufmerksamkeit!</a:t>
            </a:r>
          </a:p>
          <a:p>
            <a:endParaRPr lang="de-DE" sz="5400" b="1" dirty="0" smtClean="0">
              <a:solidFill>
                <a:srgbClr val="7030A0"/>
              </a:solidFill>
              <a:latin typeface="Arial" panose="020B0604020202020204" pitchFamily="34" charset="0"/>
              <a:cs typeface="Arial" panose="020B0604020202020204" pitchFamily="34" charset="0"/>
            </a:endParaRPr>
          </a:p>
          <a:p>
            <a:r>
              <a:rPr lang="de-DE" sz="5400" b="1" dirty="0" smtClean="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1042088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0"/>
            <a:ext cx="11215687" cy="977900"/>
          </a:xfrm>
        </p:spPr>
        <p:style>
          <a:lnRef idx="2">
            <a:schemeClr val="accent5">
              <a:shade val="50000"/>
            </a:schemeClr>
          </a:lnRef>
          <a:fillRef idx="1">
            <a:schemeClr val="accent5"/>
          </a:fillRef>
          <a:effectRef idx="0">
            <a:schemeClr val="accent5"/>
          </a:effectRef>
          <a:fontRef idx="minor">
            <a:schemeClr val="lt1"/>
          </a:fontRef>
        </p:style>
        <p:txBody>
          <a:bodyPr/>
          <a:lstStyle/>
          <a:p>
            <a:r>
              <a:rPr lang="de-DE" dirty="0" smtClean="0">
                <a:latin typeface="Arial" panose="020B0604020202020204" pitchFamily="34" charset="0"/>
                <a:cs typeface="Arial" panose="020B0604020202020204" pitchFamily="34" charset="0"/>
              </a:rPr>
              <a:t>Plan der Stunde</a:t>
            </a:r>
            <a:endParaRPr lang="ru-RU"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14425"/>
            <a:ext cx="11215687" cy="5172075"/>
          </a:xfrm>
          <a:ln w="57150">
            <a:solidFill>
              <a:srgbClr val="00B0F0"/>
            </a:solidFill>
          </a:ln>
        </p:spPr>
        <p:txBody>
          <a:bodyPr>
            <a:normAutofit/>
          </a:bodyPr>
          <a:lstStyle/>
          <a:p>
            <a:pPr marL="342900" lvl="0" indent="-342900" algn="l">
              <a:buFont typeface="Wingdings" panose="05000000000000000000" pitchFamily="2" charset="2"/>
              <a:buChar char="v"/>
            </a:pPr>
            <a:endParaRPr lang="de-DE" sz="4000" dirty="0" smtClean="0">
              <a:solidFill>
                <a:prstClr val="black"/>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4000" dirty="0" smtClean="0">
                <a:solidFill>
                  <a:prstClr val="black"/>
                </a:solidFill>
                <a:latin typeface="Arial" panose="020B0604020202020204" pitchFamily="34" charset="0"/>
                <a:cs typeface="Arial" panose="020B0604020202020204" pitchFamily="34" charset="0"/>
              </a:rPr>
              <a:t>Wir wiederholen</a:t>
            </a:r>
            <a:endParaRPr lang="de-DE" sz="40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latin typeface="Arial" panose="020B0604020202020204" pitchFamily="34" charset="0"/>
                <a:cs typeface="Arial" panose="020B0604020202020204" pitchFamily="34" charset="0"/>
              </a:rPr>
              <a:t>Wir lesen Briefe</a:t>
            </a:r>
          </a:p>
          <a:p>
            <a:pPr marL="342900" lvl="0" indent="-342900" algn="l">
              <a:buFont typeface="Wingdings" panose="05000000000000000000" pitchFamily="2" charset="2"/>
              <a:buChar char="v"/>
            </a:pPr>
            <a:r>
              <a:rPr lang="de-DE" sz="3700" dirty="0" smtClean="0">
                <a:solidFill>
                  <a:prstClr val="black"/>
                </a:solidFill>
                <a:latin typeface="Arial" panose="020B0604020202020204" pitchFamily="34" charset="0"/>
                <a:cs typeface="Arial" panose="020B0604020202020204" pitchFamily="34" charset="0"/>
              </a:rPr>
              <a:t>Wir </a:t>
            </a:r>
            <a:r>
              <a:rPr lang="de-DE" sz="3700" dirty="0">
                <a:solidFill>
                  <a:prstClr val="black"/>
                </a:solidFill>
                <a:latin typeface="Arial" panose="020B0604020202020204" pitchFamily="34" charset="0"/>
                <a:cs typeface="Arial" panose="020B0604020202020204" pitchFamily="34" charset="0"/>
              </a:rPr>
              <a:t>machen </a:t>
            </a:r>
            <a:r>
              <a:rPr lang="de-DE" sz="3700" dirty="0" smtClean="0">
                <a:solidFill>
                  <a:prstClr val="black"/>
                </a:solidFill>
                <a:latin typeface="Arial" panose="020B0604020202020204" pitchFamily="34" charset="0"/>
                <a:cs typeface="Arial" panose="020B0604020202020204" pitchFamily="34" charset="0"/>
              </a:rPr>
              <a:t>Übungen</a:t>
            </a:r>
          </a:p>
          <a:p>
            <a:pPr marL="342900" lvl="0" indent="-342900" algn="l">
              <a:buFont typeface="Wingdings" panose="05000000000000000000" pitchFamily="2" charset="2"/>
              <a:buChar char="v"/>
            </a:pPr>
            <a:r>
              <a:rPr lang="de-DE" sz="3700" dirty="0" smtClean="0">
                <a:solidFill>
                  <a:prstClr val="black"/>
                </a:solidFill>
                <a:latin typeface="Arial" panose="020B0604020202020204" pitchFamily="34" charset="0"/>
                <a:cs typeface="Arial" panose="020B0604020202020204" pitchFamily="34" charset="0"/>
              </a:rPr>
              <a:t>Wir wiederholen die Bedeutung der Modalverben</a:t>
            </a:r>
            <a:endParaRPr lang="de-DE" sz="37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latin typeface="Arial" panose="020B0604020202020204" pitchFamily="34" charset="0"/>
                <a:cs typeface="Arial" panose="020B0604020202020204" pitchFamily="34" charset="0"/>
              </a:rPr>
              <a:t>Aufgabe für selbstständige Arbeit</a:t>
            </a:r>
          </a:p>
        </p:txBody>
      </p:sp>
    </p:spTree>
    <p:extLst>
      <p:ext uri="{BB962C8B-B14F-4D97-AF65-F5344CB8AC3E}">
        <p14:creationId xmlns:p14="http://schemas.microsoft.com/office/powerpoint/2010/main" val="976136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57788"/>
            <a:ext cx="10515600" cy="1005482"/>
          </a:xfrm>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de-DE" b="1" dirty="0" smtClean="0">
                <a:latin typeface="Arial" panose="020B0604020202020204" pitchFamily="34" charset="0"/>
                <a:cs typeface="Arial" panose="020B0604020202020204" pitchFamily="34" charset="0"/>
              </a:rPr>
              <a:t>Wiederholung:</a:t>
            </a:r>
            <a:endParaRPr lang="ru-RU" b="1" dirty="0">
              <a:latin typeface="Arial" panose="020B0604020202020204" pitchFamily="34" charset="0"/>
              <a:cs typeface="Arial" panose="020B0604020202020204" pitchFamily="34" charset="0"/>
            </a:endParaRPr>
          </a:p>
        </p:txBody>
      </p:sp>
      <p:sp>
        <p:nvSpPr>
          <p:cNvPr id="5" name="Овал 4"/>
          <p:cNvSpPr/>
          <p:nvPr/>
        </p:nvSpPr>
        <p:spPr>
          <a:xfrm>
            <a:off x="3971926" y="2729706"/>
            <a:ext cx="3814762" cy="2543175"/>
          </a:xfrm>
          <a:prstGeom prst="ellipse">
            <a:avLst/>
          </a:prstGeom>
          <a:solidFill>
            <a:srgbClr val="FFFF66"/>
          </a:solidFill>
          <a:ln w="57150"/>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de-DE" sz="2500" b="1" dirty="0" smtClean="0">
                <a:solidFill>
                  <a:srgbClr val="FF0000"/>
                </a:solidFill>
                <a:latin typeface="Arial" panose="020B0604020202020204" pitchFamily="34" charset="0"/>
                <a:cs typeface="Arial" panose="020B0604020202020204" pitchFamily="34" charset="0"/>
              </a:rPr>
              <a:t>Die Stadt</a:t>
            </a:r>
          </a:p>
          <a:p>
            <a:pPr algn="ctr"/>
            <a:endParaRPr lang="de-DE" sz="2500" dirty="0">
              <a:solidFill>
                <a:srgbClr val="FF0000"/>
              </a:solidFill>
              <a:latin typeface="Arial" panose="020B0604020202020204" pitchFamily="34" charset="0"/>
              <a:cs typeface="Arial" panose="020B0604020202020204" pitchFamily="34" charset="0"/>
            </a:endParaRPr>
          </a:p>
          <a:p>
            <a:pPr algn="ctr"/>
            <a:endParaRPr lang="de-DE" sz="2500" dirty="0" smtClean="0">
              <a:solidFill>
                <a:srgbClr val="FF0000"/>
              </a:solidFill>
              <a:latin typeface="Arial" panose="020B0604020202020204" pitchFamily="34" charset="0"/>
              <a:cs typeface="Arial" panose="020B0604020202020204" pitchFamily="34" charset="0"/>
            </a:endParaRPr>
          </a:p>
          <a:p>
            <a:r>
              <a:rPr lang="de-DE" sz="2500" b="1" dirty="0" smtClean="0">
                <a:solidFill>
                  <a:srgbClr val="FF0000"/>
                </a:solidFill>
                <a:latin typeface="Arial" panose="020B0604020202020204" pitchFamily="34" charset="0"/>
                <a:cs typeface="Arial" panose="020B0604020202020204" pitchFamily="34" charset="0"/>
              </a:rPr>
              <a:t>Das Dorf</a:t>
            </a:r>
            <a:endParaRPr lang="ru-RU" sz="2500" b="1" dirty="0">
              <a:solidFill>
                <a:srgbClr val="FF0000"/>
              </a:solidFill>
              <a:latin typeface="Arial" panose="020B0604020202020204" pitchFamily="34" charset="0"/>
              <a:cs typeface="Arial" panose="020B0604020202020204" pitchFamily="34" charset="0"/>
            </a:endParaRPr>
          </a:p>
        </p:txBody>
      </p:sp>
      <p:cxnSp>
        <p:nvCxnSpPr>
          <p:cNvPr id="8" name="Прямая соединительная линия 7"/>
          <p:cNvCxnSpPr/>
          <p:nvPr/>
        </p:nvCxnSpPr>
        <p:spPr>
          <a:xfrm>
            <a:off x="4514850" y="3102595"/>
            <a:ext cx="2571750" cy="1796946"/>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7491020" y="1806376"/>
            <a:ext cx="2839239"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Museum</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1" name="Прямоугольник 10"/>
          <p:cNvSpPr/>
          <p:nvPr/>
        </p:nvSpPr>
        <p:spPr>
          <a:xfrm>
            <a:off x="7058421" y="5166856"/>
            <a:ext cx="3377848"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Bauernhof</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2" name="Прямоугольник 11"/>
          <p:cNvSpPr/>
          <p:nvPr/>
        </p:nvSpPr>
        <p:spPr>
          <a:xfrm>
            <a:off x="838200" y="4342207"/>
            <a:ext cx="3300905"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Sporthalle</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3" name="Прямоугольник 12"/>
          <p:cNvSpPr/>
          <p:nvPr/>
        </p:nvSpPr>
        <p:spPr>
          <a:xfrm>
            <a:off x="4728992" y="5663646"/>
            <a:ext cx="230063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Garten</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4" name="Прямоугольник 13"/>
          <p:cNvSpPr/>
          <p:nvPr/>
        </p:nvSpPr>
        <p:spPr>
          <a:xfrm>
            <a:off x="8351754" y="4165538"/>
            <a:ext cx="3570208"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Landschaft</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5" name="Прямоугольник 14"/>
          <p:cNvSpPr/>
          <p:nvPr/>
        </p:nvSpPr>
        <p:spPr>
          <a:xfrm>
            <a:off x="8351754" y="3302099"/>
            <a:ext cx="2569935"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Theater</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6" name="Прямоугольник 15"/>
          <p:cNvSpPr/>
          <p:nvPr/>
        </p:nvSpPr>
        <p:spPr>
          <a:xfrm>
            <a:off x="2730298" y="1738332"/>
            <a:ext cx="3801042"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Frische Luft</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7" name="Прямоугольник 16"/>
          <p:cNvSpPr/>
          <p:nvPr/>
        </p:nvSpPr>
        <p:spPr>
          <a:xfrm>
            <a:off x="1693377" y="2413395"/>
            <a:ext cx="191591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Disco</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8" name="Прямоугольник 17"/>
          <p:cNvSpPr/>
          <p:nvPr/>
        </p:nvSpPr>
        <p:spPr>
          <a:xfrm>
            <a:off x="2217705" y="5471956"/>
            <a:ext cx="156966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Kino</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6415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98912"/>
            <a:ext cx="10515600" cy="901214"/>
          </a:xfrm>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de-DE" b="1" dirty="0" smtClean="0">
                <a:latin typeface="Arial" panose="020B0604020202020204" pitchFamily="34" charset="0"/>
                <a:cs typeface="Arial" panose="020B0604020202020204" pitchFamily="34" charset="0"/>
              </a:rPr>
              <a:t>Wiederholung:</a:t>
            </a:r>
            <a:endParaRPr lang="ru-RU" b="1" dirty="0">
              <a:latin typeface="Arial" panose="020B0604020202020204" pitchFamily="34" charset="0"/>
              <a:cs typeface="Arial" panose="020B0604020202020204" pitchFamily="34" charset="0"/>
            </a:endParaRPr>
          </a:p>
        </p:txBody>
      </p:sp>
      <p:sp>
        <p:nvSpPr>
          <p:cNvPr id="5" name="Овал 4"/>
          <p:cNvSpPr/>
          <p:nvPr/>
        </p:nvSpPr>
        <p:spPr>
          <a:xfrm>
            <a:off x="3971926" y="2729706"/>
            <a:ext cx="3814762" cy="2543175"/>
          </a:xfrm>
          <a:prstGeom prst="ellipse">
            <a:avLst/>
          </a:prstGeom>
          <a:solidFill>
            <a:srgbClr val="FFFF66"/>
          </a:solidFill>
          <a:ln w="57150"/>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de-DE" sz="2500" b="1" dirty="0" smtClean="0">
                <a:solidFill>
                  <a:srgbClr val="FF0000"/>
                </a:solidFill>
                <a:latin typeface="Arial" panose="020B0604020202020204" pitchFamily="34" charset="0"/>
                <a:cs typeface="Arial" panose="020B0604020202020204" pitchFamily="34" charset="0"/>
              </a:rPr>
              <a:t>Die Stadt</a:t>
            </a:r>
          </a:p>
          <a:p>
            <a:pPr algn="ctr"/>
            <a:endParaRPr lang="de-DE" sz="2500" dirty="0">
              <a:solidFill>
                <a:srgbClr val="FF0000"/>
              </a:solidFill>
              <a:latin typeface="Arial" panose="020B0604020202020204" pitchFamily="34" charset="0"/>
              <a:cs typeface="Arial" panose="020B0604020202020204" pitchFamily="34" charset="0"/>
            </a:endParaRPr>
          </a:p>
          <a:p>
            <a:pPr algn="ctr"/>
            <a:endParaRPr lang="de-DE" sz="2500" dirty="0" smtClean="0">
              <a:solidFill>
                <a:srgbClr val="FF0000"/>
              </a:solidFill>
              <a:latin typeface="Arial" panose="020B0604020202020204" pitchFamily="34" charset="0"/>
              <a:cs typeface="Arial" panose="020B0604020202020204" pitchFamily="34" charset="0"/>
            </a:endParaRPr>
          </a:p>
          <a:p>
            <a:r>
              <a:rPr lang="de-DE" sz="2500" b="1" dirty="0" smtClean="0">
                <a:solidFill>
                  <a:srgbClr val="FF0000"/>
                </a:solidFill>
                <a:latin typeface="Arial" panose="020B0604020202020204" pitchFamily="34" charset="0"/>
                <a:cs typeface="Arial" panose="020B0604020202020204" pitchFamily="34" charset="0"/>
              </a:rPr>
              <a:t>Das Dorf</a:t>
            </a:r>
            <a:endParaRPr lang="ru-RU" sz="2500" b="1" dirty="0">
              <a:solidFill>
                <a:srgbClr val="FF0000"/>
              </a:solidFill>
              <a:latin typeface="Arial" panose="020B0604020202020204" pitchFamily="34" charset="0"/>
              <a:cs typeface="Arial" panose="020B0604020202020204" pitchFamily="34" charset="0"/>
            </a:endParaRPr>
          </a:p>
        </p:txBody>
      </p:sp>
      <p:cxnSp>
        <p:nvCxnSpPr>
          <p:cNvPr id="8" name="Прямая соединительная линия 7"/>
          <p:cNvCxnSpPr/>
          <p:nvPr/>
        </p:nvCxnSpPr>
        <p:spPr>
          <a:xfrm>
            <a:off x="4514850" y="3102595"/>
            <a:ext cx="2571750" cy="1796946"/>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7491020" y="1806376"/>
            <a:ext cx="2839239"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Museum</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1" name="Прямоугольник 10"/>
          <p:cNvSpPr/>
          <p:nvPr/>
        </p:nvSpPr>
        <p:spPr>
          <a:xfrm>
            <a:off x="432970" y="2415976"/>
            <a:ext cx="3377848"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Bauernhof</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2" name="Прямоугольник 11"/>
          <p:cNvSpPr/>
          <p:nvPr/>
        </p:nvSpPr>
        <p:spPr>
          <a:xfrm>
            <a:off x="7826925" y="4349551"/>
            <a:ext cx="3300905"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Sporthalle</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3" name="Прямоугольник 12"/>
          <p:cNvSpPr/>
          <p:nvPr/>
        </p:nvSpPr>
        <p:spPr>
          <a:xfrm>
            <a:off x="701905" y="4437876"/>
            <a:ext cx="230063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Garten</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4" name="Прямоугольник 13"/>
          <p:cNvSpPr/>
          <p:nvPr/>
        </p:nvSpPr>
        <p:spPr>
          <a:xfrm>
            <a:off x="273218" y="3418877"/>
            <a:ext cx="3570208"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Landschaft</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5" name="Прямоугольник 14"/>
          <p:cNvSpPr/>
          <p:nvPr/>
        </p:nvSpPr>
        <p:spPr>
          <a:xfrm>
            <a:off x="8351754" y="3302099"/>
            <a:ext cx="2569935"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Theater</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6" name="Прямоугольник 15"/>
          <p:cNvSpPr/>
          <p:nvPr/>
        </p:nvSpPr>
        <p:spPr>
          <a:xfrm>
            <a:off x="2171421" y="5448121"/>
            <a:ext cx="3801042"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Frische Luft</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7" name="Прямоугольник 16"/>
          <p:cNvSpPr/>
          <p:nvPr/>
        </p:nvSpPr>
        <p:spPr>
          <a:xfrm>
            <a:off x="5138045" y="1718756"/>
            <a:ext cx="191591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Disco</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8" name="Прямоугольник 17"/>
          <p:cNvSpPr/>
          <p:nvPr/>
        </p:nvSpPr>
        <p:spPr>
          <a:xfrm>
            <a:off x="8511967" y="5272881"/>
            <a:ext cx="1569660" cy="923330"/>
          </a:xfrm>
          <a:prstGeom prst="rect">
            <a:avLst/>
          </a:prstGeom>
          <a:noFill/>
        </p:spPr>
        <p:txBody>
          <a:bodyPr wrap="none" lIns="91440" tIns="45720" rIns="91440" bIns="45720">
            <a:spAutoFit/>
          </a:bodyPr>
          <a:lstStyle/>
          <a:p>
            <a:pPr algn="ctr"/>
            <a:r>
              <a:rPr lang="de-DE" sz="5400" dirty="0" smtClean="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Kino</a:t>
            </a:r>
            <a:endParaRPr lang="ru-RU" sz="5400" dirty="0">
              <a:ln w="0"/>
              <a:solidFill>
                <a:prstClr val="black"/>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63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Wir lesen den Text.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Ich heiße Karim. Ich möchte von meinem Dorf erzählen. Ich wohne mit meiner Familie und der Großmutter auf einem Bauernhof in einem kleinem Dorf. Mein Dorf ist sehr schön, besonders die </a:t>
            </a:r>
            <a:r>
              <a:rPr lang="de-DE" sz="3200" b="1" dirty="0">
                <a:latin typeface="Arial" panose="020B0604020202020204" pitchFamily="34" charset="0"/>
                <a:cs typeface="Arial" panose="020B0604020202020204" pitchFamily="34" charset="0"/>
              </a:rPr>
              <a:t>N</a:t>
            </a:r>
            <a:r>
              <a:rPr lang="de-DE" sz="3200" b="1" dirty="0" smtClean="0">
                <a:latin typeface="Arial" panose="020B0604020202020204" pitchFamily="34" charset="0"/>
                <a:cs typeface="Arial" panose="020B0604020202020204" pitchFamily="34" charset="0"/>
              </a:rPr>
              <a:t>atur: blauer Himmel, viele </a:t>
            </a:r>
            <a:r>
              <a:rPr lang="de-DE" sz="3200" b="1" dirty="0">
                <a:latin typeface="Arial" panose="020B0604020202020204" pitchFamily="34" charset="0"/>
                <a:cs typeface="Arial" panose="020B0604020202020204" pitchFamily="34" charset="0"/>
              </a:rPr>
              <a:t>B</a:t>
            </a:r>
            <a:r>
              <a:rPr lang="de-DE" sz="3200" b="1" dirty="0" smtClean="0">
                <a:latin typeface="Arial" panose="020B0604020202020204" pitchFamily="34" charset="0"/>
                <a:cs typeface="Arial" panose="020B0604020202020204" pitchFamily="34" charset="0"/>
              </a:rPr>
              <a:t>lumen und Wiesen, malerische Landschaften. Mein </a:t>
            </a:r>
            <a:r>
              <a:rPr lang="de-DE" sz="3200" b="1" dirty="0">
                <a:latin typeface="Arial" panose="020B0604020202020204" pitchFamily="34" charset="0"/>
                <a:cs typeface="Arial" panose="020B0604020202020204" pitchFamily="34" charset="0"/>
              </a:rPr>
              <a:t>V</a:t>
            </a:r>
            <a:r>
              <a:rPr lang="de-DE" sz="3200" b="1" dirty="0" smtClean="0">
                <a:latin typeface="Arial" panose="020B0604020202020204" pitchFamily="34" charset="0"/>
                <a:cs typeface="Arial" panose="020B0604020202020204" pitchFamily="34" charset="0"/>
              </a:rPr>
              <a:t>ater ist Schafzüchter und ich muss leider früh aufstehen, sogar am Samstag und am Sonntag, weil ich jeden Morgen die Schafe füttere. Doch das macht mir Spaß. Ich möchte </a:t>
            </a:r>
            <a:r>
              <a:rPr lang="de-DE" sz="3200" b="1" dirty="0">
                <a:latin typeface="Arial" panose="020B0604020202020204" pitchFamily="34" charset="0"/>
                <a:cs typeface="Arial" panose="020B0604020202020204" pitchFamily="34" charset="0"/>
              </a:rPr>
              <a:t>L</a:t>
            </a:r>
            <a:r>
              <a:rPr lang="de-DE" sz="3200" b="1" dirty="0" smtClean="0">
                <a:latin typeface="Arial" panose="020B0604020202020204" pitchFamily="34" charset="0"/>
                <a:cs typeface="Arial" panose="020B0604020202020204" pitchFamily="34" charset="0"/>
              </a:rPr>
              <a:t>andwirt werden und später einmal die Tierzucht übernehmen.</a:t>
            </a: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6511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Wir lesen den Text.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 Hallo! Ich bin </a:t>
            </a:r>
            <a:r>
              <a:rPr lang="de-DE" sz="3200" b="1" dirty="0" err="1" smtClean="0">
                <a:latin typeface="Arial" panose="020B0604020202020204" pitchFamily="34" charset="0"/>
                <a:cs typeface="Arial" panose="020B0604020202020204" pitchFamily="34" charset="0"/>
              </a:rPr>
              <a:t>Asisa</a:t>
            </a:r>
            <a:r>
              <a:rPr lang="de-DE" sz="3200" b="1" dirty="0" smtClean="0">
                <a:latin typeface="Arial" panose="020B0604020202020204" pitchFamily="34" charset="0"/>
                <a:cs typeface="Arial" panose="020B0604020202020204" pitchFamily="34" charset="0"/>
              </a:rPr>
              <a:t> und komme aus einer Stadt. Meine Stadt gefällt mir sehr, weil ich hier viele Freunde habe. Wir haben hier nie Langweile. Wir sind immer zusammen. Musik ist unser Hobby. In unserer Stadt gibt es zahlreiche Jugendklubs mit Freizeitangeboten und Diskos. Leider darf ich diese mit meinen 13 Jahren noch nicht besuchen. Am Wochenende können wir Theater, Museen oder Konzerte besuchen. Nachmittags gehe ich mit meinen Freunden häufig auf den Spielplatz zum Skaten und Rollschuhfahren. Aber vorher müssen wir die Hausaufgaben machen.</a:t>
            </a: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5020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Aufgabe zum Text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i="1" dirty="0" smtClean="0">
                <a:latin typeface="Arial" panose="020B0604020202020204" pitchFamily="34" charset="0"/>
                <a:cs typeface="Arial" panose="020B0604020202020204" pitchFamily="34" charset="0"/>
              </a:rPr>
              <a:t>Gefällt den Kindern das Leben in ihren Wohnorten?</a:t>
            </a:r>
          </a:p>
          <a:p>
            <a:pPr>
              <a:lnSpc>
                <a:spcPct val="100000"/>
              </a:lnSpc>
              <a:spcBef>
                <a:spcPts val="0"/>
              </a:spcBef>
            </a:pPr>
            <a:r>
              <a:rPr lang="de-DE" sz="3200" b="1" i="1" dirty="0" smtClean="0">
                <a:latin typeface="Arial" panose="020B0604020202020204" pitchFamily="34" charset="0"/>
                <a:cs typeface="Arial" panose="020B0604020202020204" pitchFamily="34" charset="0"/>
              </a:rPr>
              <a:t>Aufgabe:</a:t>
            </a:r>
          </a:p>
          <a:p>
            <a:pPr algn="l">
              <a:lnSpc>
                <a:spcPct val="100000"/>
              </a:lnSpc>
              <a:spcBef>
                <a:spcPts val="0"/>
              </a:spcBef>
            </a:pPr>
            <a:r>
              <a:rPr lang="de-DE" sz="3200" b="1" i="1" dirty="0" smtClean="0">
                <a:latin typeface="Arial" panose="020B0604020202020204" pitchFamily="34" charset="0"/>
                <a:cs typeface="Arial" panose="020B0604020202020204" pitchFamily="34" charset="0"/>
              </a:rPr>
              <a:t>Suchen Sie in den Briefen Aussagen, die bestätigen, dass das Leben den Kindern in ihren Wohnorten gefällt.</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609" y="2823664"/>
            <a:ext cx="2319836" cy="2319836"/>
          </a:xfrm>
          <a:prstGeom prst="rect">
            <a:avLst/>
          </a:prstGeom>
        </p:spPr>
      </p:pic>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6412" y="4001657"/>
            <a:ext cx="2111331" cy="2283685"/>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21047" y="4572001"/>
            <a:ext cx="2939554" cy="1947898"/>
          </a:xfrm>
          <a:prstGeom prst="rect">
            <a:avLst/>
          </a:prstGeom>
        </p:spPr>
      </p:pic>
      <p:pic>
        <p:nvPicPr>
          <p:cNvPr id="7" name="Рисунок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56710" y="3131277"/>
            <a:ext cx="3155125" cy="1740760"/>
          </a:xfrm>
          <a:prstGeom prst="rect">
            <a:avLst/>
          </a:prstGeom>
        </p:spPr>
      </p:pic>
    </p:spTree>
    <p:extLst>
      <p:ext uri="{BB962C8B-B14F-4D97-AF65-F5344CB8AC3E}">
        <p14:creationId xmlns:p14="http://schemas.microsoft.com/office/powerpoint/2010/main" val="2287682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Arbeit am Text.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Ich heiße Karim. Ich möchte von meinem Dorf erzählen. Ich wohne mit meiner Familie und der Großmutter auf einem Bauernhof in einem kleinem Dorf. Mein Dorf ist sehr schön, besonders die </a:t>
            </a:r>
            <a:r>
              <a:rPr lang="de-DE" sz="3200" b="1" dirty="0">
                <a:latin typeface="Arial" panose="020B0604020202020204" pitchFamily="34" charset="0"/>
                <a:cs typeface="Arial" panose="020B0604020202020204" pitchFamily="34" charset="0"/>
              </a:rPr>
              <a:t>N</a:t>
            </a:r>
            <a:r>
              <a:rPr lang="de-DE" sz="3200" b="1" dirty="0" smtClean="0">
                <a:latin typeface="Arial" panose="020B0604020202020204" pitchFamily="34" charset="0"/>
                <a:cs typeface="Arial" panose="020B0604020202020204" pitchFamily="34" charset="0"/>
              </a:rPr>
              <a:t>atur: blauer Himmel, viele </a:t>
            </a:r>
            <a:r>
              <a:rPr lang="de-DE" sz="3200" b="1" dirty="0">
                <a:latin typeface="Arial" panose="020B0604020202020204" pitchFamily="34" charset="0"/>
                <a:cs typeface="Arial" panose="020B0604020202020204" pitchFamily="34" charset="0"/>
              </a:rPr>
              <a:t>B</a:t>
            </a:r>
            <a:r>
              <a:rPr lang="de-DE" sz="3200" b="1" dirty="0" smtClean="0">
                <a:latin typeface="Arial" panose="020B0604020202020204" pitchFamily="34" charset="0"/>
                <a:cs typeface="Arial" panose="020B0604020202020204" pitchFamily="34" charset="0"/>
              </a:rPr>
              <a:t>lumen und Wiesen, malerische Landschaften. Mein </a:t>
            </a:r>
            <a:r>
              <a:rPr lang="de-DE" sz="3200" b="1" dirty="0">
                <a:latin typeface="Arial" panose="020B0604020202020204" pitchFamily="34" charset="0"/>
                <a:cs typeface="Arial" panose="020B0604020202020204" pitchFamily="34" charset="0"/>
              </a:rPr>
              <a:t>V</a:t>
            </a:r>
            <a:r>
              <a:rPr lang="de-DE" sz="3200" b="1" dirty="0" smtClean="0">
                <a:latin typeface="Arial" panose="020B0604020202020204" pitchFamily="34" charset="0"/>
                <a:cs typeface="Arial" panose="020B0604020202020204" pitchFamily="34" charset="0"/>
              </a:rPr>
              <a:t>ater ist Schafzüchter und ich muss leider früh aufstehen, sogar am Samstag und am Sonntag, weil ich jeden Morgen die Schafe füttere. Doch das macht mir Spaß. Ich möchte </a:t>
            </a:r>
            <a:r>
              <a:rPr lang="de-DE" sz="3200" b="1" dirty="0">
                <a:latin typeface="Arial" panose="020B0604020202020204" pitchFamily="34" charset="0"/>
                <a:cs typeface="Arial" panose="020B0604020202020204" pitchFamily="34" charset="0"/>
              </a:rPr>
              <a:t>L</a:t>
            </a:r>
            <a:r>
              <a:rPr lang="de-DE" sz="3200" b="1" dirty="0" smtClean="0">
                <a:latin typeface="Arial" panose="020B0604020202020204" pitchFamily="34" charset="0"/>
                <a:cs typeface="Arial" panose="020B0604020202020204" pitchFamily="34" charset="0"/>
              </a:rPr>
              <a:t>andwirt werden und später einmal die Tierzucht übernehmen.</a:t>
            </a: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cxnSp>
        <p:nvCxnSpPr>
          <p:cNvPr id="3" name="Прямая соединительная линия 2"/>
          <p:cNvCxnSpPr/>
          <p:nvPr/>
        </p:nvCxnSpPr>
        <p:spPr>
          <a:xfrm>
            <a:off x="557213" y="2700338"/>
            <a:ext cx="97155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a:off x="3455195" y="4686302"/>
            <a:ext cx="4874418"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flipV="1">
            <a:off x="7043738" y="2200275"/>
            <a:ext cx="3300412" cy="142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1845470" y="2700338"/>
            <a:ext cx="981313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flipV="1">
            <a:off x="557213" y="3186113"/>
            <a:ext cx="7086600" cy="21429"/>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079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57153"/>
            <a:ext cx="11587162" cy="585788"/>
          </a:xfrm>
        </p:spPr>
        <p:style>
          <a:lnRef idx="2">
            <a:schemeClr val="accent5">
              <a:shade val="50000"/>
            </a:schemeClr>
          </a:lnRef>
          <a:fillRef idx="1">
            <a:schemeClr val="accent5"/>
          </a:fillRef>
          <a:effectRef idx="0">
            <a:schemeClr val="accent5"/>
          </a:effectRef>
          <a:fontRef idx="minor">
            <a:schemeClr val="lt1"/>
          </a:fontRef>
        </p:style>
        <p:txBody>
          <a:bodyPr>
            <a:normAutofit fontScale="90000"/>
          </a:bodyPr>
          <a:lstStyle/>
          <a:p>
            <a:r>
              <a:rPr lang="de-DE" sz="4000" dirty="0" smtClean="0">
                <a:solidFill>
                  <a:prstClr val="black"/>
                </a:solidFill>
                <a:latin typeface="Arial" panose="020B0604020202020204" pitchFamily="34" charset="0"/>
                <a:cs typeface="Arial" panose="020B0604020202020204" pitchFamily="34" charset="0"/>
              </a:rPr>
              <a:t>Arbeit am Text.</a:t>
            </a:r>
            <a:endParaRPr lang="ru-RU" sz="4000" dirty="0">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dirty="0" smtClean="0">
                <a:latin typeface="Arial" panose="020B0604020202020204" pitchFamily="34" charset="0"/>
                <a:cs typeface="Arial" panose="020B0604020202020204" pitchFamily="34" charset="0"/>
              </a:rPr>
              <a:t> Hallo! Ich bin </a:t>
            </a:r>
            <a:r>
              <a:rPr lang="de-DE" sz="3200" b="1" dirty="0" err="1" smtClean="0">
                <a:latin typeface="Arial" panose="020B0604020202020204" pitchFamily="34" charset="0"/>
                <a:cs typeface="Arial" panose="020B0604020202020204" pitchFamily="34" charset="0"/>
              </a:rPr>
              <a:t>Asisa</a:t>
            </a:r>
            <a:r>
              <a:rPr lang="de-DE" sz="3200" b="1" dirty="0" smtClean="0">
                <a:latin typeface="Arial" panose="020B0604020202020204" pitchFamily="34" charset="0"/>
                <a:cs typeface="Arial" panose="020B0604020202020204" pitchFamily="34" charset="0"/>
              </a:rPr>
              <a:t> und komme aus einer Stadt. Meine Stadt gefällt mir sehr, weil ich hier viele Freunde habe. Wir haben hier nie Langweile. Wir sind immer zusammen. Musik ist unser Hobby. In unserer Stadt gibt es zahlreiche Jugendklubs mit Freizeitangeboten und Diskos. Leider darf ich diese mit meinen 13 Jahren noch nicht besuchen. Am Wochenende können wir Theater, Museen oder Konzerte besuchen. Nachmittags gehe ich mit meinen Freunden häufig auf den Spielplatz zum Skaten und Rollschuhfahren. Aber vorher müssen wir die Hausaufgaben machen.</a:t>
            </a: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cxnSp>
        <p:nvCxnSpPr>
          <p:cNvPr id="3" name="Прямая соединительная линия 2"/>
          <p:cNvCxnSpPr/>
          <p:nvPr/>
        </p:nvCxnSpPr>
        <p:spPr>
          <a:xfrm>
            <a:off x="504825" y="3186110"/>
            <a:ext cx="8872537" cy="2857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a:off x="504825" y="1735934"/>
            <a:ext cx="10125076" cy="2142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504825" y="2707481"/>
            <a:ext cx="10789444" cy="357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a:off x="504825" y="5614992"/>
            <a:ext cx="305276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flipV="1">
            <a:off x="504825" y="2257423"/>
            <a:ext cx="9967913" cy="714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602456" y="5157789"/>
            <a:ext cx="959881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flipV="1">
            <a:off x="504825" y="4686300"/>
            <a:ext cx="10125076" cy="1428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flipV="1">
            <a:off x="509587" y="4105275"/>
            <a:ext cx="9691688" cy="23813"/>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5227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987</Words>
  <Application>Microsoft Office PowerPoint</Application>
  <PresentationFormat>Широкоэкранный</PresentationFormat>
  <Paragraphs>145</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3</vt:i4>
      </vt:variant>
      <vt:variant>
        <vt:lpstr>Заголовки слайдов</vt:lpstr>
      </vt:variant>
      <vt:variant>
        <vt:i4>19</vt:i4>
      </vt:variant>
    </vt:vector>
  </HeadingPairs>
  <TitlesOfParts>
    <vt:vector size="26" baseType="lpstr">
      <vt:lpstr>Arial</vt:lpstr>
      <vt:lpstr>Calibri</vt:lpstr>
      <vt:lpstr>Calibri Light</vt:lpstr>
      <vt:lpstr>Wingdings</vt:lpstr>
      <vt:lpstr>Тема Office</vt:lpstr>
      <vt:lpstr>1_Тема Office</vt:lpstr>
      <vt:lpstr>2_Тема Office</vt:lpstr>
      <vt:lpstr>DEUTSCH</vt:lpstr>
      <vt:lpstr>Plan der Stunde</vt:lpstr>
      <vt:lpstr>Wiederholung:</vt:lpstr>
      <vt:lpstr>Wiederholung:</vt:lpstr>
      <vt:lpstr>Wir lesen den Text.</vt:lpstr>
      <vt:lpstr>Wir lesen den Text.</vt:lpstr>
      <vt:lpstr>Aufgabe zum Text</vt:lpstr>
      <vt:lpstr>Arbeit am Text.</vt:lpstr>
      <vt:lpstr>Arbeit am Text.</vt:lpstr>
      <vt:lpstr>Wir machen Übung.</vt:lpstr>
      <vt:lpstr>Wir machen Übung.</vt:lpstr>
      <vt:lpstr>Finden Sie in den Briefen die Sätze mit Modalverben!</vt:lpstr>
      <vt:lpstr>Die Bedeutung der Modalverben</vt:lpstr>
      <vt:lpstr>Die Bedeutung der Modalverben</vt:lpstr>
      <vt:lpstr>Die Bedeutung der Modalverben</vt:lpstr>
      <vt:lpstr>Wir machen Übung</vt:lpstr>
      <vt:lpstr>Wir machen Übung</vt:lpstr>
      <vt:lpstr>Aufgabe für selbstständige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Пользователь</dc:creator>
  <cp:lastModifiedBy>Пользователь</cp:lastModifiedBy>
  <cp:revision>25</cp:revision>
  <dcterms:created xsi:type="dcterms:W3CDTF">2020-10-04T18:53:44Z</dcterms:created>
  <dcterms:modified xsi:type="dcterms:W3CDTF">2020-10-15T06:24:20Z</dcterms:modified>
</cp:coreProperties>
</file>