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58" r:id="rId3"/>
    <p:sldId id="264" r:id="rId4"/>
    <p:sldId id="268" r:id="rId5"/>
    <p:sldId id="269" r:id="rId6"/>
    <p:sldId id="265" r:id="rId7"/>
    <p:sldId id="261" r:id="rId8"/>
    <p:sldId id="266" r:id="rId9"/>
    <p:sldId id="267" r:id="rId10"/>
    <p:sldId id="271" r:id="rId11"/>
    <p:sldId id="260" r:id="rId12"/>
    <p:sldId id="270" r:id="rId13"/>
    <p:sldId id="273" r:id="rId14"/>
    <p:sldId id="274" r:id="rId15"/>
    <p:sldId id="275" r:id="rId16"/>
    <p:sldId id="262" r:id="rId17"/>
    <p:sldId id="263"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78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9351C2-FE9B-46B1-A272-5AF74BAE298B}" type="datetimeFigureOut">
              <a:rPr lang="ru-RU" smtClean="0"/>
              <a:t>28.10.2020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E0D71A-C36C-484F-BCE6-FA7F612CA9FF}" type="slidenum">
              <a:rPr lang="ru-RU" smtClean="0"/>
              <a:t>‹#›</a:t>
            </a:fld>
            <a:endParaRPr lang="ru-RU"/>
          </a:p>
        </p:txBody>
      </p:sp>
    </p:spTree>
    <p:extLst>
      <p:ext uri="{BB962C8B-B14F-4D97-AF65-F5344CB8AC3E}">
        <p14:creationId xmlns:p14="http://schemas.microsoft.com/office/powerpoint/2010/main" val="1452199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F328A4C-9EB6-4E62-A8C9-BFC292CA4DA8}" type="datetimeFigureOut">
              <a:rPr lang="ru-RU" smtClean="0">
                <a:solidFill>
                  <a:prstClr val="black">
                    <a:tint val="75000"/>
                  </a:prstClr>
                </a:solidFill>
              </a:rPr>
              <a:pPr/>
              <a:t>28.10.2020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6A962B0-2844-45B0-A118-B51BA9E138C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8284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328A4C-9EB6-4E62-A8C9-BFC292CA4DA8}" type="datetimeFigureOut">
              <a:rPr lang="ru-RU" smtClean="0">
                <a:solidFill>
                  <a:prstClr val="black">
                    <a:tint val="75000"/>
                  </a:prstClr>
                </a:solidFill>
              </a:rPr>
              <a:pPr/>
              <a:t>28.10.2020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6A962B0-2844-45B0-A118-B51BA9E138C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48170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328A4C-9EB6-4E62-A8C9-BFC292CA4DA8}" type="datetimeFigureOut">
              <a:rPr lang="ru-RU" smtClean="0">
                <a:solidFill>
                  <a:prstClr val="black">
                    <a:tint val="75000"/>
                  </a:prstClr>
                </a:solidFill>
              </a:rPr>
              <a:pPr/>
              <a:t>28.10.2020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6A962B0-2844-45B0-A118-B51BA9E138C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5115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328A4C-9EB6-4E62-A8C9-BFC292CA4DA8}" type="datetimeFigureOut">
              <a:rPr lang="ru-RU" smtClean="0">
                <a:solidFill>
                  <a:prstClr val="black">
                    <a:tint val="75000"/>
                  </a:prstClr>
                </a:solidFill>
              </a:rPr>
              <a:pPr/>
              <a:t>28.10.2020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6A962B0-2844-45B0-A118-B51BA9E138C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95488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F328A4C-9EB6-4E62-A8C9-BFC292CA4DA8}" type="datetimeFigureOut">
              <a:rPr lang="ru-RU" smtClean="0">
                <a:solidFill>
                  <a:prstClr val="black">
                    <a:tint val="75000"/>
                  </a:prstClr>
                </a:solidFill>
              </a:rPr>
              <a:pPr/>
              <a:t>28.10.2020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6A962B0-2844-45B0-A118-B51BA9E138C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6557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F328A4C-9EB6-4E62-A8C9-BFC292CA4DA8}" type="datetimeFigureOut">
              <a:rPr lang="ru-RU" smtClean="0">
                <a:solidFill>
                  <a:prstClr val="black">
                    <a:tint val="75000"/>
                  </a:prstClr>
                </a:solidFill>
              </a:rPr>
              <a:pPr/>
              <a:t>28.10.2020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16A962B0-2844-45B0-A118-B51BA9E138C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81946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F328A4C-9EB6-4E62-A8C9-BFC292CA4DA8}" type="datetimeFigureOut">
              <a:rPr lang="ru-RU" smtClean="0">
                <a:solidFill>
                  <a:prstClr val="black">
                    <a:tint val="75000"/>
                  </a:prstClr>
                </a:solidFill>
              </a:rPr>
              <a:pPr/>
              <a:t>28.10.2020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16A962B0-2844-45B0-A118-B51BA9E138C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70140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F328A4C-9EB6-4E62-A8C9-BFC292CA4DA8}" type="datetimeFigureOut">
              <a:rPr lang="ru-RU" smtClean="0">
                <a:solidFill>
                  <a:prstClr val="black">
                    <a:tint val="75000"/>
                  </a:prstClr>
                </a:solidFill>
              </a:rPr>
              <a:pPr/>
              <a:t>28.10.2020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16A962B0-2844-45B0-A118-B51BA9E138C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96209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F328A4C-9EB6-4E62-A8C9-BFC292CA4DA8}" type="datetimeFigureOut">
              <a:rPr lang="ru-RU" smtClean="0">
                <a:solidFill>
                  <a:prstClr val="black">
                    <a:tint val="75000"/>
                  </a:prstClr>
                </a:solidFill>
              </a:rPr>
              <a:pPr/>
              <a:t>28.10.2020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16A962B0-2844-45B0-A118-B51BA9E138C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72616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F328A4C-9EB6-4E62-A8C9-BFC292CA4DA8}" type="datetimeFigureOut">
              <a:rPr lang="ru-RU" smtClean="0">
                <a:solidFill>
                  <a:prstClr val="black">
                    <a:tint val="75000"/>
                  </a:prstClr>
                </a:solidFill>
              </a:rPr>
              <a:pPr/>
              <a:t>28.10.2020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16A962B0-2844-45B0-A118-B51BA9E138C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37778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F328A4C-9EB6-4E62-A8C9-BFC292CA4DA8}" type="datetimeFigureOut">
              <a:rPr lang="ru-RU" smtClean="0">
                <a:solidFill>
                  <a:prstClr val="black">
                    <a:tint val="75000"/>
                  </a:prstClr>
                </a:solidFill>
              </a:rPr>
              <a:pPr/>
              <a:t>28.10.2020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16A962B0-2844-45B0-A118-B51BA9E138C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7103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28A4C-9EB6-4E62-A8C9-BFC292CA4DA8}" type="datetimeFigureOut">
              <a:rPr lang="ru-RU" smtClean="0">
                <a:solidFill>
                  <a:prstClr val="black">
                    <a:tint val="75000"/>
                  </a:prstClr>
                </a:solidFill>
              </a:rPr>
              <a:pPr/>
              <a:t>28.10.2020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A962B0-2844-45B0-A118-B51BA9E138C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87078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12192000" cy="1616765"/>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дзаголовок 2"/>
          <p:cNvSpPr>
            <a:spLocks noGrp="1"/>
          </p:cNvSpPr>
          <p:nvPr>
            <p:ph type="subTitle" idx="1"/>
          </p:nvPr>
        </p:nvSpPr>
        <p:spPr>
          <a:xfrm>
            <a:off x="1149955" y="1575315"/>
            <a:ext cx="6299984" cy="2174137"/>
          </a:xfrm>
        </p:spPr>
        <p:txBody>
          <a:bodyPr>
            <a:normAutofit/>
          </a:bodyPr>
          <a:lstStyle/>
          <a:p>
            <a:endParaRPr lang="de-DE" sz="6000" b="1" dirty="0">
              <a:latin typeface="Arial" panose="020B0604020202020204" pitchFamily="34" charset="0"/>
              <a:cs typeface="Arial" panose="020B0604020202020204" pitchFamily="34" charset="0"/>
            </a:endParaRPr>
          </a:p>
          <a:p>
            <a:r>
              <a:rPr lang="en-US" sz="6000" b="1" dirty="0" smtClean="0">
                <a:solidFill>
                  <a:srgbClr val="7030A0"/>
                </a:solidFill>
                <a:latin typeface="Arial" panose="020B0604020202020204" pitchFamily="34" charset="0"/>
                <a:cs typeface="Arial" panose="020B0604020202020204" pitchFamily="34" charset="0"/>
              </a:rPr>
              <a:t>“</a:t>
            </a:r>
            <a:r>
              <a:rPr lang="de-DE" sz="6000" b="1" dirty="0" smtClean="0">
                <a:solidFill>
                  <a:srgbClr val="7030A0"/>
                </a:solidFill>
                <a:latin typeface="Arial" panose="020B0604020202020204" pitchFamily="34" charset="0"/>
                <a:cs typeface="Arial" panose="020B0604020202020204" pitchFamily="34" charset="0"/>
              </a:rPr>
              <a:t>Sportarten</a:t>
            </a:r>
            <a:r>
              <a:rPr lang="en-US" sz="6000" b="1" dirty="0" smtClean="0">
                <a:solidFill>
                  <a:srgbClr val="7030A0"/>
                </a:solidFill>
                <a:latin typeface="Arial" panose="020B0604020202020204" pitchFamily="34" charset="0"/>
                <a:cs typeface="Arial" panose="020B0604020202020204" pitchFamily="34" charset="0"/>
              </a:rPr>
              <a:t>”</a:t>
            </a:r>
            <a:endParaRPr lang="ru-RU" sz="6000" b="1" dirty="0">
              <a:solidFill>
                <a:srgbClr val="7030A0"/>
              </a:solidFill>
              <a:latin typeface="Arial" panose="020B0604020202020204" pitchFamily="34" charset="0"/>
              <a:cs typeface="Arial" panose="020B0604020202020204" pitchFamily="34" charset="0"/>
            </a:endParaRPr>
          </a:p>
        </p:txBody>
      </p:sp>
      <p:pic>
        <p:nvPicPr>
          <p:cNvPr id="1030" name="Picture 6" descr="Xalq ta'limi vazirligining &lt;br /&gt; Axborot-Ta'lim Porta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6987" y="1775011"/>
            <a:ext cx="3609975" cy="487680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8778221" y="5387806"/>
            <a:ext cx="887506" cy="923330"/>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de-DE" sz="5400" dirty="0">
                <a:ln w="0"/>
                <a:solidFill>
                  <a:srgbClr val="5B9BD5"/>
                </a:solidFill>
                <a:effectLst>
                  <a:outerShdw blurRad="38100" dist="25400" dir="5400000" algn="ctr" rotWithShape="0">
                    <a:srgbClr val="6E747A">
                      <a:alpha val="43000"/>
                    </a:srgbClr>
                  </a:outerShdw>
                </a:effectLst>
              </a:rPr>
              <a:t>7</a:t>
            </a:r>
            <a:endParaRPr lang="ru-RU" sz="540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endParaRPr>
          </a:p>
        </p:txBody>
      </p:sp>
      <p:sp>
        <p:nvSpPr>
          <p:cNvPr id="2" name="Прямоугольник 1"/>
          <p:cNvSpPr/>
          <p:nvPr/>
        </p:nvSpPr>
        <p:spPr>
          <a:xfrm>
            <a:off x="9221974" y="375023"/>
            <a:ext cx="2443162" cy="1031221"/>
          </a:xfrm>
          <a:prstGeom prst="rect">
            <a:avLst/>
          </a:prstGeom>
          <a:ln w="57150">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4000" dirty="0" smtClean="0">
                <a:latin typeface="Arial" panose="020B0604020202020204" pitchFamily="34" charset="0"/>
                <a:cs typeface="Arial" panose="020B0604020202020204" pitchFamily="34" charset="0"/>
              </a:rPr>
              <a:t>7.Klasse</a:t>
            </a:r>
            <a:endParaRPr lang="ru-RU" sz="4000" dirty="0">
              <a:latin typeface="Arial" panose="020B0604020202020204" pitchFamily="34" charset="0"/>
              <a:cs typeface="Arial" panose="020B0604020202020204" pitchFamily="34" charset="0"/>
            </a:endParaRPr>
          </a:p>
        </p:txBody>
      </p:sp>
      <p:sp>
        <p:nvSpPr>
          <p:cNvPr id="6" name="Прямоугольник 5"/>
          <p:cNvSpPr/>
          <p:nvPr/>
        </p:nvSpPr>
        <p:spPr>
          <a:xfrm>
            <a:off x="3140139" y="319171"/>
            <a:ext cx="5638082" cy="1446550"/>
          </a:xfrm>
          <a:prstGeom prst="rect">
            <a:avLst/>
          </a:prstGeom>
        </p:spPr>
        <p:txBody>
          <a:bodyPr wrap="none">
            <a:spAutoFit/>
          </a:bodyPr>
          <a:lstStyle/>
          <a:p>
            <a:r>
              <a:rPr lang="de-DE" sz="8800" b="1" dirty="0">
                <a:solidFill>
                  <a:schemeClr val="bg1"/>
                </a:solidFill>
                <a:latin typeface="Arial" panose="020B0604020202020204" pitchFamily="34" charset="0"/>
                <a:cs typeface="Arial" panose="020B0604020202020204" pitchFamily="34" charset="0"/>
              </a:rPr>
              <a:t>DEUTSCH</a:t>
            </a:r>
            <a:endParaRPr lang="ru-RU" sz="8800" dirty="0"/>
          </a:p>
        </p:txBody>
      </p:sp>
      <p:sp>
        <p:nvSpPr>
          <p:cNvPr id="4" name="Прямоугольник 3"/>
          <p:cNvSpPr/>
          <p:nvPr/>
        </p:nvSpPr>
        <p:spPr>
          <a:xfrm>
            <a:off x="667406" y="2207172"/>
            <a:ext cx="656897" cy="180778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672662" y="4267200"/>
            <a:ext cx="662152" cy="172369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86459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42901" y="1"/>
            <a:ext cx="11587162" cy="585788"/>
          </a:xfrm>
          <a:solidFill>
            <a:srgbClr val="0070C0"/>
          </a:solidFill>
        </p:spPr>
        <p:txBody>
          <a:bodyPr>
            <a:normAutofit fontScale="90000"/>
          </a:bodyPr>
          <a:lstStyle/>
          <a:p>
            <a:r>
              <a:rPr lang="de-DE" sz="4000" dirty="0" smtClean="0">
                <a:solidFill>
                  <a:schemeClr val="bg1"/>
                </a:solidFill>
                <a:latin typeface="Arial" panose="020B0604020202020204" pitchFamily="34" charset="0"/>
                <a:cs typeface="Arial" panose="020B0604020202020204" pitchFamily="34" charset="0"/>
              </a:rPr>
              <a:t>Was passt zusammen?</a:t>
            </a:r>
            <a:endParaRPr lang="ru-RU" sz="4000"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42901" y="714375"/>
            <a:ext cx="11587162" cy="5915025"/>
          </a:xfrm>
          <a:ln w="57150">
            <a:solidFill>
              <a:srgbClr val="00B0F0"/>
            </a:solidFill>
          </a:ln>
        </p:spPr>
        <p:txBody>
          <a:bodyPr>
            <a:normAutofit/>
          </a:bodyPr>
          <a:lstStyle/>
          <a:p>
            <a:pPr>
              <a:lnSpc>
                <a:spcPct val="100000"/>
              </a:lnSpc>
              <a:spcBef>
                <a:spcPts val="0"/>
              </a:spcBef>
            </a:pPr>
            <a:endParaRPr lang="de-DE" sz="3200" b="1" i="1" dirty="0" smtClean="0">
              <a:solidFill>
                <a:srgbClr val="7030A0"/>
              </a:solidFill>
              <a:latin typeface="Arial" panose="020B0604020202020204" pitchFamily="34" charset="0"/>
              <a:cs typeface="Arial" panose="020B0604020202020204"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392483696"/>
              </p:ext>
            </p:extLst>
          </p:nvPr>
        </p:nvGraphicFramePr>
        <p:xfrm>
          <a:off x="492713" y="848139"/>
          <a:ext cx="11195705" cy="5420138"/>
        </p:xfrm>
        <a:graphic>
          <a:graphicData uri="http://schemas.openxmlformats.org/drawingml/2006/table">
            <a:tbl>
              <a:tblPr firstRow="1" bandRow="1">
                <a:tableStyleId>{8A107856-5554-42FB-B03E-39F5DBC370BA}</a:tableStyleId>
              </a:tblPr>
              <a:tblGrid>
                <a:gridCol w="7623204">
                  <a:extLst>
                    <a:ext uri="{9D8B030D-6E8A-4147-A177-3AD203B41FA5}">
                      <a16:colId xmlns:a16="http://schemas.microsoft.com/office/drawing/2014/main" val="20000"/>
                    </a:ext>
                  </a:extLst>
                </a:gridCol>
                <a:gridCol w="3572501">
                  <a:extLst>
                    <a:ext uri="{9D8B030D-6E8A-4147-A177-3AD203B41FA5}">
                      <a16:colId xmlns:a16="http://schemas.microsoft.com/office/drawing/2014/main" val="20001"/>
                    </a:ext>
                  </a:extLst>
                </a:gridCol>
              </a:tblGrid>
              <a:tr h="1432621">
                <a:tc>
                  <a:txBody>
                    <a:bodyPr/>
                    <a:lstStyle/>
                    <a:p>
                      <a:r>
                        <a:rPr lang="de-DE" sz="2400" b="1" dirty="0" smtClean="0">
                          <a:latin typeface="Arial" panose="020B0604020202020204" pitchFamily="34" charset="0"/>
                          <a:cs typeface="Arial" panose="020B0604020202020204" pitchFamily="34" charset="0"/>
                        </a:rPr>
                        <a:t>1. Bei diesem Spiel wird der Ball durch einen Schlag</a:t>
                      </a:r>
                      <a:r>
                        <a:rPr lang="de-DE" sz="2400" b="1" baseline="0" dirty="0" smtClean="0">
                          <a:latin typeface="Arial" panose="020B0604020202020204" pitchFamily="34" charset="0"/>
                          <a:cs typeface="Arial" panose="020B0604020202020204" pitchFamily="34" charset="0"/>
                        </a:rPr>
                        <a:t> über das Netz hinweg ins Spiel gebracht.</a:t>
                      </a:r>
                      <a:endParaRPr lang="ru-RU" sz="2400" b="1" dirty="0">
                        <a:latin typeface="Arial" panose="020B0604020202020204" pitchFamily="34" charset="0"/>
                        <a:cs typeface="Arial" panose="020B0604020202020204" pitchFamily="34" charset="0"/>
                      </a:endParaRPr>
                    </a:p>
                  </a:txBody>
                  <a:tcPr/>
                </a:tc>
                <a:tc>
                  <a:txBody>
                    <a:bodyPr/>
                    <a:lstStyle/>
                    <a:p>
                      <a:pPr marL="457200" indent="-457200">
                        <a:buAutoNum type="alphaLcParenR"/>
                      </a:pPr>
                      <a:r>
                        <a:rPr lang="de-DE" sz="2400" b="1" dirty="0" smtClean="0">
                          <a:latin typeface="Arial" panose="020B0604020202020204" pitchFamily="34" charset="0"/>
                          <a:cs typeface="Arial" panose="020B0604020202020204" pitchFamily="34" charset="0"/>
                        </a:rPr>
                        <a:t>Leichtathletik</a:t>
                      </a:r>
                      <a:endParaRPr lang="ru-RU"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969937">
                <a:tc>
                  <a:txBody>
                    <a:bodyPr/>
                    <a:lstStyle/>
                    <a:p>
                      <a:r>
                        <a:rPr lang="de-DE" sz="2400" b="1" dirty="0" smtClean="0">
                          <a:latin typeface="Arial" panose="020B0604020202020204" pitchFamily="34" charset="0"/>
                          <a:cs typeface="Arial" panose="020B0604020202020204" pitchFamily="34" charset="0"/>
                        </a:rPr>
                        <a:t>2.</a:t>
                      </a:r>
                      <a:r>
                        <a:rPr lang="de-DE" sz="2400" b="1" baseline="0" dirty="0" smtClean="0">
                          <a:latin typeface="Arial" panose="020B0604020202020204" pitchFamily="34" charset="0"/>
                          <a:cs typeface="Arial" panose="020B0604020202020204" pitchFamily="34" charset="0"/>
                        </a:rPr>
                        <a:t> Diese Sportart hilft tapfer sein und Angst bezwingen.</a:t>
                      </a:r>
                      <a:endParaRPr lang="ru-RU" sz="2400" b="1" dirty="0">
                        <a:latin typeface="Arial" panose="020B0604020202020204" pitchFamily="34" charset="0"/>
                        <a:cs typeface="Arial" panose="020B0604020202020204" pitchFamily="34" charset="0"/>
                      </a:endParaRPr>
                    </a:p>
                  </a:txBody>
                  <a:tcPr/>
                </a:tc>
                <a:tc>
                  <a:txBody>
                    <a:bodyPr/>
                    <a:lstStyle/>
                    <a:p>
                      <a:r>
                        <a:rPr lang="de-DE" sz="2400" b="1" dirty="0" smtClean="0">
                          <a:latin typeface="Arial" panose="020B0604020202020204" pitchFamily="34" charset="0"/>
                          <a:cs typeface="Arial" panose="020B0604020202020204" pitchFamily="34" charset="0"/>
                        </a:rPr>
                        <a:t>b)</a:t>
                      </a:r>
                      <a:r>
                        <a:rPr lang="de-DE" sz="2400" b="1" baseline="0" dirty="0" smtClean="0">
                          <a:latin typeface="Arial" panose="020B0604020202020204" pitchFamily="34" charset="0"/>
                          <a:cs typeface="Arial" panose="020B0604020202020204" pitchFamily="34" charset="0"/>
                        </a:rPr>
                        <a:t> Fallschirmspringen</a:t>
                      </a:r>
                      <a:endParaRPr lang="ru-RU"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969937">
                <a:tc>
                  <a:txBody>
                    <a:bodyPr/>
                    <a:lstStyle/>
                    <a:p>
                      <a:r>
                        <a:rPr lang="de-DE" sz="2400" b="1" dirty="0" smtClean="0">
                          <a:latin typeface="Arial" panose="020B0604020202020204" pitchFamily="34" charset="0"/>
                          <a:cs typeface="Arial" panose="020B0604020202020204" pitchFamily="34" charset="0"/>
                        </a:rPr>
                        <a:t>3. Dieses Spiel erhielt seinen Namen von dem englischen Wort </a:t>
                      </a:r>
                      <a:r>
                        <a:rPr lang="uz-Cyrl-UZ" sz="2400" b="1" dirty="0" smtClean="0">
                          <a:latin typeface="Arial" panose="020B0604020202020204" pitchFamily="34" charset="0"/>
                          <a:cs typeface="Arial" panose="020B0604020202020204" pitchFamily="34" charset="0"/>
                        </a:rPr>
                        <a:t>“</a:t>
                      </a:r>
                      <a:r>
                        <a:rPr lang="de-DE" sz="2400" b="1" dirty="0" err="1" smtClean="0">
                          <a:latin typeface="Arial" panose="020B0604020202020204" pitchFamily="34" charset="0"/>
                          <a:cs typeface="Arial" panose="020B0604020202020204" pitchFamily="34" charset="0"/>
                        </a:rPr>
                        <a:t>basket</a:t>
                      </a:r>
                      <a:r>
                        <a:rPr lang="uz-Cyrl-UZ" sz="2400" b="1" dirty="0" smtClean="0">
                          <a:latin typeface="Arial" panose="020B0604020202020204" pitchFamily="34" charset="0"/>
                          <a:cs typeface="Arial" panose="020B0604020202020204" pitchFamily="34" charset="0"/>
                        </a:rPr>
                        <a:t>” </a:t>
                      </a:r>
                      <a:r>
                        <a:rPr lang="de-DE" sz="2400" b="1" dirty="0" smtClean="0">
                          <a:latin typeface="Arial" panose="020B0604020202020204" pitchFamily="34" charset="0"/>
                          <a:cs typeface="Arial" panose="020B0604020202020204" pitchFamily="34" charset="0"/>
                        </a:rPr>
                        <a:t>(Korb).</a:t>
                      </a:r>
                      <a:endParaRPr lang="ru-RU" sz="2400" b="1" dirty="0">
                        <a:latin typeface="Arial" panose="020B0604020202020204" pitchFamily="34" charset="0"/>
                        <a:cs typeface="Arial" panose="020B0604020202020204" pitchFamily="34" charset="0"/>
                      </a:endParaRPr>
                    </a:p>
                  </a:txBody>
                  <a:tcPr/>
                </a:tc>
                <a:tc>
                  <a:txBody>
                    <a:bodyPr/>
                    <a:lstStyle/>
                    <a:p>
                      <a:r>
                        <a:rPr lang="de-DE" sz="2400" b="1" dirty="0" smtClean="0">
                          <a:latin typeface="Arial" panose="020B0604020202020204" pitchFamily="34" charset="0"/>
                          <a:cs typeface="Arial" panose="020B0604020202020204" pitchFamily="34" charset="0"/>
                        </a:rPr>
                        <a:t>c) Schach</a:t>
                      </a:r>
                      <a:endParaRPr lang="ru-RU"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969937">
                <a:tc>
                  <a:txBody>
                    <a:bodyPr/>
                    <a:lstStyle/>
                    <a:p>
                      <a:r>
                        <a:rPr lang="de-DE" sz="2400" b="1" dirty="0" smtClean="0">
                          <a:latin typeface="Arial" panose="020B0604020202020204" pitchFamily="34" charset="0"/>
                          <a:cs typeface="Arial" panose="020B0604020202020204" pitchFamily="34" charset="0"/>
                        </a:rPr>
                        <a:t>4. Zu dieser Sportart gehören die Disziplinen: Laufen, Springen, Gehen und Weitwerfen.</a:t>
                      </a:r>
                      <a:endParaRPr lang="ru-RU" sz="2400" b="1" dirty="0">
                        <a:latin typeface="Arial" panose="020B0604020202020204" pitchFamily="34" charset="0"/>
                        <a:cs typeface="Arial" panose="020B0604020202020204" pitchFamily="34" charset="0"/>
                      </a:endParaRPr>
                    </a:p>
                  </a:txBody>
                  <a:tcPr/>
                </a:tc>
                <a:tc>
                  <a:txBody>
                    <a:bodyPr/>
                    <a:lstStyle/>
                    <a:p>
                      <a:r>
                        <a:rPr lang="de-DE" sz="2400" b="1" dirty="0" smtClean="0">
                          <a:latin typeface="Arial" panose="020B0604020202020204" pitchFamily="34" charset="0"/>
                          <a:cs typeface="Arial" panose="020B0604020202020204" pitchFamily="34" charset="0"/>
                        </a:rPr>
                        <a:t>d) Fußball</a:t>
                      </a:r>
                      <a:endParaRPr lang="ru-RU"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538853">
                <a:tc>
                  <a:txBody>
                    <a:bodyPr/>
                    <a:lstStyle/>
                    <a:p>
                      <a:r>
                        <a:rPr lang="de-DE" sz="2400" b="1" dirty="0" smtClean="0">
                          <a:latin typeface="Arial" panose="020B0604020202020204" pitchFamily="34" charset="0"/>
                          <a:cs typeface="Arial" panose="020B0604020202020204" pitchFamily="34" charset="0"/>
                        </a:rPr>
                        <a:t>5. Das ist das Spiel der Klugen.</a:t>
                      </a:r>
                      <a:endParaRPr lang="ru-RU" sz="2400" b="1" dirty="0">
                        <a:latin typeface="Arial" panose="020B0604020202020204" pitchFamily="34" charset="0"/>
                        <a:cs typeface="Arial" panose="020B0604020202020204" pitchFamily="34" charset="0"/>
                      </a:endParaRPr>
                    </a:p>
                  </a:txBody>
                  <a:tcPr/>
                </a:tc>
                <a:tc>
                  <a:txBody>
                    <a:bodyPr/>
                    <a:lstStyle/>
                    <a:p>
                      <a:r>
                        <a:rPr lang="de-DE" sz="2400" b="1" dirty="0" smtClean="0">
                          <a:latin typeface="Arial" panose="020B0604020202020204" pitchFamily="34" charset="0"/>
                          <a:cs typeface="Arial" panose="020B0604020202020204" pitchFamily="34" charset="0"/>
                        </a:rPr>
                        <a:t>e) Basketball</a:t>
                      </a:r>
                      <a:endParaRPr lang="ru-RU"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538853">
                <a:tc>
                  <a:txBody>
                    <a:bodyPr/>
                    <a:lstStyle/>
                    <a:p>
                      <a:r>
                        <a:rPr lang="de-DE" sz="2400" b="1" dirty="0" smtClean="0">
                          <a:latin typeface="Arial" panose="020B0604020202020204" pitchFamily="34" charset="0"/>
                          <a:cs typeface="Arial" panose="020B0604020202020204" pitchFamily="34" charset="0"/>
                        </a:rPr>
                        <a:t>6. Dieses Spiel ist bei vielen Menschen beliebt.</a:t>
                      </a:r>
                      <a:endParaRPr lang="ru-RU" sz="2400" b="1" dirty="0">
                        <a:latin typeface="Arial" panose="020B0604020202020204" pitchFamily="34" charset="0"/>
                        <a:cs typeface="Arial" panose="020B0604020202020204" pitchFamily="34" charset="0"/>
                      </a:endParaRPr>
                    </a:p>
                  </a:txBody>
                  <a:tcPr/>
                </a:tc>
                <a:tc>
                  <a:txBody>
                    <a:bodyPr/>
                    <a:lstStyle/>
                    <a:p>
                      <a:r>
                        <a:rPr lang="de-DE" sz="2400" b="1" dirty="0" smtClean="0">
                          <a:latin typeface="Arial" panose="020B0604020202020204" pitchFamily="34" charset="0"/>
                          <a:cs typeface="Arial" panose="020B0604020202020204" pitchFamily="34" charset="0"/>
                        </a:rPr>
                        <a:t>f) Volleyball</a:t>
                      </a:r>
                      <a:endParaRPr lang="ru-RU"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cxnSp>
        <p:nvCxnSpPr>
          <p:cNvPr id="6" name="Прямая со стрелкой 5"/>
          <p:cNvCxnSpPr/>
          <p:nvPr/>
        </p:nvCxnSpPr>
        <p:spPr>
          <a:xfrm flipV="1">
            <a:off x="7216377" y="4715588"/>
            <a:ext cx="1107282" cy="96559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flipV="1">
            <a:off x="7240190" y="2122409"/>
            <a:ext cx="1147764" cy="234064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6890146" y="2637234"/>
            <a:ext cx="1300163" cy="2857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flipV="1">
            <a:off x="6837760" y="3791246"/>
            <a:ext cx="1509712" cy="129227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7294959" y="3794818"/>
            <a:ext cx="950119" cy="116267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7540228" y="2125981"/>
            <a:ext cx="547688" cy="355520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32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42901" y="0"/>
            <a:ext cx="11587162" cy="585788"/>
          </a:xfrm>
          <a:solidFill>
            <a:srgbClr val="0070C0"/>
          </a:solidFill>
        </p:spPr>
        <p:txBody>
          <a:bodyPr>
            <a:normAutofit fontScale="90000"/>
          </a:bodyPr>
          <a:lstStyle/>
          <a:p>
            <a:r>
              <a:rPr lang="de-DE" sz="4000" dirty="0" smtClean="0">
                <a:solidFill>
                  <a:schemeClr val="bg1"/>
                </a:solidFill>
                <a:latin typeface="Arial" panose="020B0604020202020204" pitchFamily="34" charset="0"/>
                <a:cs typeface="Arial" panose="020B0604020202020204" pitchFamily="34" charset="0"/>
              </a:rPr>
              <a:t>Wir lesen den Text</a:t>
            </a:r>
            <a:endParaRPr lang="ru-RU" sz="4000"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225287" y="714375"/>
            <a:ext cx="11704775" cy="5915025"/>
          </a:xfrm>
          <a:ln w="57150">
            <a:solidFill>
              <a:srgbClr val="00B0F0"/>
            </a:solidFill>
          </a:ln>
        </p:spPr>
        <p:txBody>
          <a:bodyPr>
            <a:normAutofit lnSpcReduction="10000"/>
          </a:bodyPr>
          <a:lstStyle/>
          <a:p>
            <a:pPr algn="just">
              <a:lnSpc>
                <a:spcPct val="100000"/>
              </a:lnSpc>
              <a:spcBef>
                <a:spcPts val="0"/>
              </a:spcBef>
            </a:pPr>
            <a:r>
              <a:rPr lang="uz-Cyrl-UZ" sz="3200" b="1" dirty="0" smtClean="0">
                <a:latin typeface="Arial" panose="020B0604020202020204" pitchFamily="34" charset="0"/>
                <a:cs typeface="Arial" panose="020B0604020202020204" pitchFamily="34" charset="0"/>
              </a:rPr>
              <a:t> </a:t>
            </a:r>
            <a:r>
              <a:rPr lang="de-DE" sz="3200" b="1" dirty="0" smtClean="0">
                <a:latin typeface="Arial" panose="020B0604020202020204" pitchFamily="34" charset="0"/>
                <a:cs typeface="Arial" panose="020B0604020202020204" pitchFamily="34" charset="0"/>
              </a:rPr>
              <a:t>In </a:t>
            </a:r>
            <a:r>
              <a:rPr lang="de-DE" sz="3200" b="1" dirty="0">
                <a:latin typeface="Arial" panose="020B0604020202020204" pitchFamily="34" charset="0"/>
                <a:cs typeface="Arial" panose="020B0604020202020204" pitchFamily="34" charset="0"/>
              </a:rPr>
              <a:t>Deutschland interessieren sich sehr viele Menschen für Sport. In den Zeitungen, im Radio und im Fernsehen wird regelmäßig über Sport berichtet. Besonders beliebt bei den Zuschauern sind Sportarten wie Fußball oder Tennis, wenn sie im Fernsehen übertragen werden. Beim Fußball spielen zwei Mannschaften gegeneinander und versuchen, einen Ball in das Tor zu schießen. Ein Team besteht aus 10 Spielern und einem Tormann. Mehrere Schiedsrichter achten darauf, dass alle Spieler die Regeln einhalten</a:t>
            </a:r>
            <a:r>
              <a:rPr lang="de-DE" sz="3200" b="1" dirty="0" smtClean="0">
                <a:latin typeface="Arial" panose="020B0604020202020204" pitchFamily="34" charset="0"/>
                <a:cs typeface="Arial" panose="020B0604020202020204" pitchFamily="34" charset="0"/>
              </a:rPr>
              <a:t>.</a:t>
            </a:r>
            <a:r>
              <a:rPr lang="de-DE" sz="3200" b="1" dirty="0">
                <a:solidFill>
                  <a:prstClr val="black"/>
                </a:solidFill>
                <a:latin typeface="Arial" panose="020B0604020202020204" pitchFamily="34" charset="0"/>
                <a:cs typeface="Arial" panose="020B0604020202020204" pitchFamily="34" charset="0"/>
              </a:rPr>
              <a:t> </a:t>
            </a:r>
            <a:endParaRPr lang="de-DE" sz="3200" b="1" dirty="0" smtClean="0">
              <a:solidFill>
                <a:prstClr val="black"/>
              </a:solidFill>
              <a:latin typeface="Arial" panose="020B0604020202020204" pitchFamily="34" charset="0"/>
              <a:cs typeface="Arial" panose="020B0604020202020204" pitchFamily="34" charset="0"/>
            </a:endParaRPr>
          </a:p>
          <a:p>
            <a:pPr algn="just">
              <a:lnSpc>
                <a:spcPct val="100000"/>
              </a:lnSpc>
              <a:spcBef>
                <a:spcPts val="0"/>
              </a:spcBef>
            </a:pPr>
            <a:r>
              <a:rPr lang="de-DE" sz="3200" b="1" dirty="0" smtClean="0">
                <a:solidFill>
                  <a:prstClr val="black"/>
                </a:solidFill>
                <a:latin typeface="Arial" panose="020B0604020202020204" pitchFamily="34" charset="0"/>
                <a:cs typeface="Arial" panose="020B0604020202020204" pitchFamily="34" charset="0"/>
              </a:rPr>
              <a:t>Beim </a:t>
            </a:r>
            <a:r>
              <a:rPr lang="de-DE" sz="3200" b="1" dirty="0">
                <a:solidFill>
                  <a:prstClr val="black"/>
                </a:solidFill>
                <a:latin typeface="Arial" panose="020B0604020202020204" pitchFamily="34" charset="0"/>
                <a:cs typeface="Arial" panose="020B0604020202020204" pitchFamily="34" charset="0"/>
              </a:rPr>
              <a:t>Tennis spielen zwei gegeneinander und versuchen mit einem Schläger einen Ball so über ein Netz zu spielen, dass der andere ihn nicht erwischt. </a:t>
            </a:r>
            <a:endParaRPr lang="de-DE" sz="3200" b="1" i="1" dirty="0" smtClean="0">
              <a:solidFill>
                <a:srgbClr val="7030A0"/>
              </a:solidFill>
              <a:latin typeface="Arial" panose="020B0604020202020204" pitchFamily="34" charset="0"/>
              <a:cs typeface="Arial" panose="020B0604020202020204" pitchFamily="34" charset="0"/>
            </a:endParaRPr>
          </a:p>
        </p:txBody>
      </p:sp>
      <p:cxnSp>
        <p:nvCxnSpPr>
          <p:cNvPr id="3" name="Прямая соединительная линия 2"/>
          <p:cNvCxnSpPr/>
          <p:nvPr/>
        </p:nvCxnSpPr>
        <p:spPr>
          <a:xfrm flipV="1">
            <a:off x="7000876" y="2486025"/>
            <a:ext cx="4529137" cy="1428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67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42901" y="1"/>
            <a:ext cx="11587162" cy="585788"/>
          </a:xfrm>
          <a:solidFill>
            <a:srgbClr val="0070C0"/>
          </a:solidFill>
        </p:spPr>
        <p:txBody>
          <a:bodyPr>
            <a:normAutofit fontScale="90000"/>
          </a:bodyPr>
          <a:lstStyle/>
          <a:p>
            <a:r>
              <a:rPr lang="de-DE" sz="4000" dirty="0" smtClean="0">
                <a:solidFill>
                  <a:schemeClr val="bg1"/>
                </a:solidFill>
                <a:latin typeface="Arial" panose="020B0604020202020204" pitchFamily="34" charset="0"/>
                <a:cs typeface="Arial" panose="020B0604020202020204" pitchFamily="34" charset="0"/>
              </a:rPr>
              <a:t>Wir lesen den Text</a:t>
            </a:r>
            <a:endParaRPr lang="ru-RU" sz="4000"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42901" y="714375"/>
            <a:ext cx="11587162" cy="5915025"/>
          </a:xfrm>
          <a:ln w="57150">
            <a:solidFill>
              <a:srgbClr val="00B0F0"/>
            </a:solidFill>
          </a:ln>
        </p:spPr>
        <p:txBody>
          <a:bodyPr>
            <a:normAutofit fontScale="92500" lnSpcReduction="20000"/>
          </a:bodyPr>
          <a:lstStyle/>
          <a:p>
            <a:pPr lvl="0" algn="just">
              <a:lnSpc>
                <a:spcPct val="120000"/>
              </a:lnSpc>
              <a:spcBef>
                <a:spcPts val="0"/>
              </a:spcBef>
            </a:pPr>
            <a:r>
              <a:rPr lang="de-DE" sz="3200" b="1" dirty="0" smtClean="0">
                <a:latin typeface="Arial" panose="020B0604020202020204" pitchFamily="34" charset="0"/>
                <a:cs typeface="Arial" panose="020B0604020202020204" pitchFamily="34" charset="0"/>
              </a:rPr>
              <a:t>Was </a:t>
            </a:r>
            <a:r>
              <a:rPr lang="de-DE" sz="3200" b="1" dirty="0">
                <a:latin typeface="Arial" panose="020B0604020202020204" pitchFamily="34" charset="0"/>
                <a:cs typeface="Arial" panose="020B0604020202020204" pitchFamily="34" charset="0"/>
              </a:rPr>
              <a:t>die Deutschen sonst noch gern im Fernsehen anschauen: Leichtathletik, Basketball, Handball, Eishockey und Formel 1. Das letzte ist Motorsportrennen, bei dem die Fahrer mit speziellen Autos sehr schnell viele Runden auf eigenen Strecken fahren. Der schnellste gewinnt</a:t>
            </a:r>
            <a:r>
              <a:rPr lang="de-DE" sz="3200" b="1" dirty="0" smtClean="0">
                <a:latin typeface="Arial" panose="020B0604020202020204" pitchFamily="34" charset="0"/>
                <a:cs typeface="Arial" panose="020B0604020202020204" pitchFamily="34" charset="0"/>
              </a:rPr>
              <a:t>.</a:t>
            </a:r>
          </a:p>
          <a:p>
            <a:pPr lvl="0" algn="just">
              <a:lnSpc>
                <a:spcPct val="120000"/>
              </a:lnSpc>
              <a:spcBef>
                <a:spcPts val="0"/>
              </a:spcBef>
            </a:pPr>
            <a:r>
              <a:rPr lang="de-DE" sz="3200" b="1" dirty="0" smtClean="0">
                <a:solidFill>
                  <a:prstClr val="black"/>
                </a:solidFill>
                <a:latin typeface="Arial" panose="020B0604020202020204" pitchFamily="34" charset="0"/>
                <a:cs typeface="Arial" panose="020B0604020202020204" pitchFamily="34" charset="0"/>
              </a:rPr>
              <a:t> </a:t>
            </a:r>
            <a:r>
              <a:rPr lang="de-DE" sz="3200" b="1" dirty="0">
                <a:solidFill>
                  <a:prstClr val="black"/>
                </a:solidFill>
                <a:latin typeface="Arial" panose="020B0604020202020204" pitchFamily="34" charset="0"/>
                <a:cs typeface="Arial" panose="020B0604020202020204" pitchFamily="34" charset="0"/>
              </a:rPr>
              <a:t>Die beliebtesten Sportarten der Deutschen, die sie selbst ausüben, sind: Schwimmen, Fahrrad fahren, Fußball und Tennis spielen, Golf spielen, Reiten und auch Ski fahren. Viele betreiben auch Fitness in ihrer Freizeit, meist in eigenen Fitnesscentern. </a:t>
            </a:r>
            <a:endParaRPr lang="de-DE" sz="3200" b="1" i="1" dirty="0">
              <a:solidFill>
                <a:srgbClr val="7030A0"/>
              </a:solidFill>
              <a:latin typeface="Arial" panose="020B0604020202020204" pitchFamily="34" charset="0"/>
              <a:cs typeface="Arial" panose="020B0604020202020204" pitchFamily="34" charset="0"/>
            </a:endParaRPr>
          </a:p>
          <a:p>
            <a:pPr algn="just">
              <a:lnSpc>
                <a:spcPct val="100000"/>
              </a:lnSpc>
              <a:spcBef>
                <a:spcPts val="0"/>
              </a:spcBef>
            </a:pPr>
            <a:endParaRPr lang="de-DE" sz="3200" b="1" dirty="0" smtClean="0">
              <a:latin typeface="Arial" panose="020B0604020202020204" pitchFamily="34" charset="0"/>
              <a:cs typeface="Arial" panose="020B0604020202020204" pitchFamily="34" charset="0"/>
            </a:endParaRPr>
          </a:p>
          <a:p>
            <a:pPr algn="just">
              <a:lnSpc>
                <a:spcPct val="100000"/>
              </a:lnSpc>
              <a:spcBef>
                <a:spcPts val="0"/>
              </a:spcBef>
            </a:pPr>
            <a:r>
              <a:rPr lang="de-DE" sz="3200" b="1" dirty="0" smtClean="0">
                <a:latin typeface="Arial" panose="020B0604020202020204" pitchFamily="34" charset="0"/>
                <a:cs typeface="Arial" panose="020B0604020202020204" pitchFamily="34" charset="0"/>
              </a:rPr>
              <a:t> </a:t>
            </a:r>
            <a:endParaRPr lang="de-DE" sz="3200" b="1" i="1" dirty="0" smtClean="0">
              <a:solidFill>
                <a:srgbClr val="7030A0"/>
              </a:solidFill>
              <a:latin typeface="Arial" panose="020B0604020202020204" pitchFamily="34" charset="0"/>
              <a:cs typeface="Arial" panose="020B0604020202020204" pitchFamily="34" charset="0"/>
            </a:endParaRPr>
          </a:p>
        </p:txBody>
      </p:sp>
      <p:cxnSp>
        <p:nvCxnSpPr>
          <p:cNvPr id="6" name="Прямая соединительная линия 5"/>
          <p:cNvCxnSpPr/>
          <p:nvPr/>
        </p:nvCxnSpPr>
        <p:spPr>
          <a:xfrm flipV="1">
            <a:off x="471488" y="1643063"/>
            <a:ext cx="11115675" cy="5715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V="1">
            <a:off x="1785939" y="2128837"/>
            <a:ext cx="4529137" cy="1428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flipV="1">
            <a:off x="3257551" y="3936206"/>
            <a:ext cx="6629399" cy="714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V="1">
            <a:off x="471488" y="4379118"/>
            <a:ext cx="10101262" cy="1428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3157538" y="4822030"/>
            <a:ext cx="1457325" cy="714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06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42901" y="1"/>
            <a:ext cx="11587162" cy="585788"/>
          </a:xfrm>
          <a:solidFill>
            <a:srgbClr val="0070C0"/>
          </a:solidFill>
        </p:spPr>
        <p:txBody>
          <a:bodyPr>
            <a:normAutofit fontScale="90000"/>
          </a:bodyPr>
          <a:lstStyle/>
          <a:p>
            <a:r>
              <a:rPr lang="de-DE" sz="4000" dirty="0" smtClean="0">
                <a:solidFill>
                  <a:schemeClr val="bg1"/>
                </a:solidFill>
                <a:latin typeface="Arial" panose="020B0604020202020204" pitchFamily="34" charset="0"/>
                <a:cs typeface="Arial" panose="020B0604020202020204" pitchFamily="34" charset="0"/>
              </a:rPr>
              <a:t>Wir lesen den Text</a:t>
            </a:r>
            <a:endParaRPr lang="ru-RU" sz="4000"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42901" y="714375"/>
            <a:ext cx="11587162" cy="5915025"/>
          </a:xfrm>
          <a:ln w="57150">
            <a:solidFill>
              <a:srgbClr val="00B0F0"/>
            </a:solidFill>
          </a:ln>
        </p:spPr>
        <p:txBody>
          <a:bodyPr>
            <a:normAutofit/>
          </a:bodyPr>
          <a:lstStyle/>
          <a:p>
            <a:pPr lvl="0" algn="just">
              <a:lnSpc>
                <a:spcPct val="100000"/>
              </a:lnSpc>
              <a:spcBef>
                <a:spcPts val="0"/>
              </a:spcBef>
            </a:pPr>
            <a:r>
              <a:rPr lang="de-DE" sz="3200" b="1" dirty="0">
                <a:solidFill>
                  <a:prstClr val="black"/>
                </a:solidFill>
                <a:latin typeface="Arial" panose="020B0604020202020204" pitchFamily="34" charset="0"/>
                <a:cs typeface="Arial" panose="020B0604020202020204" pitchFamily="34" charset="0"/>
              </a:rPr>
              <a:t>Beim Golf wird ein kleiner, harter Ball mit einem langen Schläger von einem Abschlagspunkt oft sehr weit über Hügel und Wiesen gespielt. Er soll in einem bestimmten Loch landen. Je weniger Schläge ein Spieler dazu braucht, desto besser ist er. Viele Deutsche gehen im Winter auch Ski fahren. Auch in Deutschland gibt es viele Berge, wo Lifte die Skifahrer auf die speziell angelegten Pisten bringen. Viele fahren auch in die benachbarten Länder Österreich und Schweiz, dort gibt es sehr viele große Skigebiete. </a:t>
            </a:r>
            <a:endParaRPr lang="de-DE" sz="3200" b="1" i="1" dirty="0">
              <a:solidFill>
                <a:srgbClr val="7030A0"/>
              </a:solidFill>
              <a:latin typeface="Arial" panose="020B0604020202020204" pitchFamily="34" charset="0"/>
              <a:cs typeface="Arial" panose="020B0604020202020204" pitchFamily="34" charset="0"/>
            </a:endParaRPr>
          </a:p>
          <a:p>
            <a:pPr algn="l">
              <a:lnSpc>
                <a:spcPct val="100000"/>
              </a:lnSpc>
              <a:spcBef>
                <a:spcPts val="0"/>
              </a:spcBef>
            </a:pPr>
            <a:endParaRPr lang="de-DE" sz="3200" b="1" i="1" dirty="0" smtClean="0">
              <a:solidFill>
                <a:srgbClr val="7030A0"/>
              </a:solidFill>
              <a:latin typeface="Arial" panose="020B0604020202020204" pitchFamily="34" charset="0"/>
              <a:cs typeface="Arial" panose="020B0604020202020204" pitchFamily="34" charset="0"/>
            </a:endParaRPr>
          </a:p>
        </p:txBody>
      </p:sp>
      <p:cxnSp>
        <p:nvCxnSpPr>
          <p:cNvPr id="6" name="Прямая соединительная линия 5"/>
          <p:cNvCxnSpPr/>
          <p:nvPr/>
        </p:nvCxnSpPr>
        <p:spPr>
          <a:xfrm flipV="1">
            <a:off x="1528764" y="1257300"/>
            <a:ext cx="971549"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V="1">
            <a:off x="342901" y="3671887"/>
            <a:ext cx="2157412" cy="1428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25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42901" y="1"/>
            <a:ext cx="11587162" cy="585788"/>
          </a:xfrm>
          <a:solidFill>
            <a:srgbClr val="0070C0"/>
          </a:solidFill>
        </p:spPr>
        <p:txBody>
          <a:bodyPr>
            <a:normAutofit fontScale="90000"/>
          </a:bodyPr>
          <a:lstStyle/>
          <a:p>
            <a:r>
              <a:rPr lang="de-DE" sz="4000" dirty="0" smtClean="0">
                <a:solidFill>
                  <a:schemeClr val="bg1"/>
                </a:solidFill>
                <a:latin typeface="Arial" panose="020B0604020202020204" pitchFamily="34" charset="0"/>
                <a:cs typeface="Arial" panose="020B0604020202020204" pitchFamily="34" charset="0"/>
              </a:rPr>
              <a:t>Quiz</a:t>
            </a:r>
            <a:endParaRPr lang="ru-RU" sz="4000"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42901" y="714375"/>
            <a:ext cx="11587162" cy="5915025"/>
          </a:xfrm>
          <a:ln w="57150">
            <a:solidFill>
              <a:srgbClr val="00B0F0"/>
            </a:solidFill>
          </a:ln>
        </p:spPr>
        <p:txBody>
          <a:bodyPr>
            <a:noAutofit/>
          </a:bodyPr>
          <a:lstStyle/>
          <a:p>
            <a:pPr algn="l">
              <a:lnSpc>
                <a:spcPct val="100000"/>
              </a:lnSpc>
              <a:spcBef>
                <a:spcPts val="0"/>
              </a:spcBef>
            </a:pPr>
            <a:r>
              <a:rPr lang="de-DE" sz="2800" b="1" dirty="0">
                <a:solidFill>
                  <a:srgbClr val="002060"/>
                </a:solidFill>
                <a:latin typeface="Arial" panose="020B0604020202020204" pitchFamily="34" charset="0"/>
                <a:cs typeface="Arial" panose="020B0604020202020204" pitchFamily="34" charset="0"/>
              </a:rPr>
              <a:t>1) </a:t>
            </a:r>
            <a:r>
              <a:rPr lang="de-DE" sz="2800" b="1" dirty="0" smtClean="0">
                <a:solidFill>
                  <a:srgbClr val="002060"/>
                </a:solidFill>
                <a:latin typeface="Arial" panose="020B0604020202020204" pitchFamily="34" charset="0"/>
                <a:cs typeface="Arial" panose="020B0604020202020204" pitchFamily="34" charset="0"/>
              </a:rPr>
              <a:t>Welche </a:t>
            </a:r>
            <a:r>
              <a:rPr lang="de-DE" sz="2800" b="1" dirty="0">
                <a:solidFill>
                  <a:srgbClr val="002060"/>
                </a:solidFill>
                <a:latin typeface="Arial" panose="020B0604020202020204" pitchFamily="34" charset="0"/>
                <a:cs typeface="Arial" panose="020B0604020202020204" pitchFamily="34" charset="0"/>
              </a:rPr>
              <a:t>beliebtesten Sportarten der Deutschen </a:t>
            </a:r>
            <a:r>
              <a:rPr lang="de-DE" sz="2800" b="1" dirty="0" smtClean="0">
                <a:solidFill>
                  <a:srgbClr val="002060"/>
                </a:solidFill>
                <a:latin typeface="Arial" panose="020B0604020202020204" pitchFamily="34" charset="0"/>
                <a:cs typeface="Arial" panose="020B0604020202020204" pitchFamily="34" charset="0"/>
              </a:rPr>
              <a:t>sind im </a:t>
            </a:r>
            <a:r>
              <a:rPr lang="de-DE" sz="2800" b="1" dirty="0">
                <a:solidFill>
                  <a:srgbClr val="002060"/>
                </a:solidFill>
                <a:latin typeface="Arial" panose="020B0604020202020204" pitchFamily="34" charset="0"/>
                <a:cs typeface="Arial" panose="020B0604020202020204" pitchFamily="34" charset="0"/>
              </a:rPr>
              <a:t>Fernsehen?</a:t>
            </a:r>
          </a:p>
          <a:p>
            <a:pPr algn="l">
              <a:lnSpc>
                <a:spcPct val="100000"/>
              </a:lnSpc>
              <a:spcBef>
                <a:spcPts val="0"/>
              </a:spcBef>
            </a:pPr>
            <a:r>
              <a:rPr lang="de-DE" sz="2800" b="1" dirty="0" smtClean="0">
                <a:solidFill>
                  <a:srgbClr val="7030A0"/>
                </a:solidFill>
                <a:latin typeface="Arial" panose="020B0604020202020204" pitchFamily="34" charset="0"/>
                <a:cs typeface="Arial" panose="020B0604020202020204" pitchFamily="34" charset="0"/>
              </a:rPr>
              <a:t>a) Radrennen </a:t>
            </a:r>
            <a:r>
              <a:rPr lang="de-DE" sz="2800" b="1" dirty="0">
                <a:solidFill>
                  <a:srgbClr val="7030A0"/>
                </a:solidFill>
                <a:latin typeface="Arial" panose="020B0604020202020204" pitchFamily="34" charset="0"/>
                <a:cs typeface="Arial" panose="020B0604020202020204" pitchFamily="34" charset="0"/>
              </a:rPr>
              <a:t>und Schwimmen </a:t>
            </a:r>
            <a:r>
              <a:rPr lang="de-DE" sz="2800" b="1" dirty="0" smtClean="0">
                <a:solidFill>
                  <a:srgbClr val="7030A0"/>
                </a:solidFill>
                <a:latin typeface="Arial" panose="020B0604020202020204" pitchFamily="34" charset="0"/>
                <a:cs typeface="Arial" panose="020B0604020202020204" pitchFamily="34" charset="0"/>
              </a:rPr>
              <a:t>   b)</a:t>
            </a:r>
            <a:r>
              <a:rPr lang="uz-Cyrl-UZ" sz="2800" b="1" dirty="0" smtClean="0">
                <a:solidFill>
                  <a:srgbClr val="7030A0"/>
                </a:solidFill>
                <a:latin typeface="Arial" panose="020B0604020202020204" pitchFamily="34" charset="0"/>
                <a:cs typeface="Arial" panose="020B0604020202020204" pitchFamily="34" charset="0"/>
              </a:rPr>
              <a:t> </a:t>
            </a:r>
            <a:r>
              <a:rPr lang="de-DE" sz="2800" b="1" dirty="0" smtClean="0">
                <a:solidFill>
                  <a:srgbClr val="7030A0"/>
                </a:solidFill>
                <a:latin typeface="Arial" panose="020B0604020202020204" pitchFamily="34" charset="0"/>
                <a:cs typeface="Arial" panose="020B0604020202020204" pitchFamily="34" charset="0"/>
              </a:rPr>
              <a:t>Fußball </a:t>
            </a:r>
            <a:r>
              <a:rPr lang="de-DE" sz="2800" b="1" dirty="0">
                <a:solidFill>
                  <a:srgbClr val="7030A0"/>
                </a:solidFill>
                <a:latin typeface="Arial" panose="020B0604020202020204" pitchFamily="34" charset="0"/>
                <a:cs typeface="Arial" panose="020B0604020202020204" pitchFamily="34" charset="0"/>
              </a:rPr>
              <a:t>und Tennis</a:t>
            </a:r>
          </a:p>
          <a:p>
            <a:pPr algn="l">
              <a:lnSpc>
                <a:spcPct val="100000"/>
              </a:lnSpc>
              <a:spcBef>
                <a:spcPts val="0"/>
              </a:spcBef>
            </a:pPr>
            <a:r>
              <a:rPr lang="de-DE" sz="2800" b="1" dirty="0" smtClean="0">
                <a:solidFill>
                  <a:srgbClr val="7030A0"/>
                </a:solidFill>
                <a:latin typeface="Arial" panose="020B0604020202020204" pitchFamily="34" charset="0"/>
                <a:cs typeface="Arial" panose="020B0604020202020204" pitchFamily="34" charset="0"/>
              </a:rPr>
              <a:t>c) Golf </a:t>
            </a:r>
            <a:r>
              <a:rPr lang="de-DE" sz="2800" b="1" dirty="0">
                <a:solidFill>
                  <a:srgbClr val="7030A0"/>
                </a:solidFill>
                <a:latin typeface="Arial" panose="020B0604020202020204" pitchFamily="34" charset="0"/>
                <a:cs typeface="Arial" panose="020B0604020202020204" pitchFamily="34" charset="0"/>
              </a:rPr>
              <a:t>und Reiten </a:t>
            </a:r>
            <a:r>
              <a:rPr lang="de-DE" sz="2800" b="1" dirty="0" smtClean="0">
                <a:solidFill>
                  <a:srgbClr val="7030A0"/>
                </a:solidFill>
                <a:latin typeface="Arial" panose="020B0604020202020204" pitchFamily="34" charset="0"/>
                <a:cs typeface="Arial" panose="020B0604020202020204" pitchFamily="34" charset="0"/>
              </a:rPr>
              <a:t>                         d)Skifahren</a:t>
            </a:r>
            <a:endParaRPr lang="de-DE" sz="2800" b="1" dirty="0">
              <a:solidFill>
                <a:srgbClr val="7030A0"/>
              </a:solidFill>
              <a:latin typeface="Arial" panose="020B0604020202020204" pitchFamily="34" charset="0"/>
              <a:cs typeface="Arial" panose="020B0604020202020204" pitchFamily="34" charset="0"/>
            </a:endParaRPr>
          </a:p>
          <a:p>
            <a:pPr algn="l">
              <a:lnSpc>
                <a:spcPct val="100000"/>
              </a:lnSpc>
              <a:spcBef>
                <a:spcPts val="0"/>
              </a:spcBef>
            </a:pPr>
            <a:r>
              <a:rPr lang="de-DE" sz="2800" b="1" dirty="0" smtClean="0">
                <a:solidFill>
                  <a:srgbClr val="002060"/>
                </a:solidFill>
                <a:latin typeface="Arial" panose="020B0604020202020204" pitchFamily="34" charset="0"/>
                <a:cs typeface="Arial" panose="020B0604020202020204" pitchFamily="34" charset="0"/>
              </a:rPr>
              <a:t>2</a:t>
            </a:r>
            <a:r>
              <a:rPr lang="de-DE" sz="2800" b="1" dirty="0">
                <a:solidFill>
                  <a:srgbClr val="002060"/>
                </a:solidFill>
                <a:latin typeface="Arial" panose="020B0604020202020204" pitchFamily="34" charset="0"/>
                <a:cs typeface="Arial" panose="020B0604020202020204" pitchFamily="34" charset="0"/>
              </a:rPr>
              <a:t>) Welche Sportart betreiben die Deutschen nicht so oft in der Freizeit?</a:t>
            </a:r>
          </a:p>
          <a:p>
            <a:pPr algn="l">
              <a:lnSpc>
                <a:spcPct val="100000"/>
              </a:lnSpc>
              <a:spcBef>
                <a:spcPts val="0"/>
              </a:spcBef>
            </a:pPr>
            <a:r>
              <a:rPr lang="de-DE" sz="2800" b="1" dirty="0" smtClean="0">
                <a:solidFill>
                  <a:srgbClr val="7030A0"/>
                </a:solidFill>
                <a:latin typeface="Arial" panose="020B0604020202020204" pitchFamily="34" charset="0"/>
                <a:cs typeface="Arial" panose="020B0604020202020204" pitchFamily="34" charset="0"/>
              </a:rPr>
              <a:t>a) Leichtathletik         b)</a:t>
            </a:r>
            <a:r>
              <a:rPr lang="uz-Cyrl-UZ" sz="2800" b="1" dirty="0" smtClean="0">
                <a:solidFill>
                  <a:srgbClr val="7030A0"/>
                </a:solidFill>
                <a:latin typeface="Arial" panose="020B0604020202020204" pitchFamily="34" charset="0"/>
                <a:cs typeface="Arial" panose="020B0604020202020204" pitchFamily="34" charset="0"/>
              </a:rPr>
              <a:t> </a:t>
            </a:r>
            <a:r>
              <a:rPr lang="de-DE" sz="2800" b="1" dirty="0" smtClean="0">
                <a:solidFill>
                  <a:srgbClr val="7030A0"/>
                </a:solidFill>
                <a:latin typeface="Arial" panose="020B0604020202020204" pitchFamily="34" charset="0"/>
                <a:cs typeface="Arial" panose="020B0604020202020204" pitchFamily="34" charset="0"/>
              </a:rPr>
              <a:t>Fußball</a:t>
            </a:r>
            <a:endParaRPr lang="de-DE" sz="2800" b="1" dirty="0">
              <a:solidFill>
                <a:srgbClr val="7030A0"/>
              </a:solidFill>
              <a:latin typeface="Arial" panose="020B0604020202020204" pitchFamily="34" charset="0"/>
              <a:cs typeface="Arial" panose="020B0604020202020204" pitchFamily="34" charset="0"/>
            </a:endParaRPr>
          </a:p>
          <a:p>
            <a:pPr algn="l">
              <a:lnSpc>
                <a:spcPct val="100000"/>
              </a:lnSpc>
              <a:spcBef>
                <a:spcPts val="0"/>
              </a:spcBef>
            </a:pPr>
            <a:r>
              <a:rPr lang="de-DE" sz="2800" b="1" dirty="0" smtClean="0">
                <a:solidFill>
                  <a:srgbClr val="7030A0"/>
                </a:solidFill>
                <a:latin typeface="Arial" panose="020B0604020202020204" pitchFamily="34" charset="0"/>
                <a:cs typeface="Arial" panose="020B0604020202020204" pitchFamily="34" charset="0"/>
              </a:rPr>
              <a:t>c) Tennis                     d)</a:t>
            </a:r>
            <a:r>
              <a:rPr lang="uz-Cyrl-UZ" sz="2800" b="1" dirty="0" smtClean="0">
                <a:solidFill>
                  <a:srgbClr val="7030A0"/>
                </a:solidFill>
                <a:latin typeface="Arial" panose="020B0604020202020204" pitchFamily="34" charset="0"/>
                <a:cs typeface="Arial" panose="020B0604020202020204" pitchFamily="34" charset="0"/>
              </a:rPr>
              <a:t> </a:t>
            </a:r>
            <a:r>
              <a:rPr lang="de-DE" sz="2800" b="1" dirty="0" smtClean="0">
                <a:solidFill>
                  <a:srgbClr val="7030A0"/>
                </a:solidFill>
                <a:latin typeface="Arial" panose="020B0604020202020204" pitchFamily="34" charset="0"/>
                <a:cs typeface="Arial" panose="020B0604020202020204" pitchFamily="34" charset="0"/>
              </a:rPr>
              <a:t>Schwimmen</a:t>
            </a:r>
            <a:endParaRPr lang="de-DE" sz="2800" b="1" dirty="0">
              <a:solidFill>
                <a:srgbClr val="7030A0"/>
              </a:solidFill>
              <a:latin typeface="Arial" panose="020B0604020202020204" pitchFamily="34" charset="0"/>
              <a:cs typeface="Arial" panose="020B0604020202020204" pitchFamily="34" charset="0"/>
            </a:endParaRPr>
          </a:p>
          <a:p>
            <a:pPr algn="l">
              <a:lnSpc>
                <a:spcPct val="100000"/>
              </a:lnSpc>
              <a:spcBef>
                <a:spcPts val="0"/>
              </a:spcBef>
            </a:pPr>
            <a:r>
              <a:rPr lang="de-DE" sz="2800" b="1" dirty="0" smtClean="0">
                <a:solidFill>
                  <a:srgbClr val="002060"/>
                </a:solidFill>
                <a:latin typeface="Arial" panose="020B0604020202020204" pitchFamily="34" charset="0"/>
                <a:cs typeface="Arial" panose="020B0604020202020204" pitchFamily="34" charset="0"/>
              </a:rPr>
              <a:t>3</a:t>
            </a:r>
            <a:r>
              <a:rPr lang="de-DE" sz="2800" b="1" dirty="0">
                <a:solidFill>
                  <a:srgbClr val="002060"/>
                </a:solidFill>
                <a:latin typeface="Arial" panose="020B0604020202020204" pitchFamily="34" charset="0"/>
                <a:cs typeface="Arial" panose="020B0604020202020204" pitchFamily="34" charset="0"/>
              </a:rPr>
              <a:t>) </a:t>
            </a:r>
            <a:r>
              <a:rPr lang="de-DE" sz="2800" b="1" dirty="0" smtClean="0">
                <a:solidFill>
                  <a:srgbClr val="002060"/>
                </a:solidFill>
                <a:latin typeface="Arial" panose="020B0604020202020204" pitchFamily="34" charset="0"/>
                <a:cs typeface="Arial" panose="020B0604020202020204" pitchFamily="34" charset="0"/>
              </a:rPr>
              <a:t>Wie viele </a:t>
            </a:r>
            <a:r>
              <a:rPr lang="de-DE" sz="2800" b="1" dirty="0">
                <a:solidFill>
                  <a:srgbClr val="002060"/>
                </a:solidFill>
                <a:latin typeface="Arial" panose="020B0604020202020204" pitchFamily="34" charset="0"/>
                <a:cs typeface="Arial" panose="020B0604020202020204" pitchFamily="34" charset="0"/>
              </a:rPr>
              <a:t>Spieler sind auf einem </a:t>
            </a:r>
            <a:r>
              <a:rPr lang="de-DE" sz="2800" b="1" dirty="0" smtClean="0">
                <a:solidFill>
                  <a:srgbClr val="002060"/>
                </a:solidFill>
                <a:latin typeface="Arial" panose="020B0604020202020204" pitchFamily="34" charset="0"/>
                <a:cs typeface="Arial" panose="020B0604020202020204" pitchFamily="34" charset="0"/>
              </a:rPr>
              <a:t>Fußballfeld</a:t>
            </a:r>
            <a:r>
              <a:rPr lang="de-DE" sz="2800" b="1" dirty="0">
                <a:solidFill>
                  <a:srgbClr val="002060"/>
                </a:solidFill>
                <a:latin typeface="Arial" panose="020B0604020202020204" pitchFamily="34" charset="0"/>
                <a:cs typeface="Arial" panose="020B0604020202020204" pitchFamily="34" charset="0"/>
              </a:rPr>
              <a:t>, wenn ein Spiel stattfindet?</a:t>
            </a:r>
          </a:p>
          <a:p>
            <a:pPr algn="l">
              <a:lnSpc>
                <a:spcPct val="100000"/>
              </a:lnSpc>
              <a:spcBef>
                <a:spcPts val="0"/>
              </a:spcBef>
            </a:pPr>
            <a:r>
              <a:rPr lang="de-DE" sz="2800" b="1" dirty="0" smtClean="0">
                <a:solidFill>
                  <a:srgbClr val="7030A0"/>
                </a:solidFill>
                <a:latin typeface="Arial" panose="020B0604020202020204" pitchFamily="34" charset="0"/>
                <a:cs typeface="Arial" panose="020B0604020202020204" pitchFamily="34" charset="0"/>
              </a:rPr>
              <a:t>a) 20 </a:t>
            </a:r>
            <a:r>
              <a:rPr lang="de-DE" sz="2800" b="1" dirty="0">
                <a:solidFill>
                  <a:srgbClr val="7030A0"/>
                </a:solidFill>
                <a:latin typeface="Arial" panose="020B0604020202020204" pitchFamily="34" charset="0"/>
                <a:cs typeface="Arial" panose="020B0604020202020204" pitchFamily="34" charset="0"/>
              </a:rPr>
              <a:t>Spieler und zwei Torwarte </a:t>
            </a:r>
            <a:r>
              <a:rPr lang="de-DE" sz="2800" b="1" dirty="0" smtClean="0">
                <a:solidFill>
                  <a:srgbClr val="7030A0"/>
                </a:solidFill>
                <a:latin typeface="Arial" panose="020B0604020202020204" pitchFamily="34" charset="0"/>
                <a:cs typeface="Arial" panose="020B0604020202020204" pitchFamily="34" charset="0"/>
              </a:rPr>
              <a:t>     b)</a:t>
            </a:r>
            <a:r>
              <a:rPr lang="uz-Cyrl-UZ" sz="2800" b="1" dirty="0" smtClean="0">
                <a:solidFill>
                  <a:srgbClr val="7030A0"/>
                </a:solidFill>
                <a:latin typeface="Arial" panose="020B0604020202020204" pitchFamily="34" charset="0"/>
                <a:cs typeface="Arial" panose="020B0604020202020204" pitchFamily="34" charset="0"/>
              </a:rPr>
              <a:t> </a:t>
            </a:r>
            <a:r>
              <a:rPr lang="de-DE" sz="2800" b="1" dirty="0" smtClean="0">
                <a:solidFill>
                  <a:srgbClr val="7030A0"/>
                </a:solidFill>
                <a:latin typeface="Arial" panose="020B0604020202020204" pitchFamily="34" charset="0"/>
                <a:cs typeface="Arial" panose="020B0604020202020204" pitchFamily="34" charset="0"/>
              </a:rPr>
              <a:t>20 </a:t>
            </a:r>
            <a:r>
              <a:rPr lang="de-DE" sz="2800" b="1" dirty="0">
                <a:solidFill>
                  <a:srgbClr val="7030A0"/>
                </a:solidFill>
                <a:latin typeface="Arial" panose="020B0604020202020204" pitchFamily="34" charset="0"/>
                <a:cs typeface="Arial" panose="020B0604020202020204" pitchFamily="34" charset="0"/>
              </a:rPr>
              <a:t>Spieler insgesamt</a:t>
            </a:r>
          </a:p>
          <a:p>
            <a:pPr algn="l">
              <a:lnSpc>
                <a:spcPct val="100000"/>
              </a:lnSpc>
              <a:spcBef>
                <a:spcPts val="0"/>
              </a:spcBef>
            </a:pPr>
            <a:r>
              <a:rPr lang="de-DE" sz="2800" b="1" dirty="0" smtClean="0">
                <a:solidFill>
                  <a:srgbClr val="7030A0"/>
                </a:solidFill>
                <a:latin typeface="Arial" panose="020B0604020202020204" pitchFamily="34" charset="0"/>
                <a:cs typeface="Arial" panose="020B0604020202020204" pitchFamily="34" charset="0"/>
              </a:rPr>
              <a:t>c) 11 </a:t>
            </a:r>
            <a:r>
              <a:rPr lang="de-DE" sz="2800" b="1" dirty="0">
                <a:solidFill>
                  <a:srgbClr val="7030A0"/>
                </a:solidFill>
                <a:latin typeface="Arial" panose="020B0604020202020204" pitchFamily="34" charset="0"/>
                <a:cs typeface="Arial" panose="020B0604020202020204" pitchFamily="34" charset="0"/>
              </a:rPr>
              <a:t>Spieler und zwei Torwarte </a:t>
            </a:r>
            <a:r>
              <a:rPr lang="de-DE" sz="2800" b="1" dirty="0" smtClean="0">
                <a:solidFill>
                  <a:srgbClr val="7030A0"/>
                </a:solidFill>
                <a:latin typeface="Arial" panose="020B0604020202020204" pitchFamily="34" charset="0"/>
                <a:cs typeface="Arial" panose="020B0604020202020204" pitchFamily="34" charset="0"/>
              </a:rPr>
              <a:t>     d)</a:t>
            </a:r>
            <a:r>
              <a:rPr lang="uz-Cyrl-UZ" sz="2800" b="1" dirty="0" smtClean="0">
                <a:solidFill>
                  <a:srgbClr val="7030A0"/>
                </a:solidFill>
                <a:latin typeface="Arial" panose="020B0604020202020204" pitchFamily="34" charset="0"/>
                <a:cs typeface="Arial" panose="020B0604020202020204" pitchFamily="34" charset="0"/>
              </a:rPr>
              <a:t> </a:t>
            </a:r>
            <a:r>
              <a:rPr lang="de-DE" sz="2800" b="1" dirty="0" smtClean="0">
                <a:solidFill>
                  <a:srgbClr val="7030A0"/>
                </a:solidFill>
                <a:latin typeface="Arial" panose="020B0604020202020204" pitchFamily="34" charset="0"/>
                <a:cs typeface="Arial" panose="020B0604020202020204" pitchFamily="34" charset="0"/>
              </a:rPr>
              <a:t>10 </a:t>
            </a:r>
            <a:r>
              <a:rPr lang="de-DE" sz="2800" b="1" dirty="0">
                <a:solidFill>
                  <a:srgbClr val="7030A0"/>
                </a:solidFill>
                <a:latin typeface="Arial" panose="020B0604020202020204" pitchFamily="34" charset="0"/>
                <a:cs typeface="Arial" panose="020B0604020202020204" pitchFamily="34" charset="0"/>
              </a:rPr>
              <a:t>Spieler und Schiedsrichter </a:t>
            </a:r>
            <a:endParaRPr lang="de-DE" sz="2800" b="1" dirty="0" smtClean="0">
              <a:solidFill>
                <a:srgbClr val="7030A0"/>
              </a:solidFill>
              <a:latin typeface="Arial" panose="020B0604020202020204" pitchFamily="34" charset="0"/>
              <a:cs typeface="Arial" panose="020B0604020202020204" pitchFamily="34" charset="0"/>
            </a:endParaRPr>
          </a:p>
        </p:txBody>
      </p:sp>
      <p:cxnSp>
        <p:nvCxnSpPr>
          <p:cNvPr id="3" name="Прямая соединительная линия 2"/>
          <p:cNvCxnSpPr/>
          <p:nvPr/>
        </p:nvCxnSpPr>
        <p:spPr>
          <a:xfrm>
            <a:off x="566738" y="5411031"/>
            <a:ext cx="5062537" cy="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flipV="1">
            <a:off x="566738" y="3714750"/>
            <a:ext cx="2676525" cy="1428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6136482" y="2019300"/>
            <a:ext cx="3450431" cy="523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609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42901" y="1"/>
            <a:ext cx="11587162" cy="585788"/>
          </a:xfrm>
          <a:solidFill>
            <a:srgbClr val="0070C0"/>
          </a:solidFill>
        </p:spPr>
        <p:txBody>
          <a:bodyPr>
            <a:noAutofit/>
          </a:bodyPr>
          <a:lstStyle/>
          <a:p>
            <a:r>
              <a:rPr lang="de-DE" sz="4000" dirty="0" smtClean="0">
                <a:solidFill>
                  <a:schemeClr val="bg1"/>
                </a:solidFill>
                <a:latin typeface="Arial" panose="020B0604020202020204" pitchFamily="34" charset="0"/>
                <a:cs typeface="Arial" panose="020B0604020202020204" pitchFamily="34" charset="0"/>
              </a:rPr>
              <a:t>Quiz</a:t>
            </a:r>
            <a:endParaRPr lang="ru-RU" sz="4000"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42901" y="714375"/>
            <a:ext cx="11587162" cy="5915025"/>
          </a:xfrm>
          <a:ln w="57150">
            <a:solidFill>
              <a:srgbClr val="00B0F0"/>
            </a:solidFill>
          </a:ln>
        </p:spPr>
        <p:txBody>
          <a:bodyPr>
            <a:noAutofit/>
          </a:bodyPr>
          <a:lstStyle/>
          <a:p>
            <a:pPr algn="l">
              <a:lnSpc>
                <a:spcPct val="100000"/>
              </a:lnSpc>
              <a:spcBef>
                <a:spcPts val="0"/>
              </a:spcBef>
            </a:pPr>
            <a:r>
              <a:rPr lang="de-DE" sz="2800" b="1" dirty="0" smtClean="0">
                <a:solidFill>
                  <a:srgbClr val="002060"/>
                </a:solidFill>
                <a:latin typeface="Arial" panose="020B0604020202020204" pitchFamily="34" charset="0"/>
                <a:cs typeface="Arial" panose="020B0604020202020204" pitchFamily="34" charset="0"/>
              </a:rPr>
              <a:t>4) Was </a:t>
            </a:r>
            <a:r>
              <a:rPr lang="de-DE" sz="2800" b="1" dirty="0">
                <a:solidFill>
                  <a:srgbClr val="002060"/>
                </a:solidFill>
                <a:latin typeface="Arial" panose="020B0604020202020204" pitchFamily="34" charset="0"/>
                <a:cs typeface="Arial" panose="020B0604020202020204" pitchFamily="34" charset="0"/>
              </a:rPr>
              <a:t>passiert beim Golf</a:t>
            </a:r>
            <a:r>
              <a:rPr lang="de-DE" sz="2800" b="1" dirty="0" smtClean="0">
                <a:solidFill>
                  <a:srgbClr val="002060"/>
                </a:solidFill>
                <a:latin typeface="Arial" panose="020B0604020202020204" pitchFamily="34" charset="0"/>
                <a:cs typeface="Arial" panose="020B0604020202020204" pitchFamily="34" charset="0"/>
              </a:rPr>
              <a:t>?</a:t>
            </a:r>
            <a:endParaRPr lang="uz-Cyrl-UZ" sz="2800" b="1" dirty="0" smtClean="0">
              <a:solidFill>
                <a:srgbClr val="002060"/>
              </a:solidFill>
              <a:latin typeface="Arial" panose="020B0604020202020204" pitchFamily="34" charset="0"/>
              <a:cs typeface="Arial" panose="020B0604020202020204" pitchFamily="34" charset="0"/>
            </a:endParaRPr>
          </a:p>
          <a:p>
            <a:pPr algn="l">
              <a:lnSpc>
                <a:spcPct val="100000"/>
              </a:lnSpc>
              <a:spcBef>
                <a:spcPts val="0"/>
              </a:spcBef>
            </a:pPr>
            <a:endParaRPr lang="de-DE" sz="2800" b="1" dirty="0">
              <a:solidFill>
                <a:srgbClr val="002060"/>
              </a:solidFill>
              <a:latin typeface="Arial" panose="020B0604020202020204" pitchFamily="34" charset="0"/>
              <a:cs typeface="Arial" panose="020B0604020202020204" pitchFamily="34" charset="0"/>
            </a:endParaRPr>
          </a:p>
          <a:p>
            <a:pPr marL="514350" indent="-514350" algn="l">
              <a:lnSpc>
                <a:spcPct val="100000"/>
              </a:lnSpc>
              <a:spcBef>
                <a:spcPts val="0"/>
              </a:spcBef>
              <a:buAutoNum type="alphaLcParenR"/>
            </a:pPr>
            <a:r>
              <a:rPr lang="de-DE" sz="2800" b="1" dirty="0" smtClean="0">
                <a:solidFill>
                  <a:srgbClr val="7030A0"/>
                </a:solidFill>
                <a:latin typeface="Arial" panose="020B0604020202020204" pitchFamily="34" charset="0"/>
                <a:cs typeface="Arial" panose="020B0604020202020204" pitchFamily="34" charset="0"/>
              </a:rPr>
              <a:t>Lifte </a:t>
            </a:r>
            <a:r>
              <a:rPr lang="de-DE" sz="2800" b="1" dirty="0">
                <a:solidFill>
                  <a:srgbClr val="7030A0"/>
                </a:solidFill>
                <a:latin typeface="Arial" panose="020B0604020202020204" pitchFamily="34" charset="0"/>
                <a:cs typeface="Arial" panose="020B0604020202020204" pitchFamily="34" charset="0"/>
              </a:rPr>
              <a:t>bringen die Sportler auf </a:t>
            </a:r>
            <a:r>
              <a:rPr lang="de-DE" sz="2800" b="1" dirty="0" smtClean="0">
                <a:solidFill>
                  <a:srgbClr val="7030A0"/>
                </a:solidFill>
                <a:latin typeface="Arial" panose="020B0604020202020204" pitchFamily="34" charset="0"/>
                <a:cs typeface="Arial" panose="020B0604020202020204" pitchFamily="34" charset="0"/>
              </a:rPr>
              <a:t>Pisten </a:t>
            </a:r>
            <a:endParaRPr lang="uz-Cyrl-UZ" sz="2800" b="1" dirty="0" smtClean="0">
              <a:solidFill>
                <a:srgbClr val="7030A0"/>
              </a:solidFill>
              <a:latin typeface="Arial" panose="020B0604020202020204" pitchFamily="34" charset="0"/>
              <a:cs typeface="Arial" panose="020B0604020202020204" pitchFamily="34" charset="0"/>
            </a:endParaRPr>
          </a:p>
          <a:p>
            <a:pPr marL="514350" indent="-514350" algn="l">
              <a:lnSpc>
                <a:spcPct val="100000"/>
              </a:lnSpc>
              <a:spcBef>
                <a:spcPts val="0"/>
              </a:spcBef>
              <a:buAutoNum type="alphaLcParenR"/>
            </a:pPr>
            <a:r>
              <a:rPr lang="de-DE" sz="2800" b="1" dirty="0" smtClean="0">
                <a:solidFill>
                  <a:srgbClr val="7030A0"/>
                </a:solidFill>
                <a:latin typeface="Arial" panose="020B0604020202020204" pitchFamily="34" charset="0"/>
                <a:cs typeface="Arial" panose="020B0604020202020204" pitchFamily="34" charset="0"/>
              </a:rPr>
              <a:t>Ein </a:t>
            </a:r>
            <a:r>
              <a:rPr lang="de-DE" sz="2800" b="1" dirty="0">
                <a:solidFill>
                  <a:srgbClr val="7030A0"/>
                </a:solidFill>
                <a:latin typeface="Arial" panose="020B0604020202020204" pitchFamily="34" charset="0"/>
                <a:cs typeface="Arial" panose="020B0604020202020204" pitchFamily="34" charset="0"/>
              </a:rPr>
              <a:t>Spieler schlägt einen harten </a:t>
            </a:r>
            <a:r>
              <a:rPr lang="de-DE" sz="2800" b="1" dirty="0" smtClean="0">
                <a:solidFill>
                  <a:srgbClr val="7030A0"/>
                </a:solidFill>
                <a:latin typeface="Arial" panose="020B0604020202020204" pitchFamily="34" charset="0"/>
                <a:cs typeface="Arial" panose="020B0604020202020204" pitchFamily="34" charset="0"/>
              </a:rPr>
              <a:t>Ball mit </a:t>
            </a:r>
            <a:r>
              <a:rPr lang="de-DE" sz="2800" b="1" dirty="0">
                <a:solidFill>
                  <a:srgbClr val="7030A0"/>
                </a:solidFill>
                <a:latin typeface="Arial" panose="020B0604020202020204" pitchFamily="34" charset="0"/>
                <a:cs typeface="Arial" panose="020B0604020202020204" pitchFamily="34" charset="0"/>
              </a:rPr>
              <a:t>einem langen </a:t>
            </a:r>
            <a:r>
              <a:rPr lang="de-DE" sz="2800" b="1" dirty="0" smtClean="0">
                <a:solidFill>
                  <a:srgbClr val="7030A0"/>
                </a:solidFill>
                <a:latin typeface="Arial" panose="020B0604020202020204" pitchFamily="34" charset="0"/>
                <a:cs typeface="Arial" panose="020B0604020202020204" pitchFamily="34" charset="0"/>
              </a:rPr>
              <a:t>Schläger</a:t>
            </a:r>
            <a:endParaRPr lang="de-DE" sz="2800" b="1" dirty="0">
              <a:solidFill>
                <a:srgbClr val="7030A0"/>
              </a:solidFill>
              <a:latin typeface="Arial" panose="020B0604020202020204" pitchFamily="34" charset="0"/>
              <a:cs typeface="Arial" panose="020B0604020202020204" pitchFamily="34" charset="0"/>
            </a:endParaRPr>
          </a:p>
          <a:p>
            <a:pPr algn="l">
              <a:lnSpc>
                <a:spcPct val="100000"/>
              </a:lnSpc>
              <a:spcBef>
                <a:spcPts val="0"/>
              </a:spcBef>
            </a:pPr>
            <a:r>
              <a:rPr lang="uz-Cyrl-UZ" sz="2800" b="1" dirty="0" smtClean="0">
                <a:solidFill>
                  <a:srgbClr val="7030A0"/>
                </a:solidFill>
                <a:latin typeface="Arial" panose="020B0604020202020204" pitchFamily="34" charset="0"/>
                <a:cs typeface="Arial" panose="020B0604020202020204" pitchFamily="34" charset="0"/>
              </a:rPr>
              <a:t>с</a:t>
            </a:r>
            <a:r>
              <a:rPr lang="de-DE" sz="2800" b="1" dirty="0" smtClean="0">
                <a:solidFill>
                  <a:srgbClr val="7030A0"/>
                </a:solidFill>
                <a:latin typeface="Arial" panose="020B0604020202020204" pitchFamily="34" charset="0"/>
                <a:cs typeface="Arial" panose="020B0604020202020204" pitchFamily="34" charset="0"/>
              </a:rPr>
              <a:t>)</a:t>
            </a:r>
            <a:r>
              <a:rPr lang="uz-Cyrl-UZ" sz="2800" b="1" dirty="0" smtClean="0">
                <a:solidFill>
                  <a:srgbClr val="7030A0"/>
                </a:solidFill>
                <a:latin typeface="Arial" panose="020B0604020202020204" pitchFamily="34" charset="0"/>
                <a:cs typeface="Arial" panose="020B0604020202020204" pitchFamily="34" charset="0"/>
              </a:rPr>
              <a:t> </a:t>
            </a:r>
            <a:r>
              <a:rPr lang="de-DE" sz="2800" b="1" dirty="0" smtClean="0">
                <a:solidFill>
                  <a:srgbClr val="7030A0"/>
                </a:solidFill>
                <a:latin typeface="Arial" panose="020B0604020202020204" pitchFamily="34" charset="0"/>
                <a:cs typeface="Arial" panose="020B0604020202020204" pitchFamily="34" charset="0"/>
              </a:rPr>
              <a:t>Zwei </a:t>
            </a:r>
            <a:r>
              <a:rPr lang="de-DE" sz="2800" b="1" dirty="0">
                <a:solidFill>
                  <a:srgbClr val="7030A0"/>
                </a:solidFill>
                <a:latin typeface="Arial" panose="020B0604020202020204" pitchFamily="34" charset="0"/>
                <a:cs typeface="Arial" panose="020B0604020202020204" pitchFamily="34" charset="0"/>
              </a:rPr>
              <a:t>Spieler schlagen Bälle über </a:t>
            </a:r>
            <a:r>
              <a:rPr lang="de-DE" sz="2800" b="1" dirty="0" smtClean="0">
                <a:solidFill>
                  <a:srgbClr val="7030A0"/>
                </a:solidFill>
                <a:latin typeface="Arial" panose="020B0604020202020204" pitchFamily="34" charset="0"/>
                <a:cs typeface="Arial" panose="020B0604020202020204" pitchFamily="34" charset="0"/>
              </a:rPr>
              <a:t>ein Netz</a:t>
            </a:r>
            <a:endParaRPr lang="de-DE" sz="2800" b="1" dirty="0">
              <a:solidFill>
                <a:srgbClr val="7030A0"/>
              </a:solidFill>
              <a:latin typeface="Arial" panose="020B0604020202020204" pitchFamily="34" charset="0"/>
              <a:cs typeface="Arial" panose="020B0604020202020204" pitchFamily="34" charset="0"/>
            </a:endParaRPr>
          </a:p>
          <a:p>
            <a:pPr algn="l">
              <a:lnSpc>
                <a:spcPct val="100000"/>
              </a:lnSpc>
              <a:spcBef>
                <a:spcPts val="0"/>
              </a:spcBef>
            </a:pPr>
            <a:r>
              <a:rPr lang="de-DE" sz="2800" b="1" dirty="0" smtClean="0">
                <a:solidFill>
                  <a:srgbClr val="7030A0"/>
                </a:solidFill>
                <a:latin typeface="Arial" panose="020B0604020202020204" pitchFamily="34" charset="0"/>
                <a:cs typeface="Arial" panose="020B0604020202020204" pitchFamily="34" charset="0"/>
              </a:rPr>
              <a:t>d) Zwei </a:t>
            </a:r>
            <a:r>
              <a:rPr lang="de-DE" sz="2800" b="1" dirty="0">
                <a:solidFill>
                  <a:srgbClr val="7030A0"/>
                </a:solidFill>
                <a:latin typeface="Arial" panose="020B0604020202020204" pitchFamily="34" charset="0"/>
                <a:cs typeface="Arial" panose="020B0604020202020204" pitchFamily="34" charset="0"/>
              </a:rPr>
              <a:t>Teams versuchen Tore </a:t>
            </a:r>
            <a:r>
              <a:rPr lang="de-DE" sz="2800" b="1" dirty="0" smtClean="0">
                <a:solidFill>
                  <a:srgbClr val="7030A0"/>
                </a:solidFill>
                <a:latin typeface="Arial" panose="020B0604020202020204" pitchFamily="34" charset="0"/>
                <a:cs typeface="Arial" panose="020B0604020202020204" pitchFamily="34" charset="0"/>
              </a:rPr>
              <a:t>zu</a:t>
            </a:r>
            <a:r>
              <a:rPr lang="uz-Cyrl-UZ" sz="2800" b="1" dirty="0" smtClean="0">
                <a:solidFill>
                  <a:srgbClr val="7030A0"/>
                </a:solidFill>
                <a:latin typeface="Arial" panose="020B0604020202020204" pitchFamily="34" charset="0"/>
                <a:cs typeface="Arial" panose="020B0604020202020204" pitchFamily="34" charset="0"/>
              </a:rPr>
              <a:t> </a:t>
            </a:r>
            <a:r>
              <a:rPr lang="de-DE" sz="2800" b="1" dirty="0" smtClean="0">
                <a:solidFill>
                  <a:srgbClr val="7030A0"/>
                </a:solidFill>
                <a:latin typeface="Arial" panose="020B0604020202020204" pitchFamily="34" charset="0"/>
                <a:cs typeface="Arial" panose="020B0604020202020204" pitchFamily="34" charset="0"/>
              </a:rPr>
              <a:t>schießen</a:t>
            </a:r>
            <a:endParaRPr lang="uz-Cyrl-UZ" sz="2800" b="1" dirty="0">
              <a:solidFill>
                <a:srgbClr val="7030A0"/>
              </a:solidFill>
              <a:latin typeface="Arial" panose="020B0604020202020204" pitchFamily="34" charset="0"/>
              <a:cs typeface="Arial" panose="020B0604020202020204" pitchFamily="34" charset="0"/>
            </a:endParaRPr>
          </a:p>
          <a:p>
            <a:pPr algn="l">
              <a:lnSpc>
                <a:spcPct val="100000"/>
              </a:lnSpc>
              <a:spcBef>
                <a:spcPts val="0"/>
              </a:spcBef>
            </a:pPr>
            <a:endParaRPr lang="de-DE" sz="2800" b="1" dirty="0">
              <a:solidFill>
                <a:srgbClr val="7030A0"/>
              </a:solidFill>
              <a:latin typeface="Arial" panose="020B0604020202020204" pitchFamily="34" charset="0"/>
              <a:cs typeface="Arial" panose="020B0604020202020204" pitchFamily="34" charset="0"/>
            </a:endParaRPr>
          </a:p>
          <a:p>
            <a:pPr algn="l">
              <a:lnSpc>
                <a:spcPct val="100000"/>
              </a:lnSpc>
              <a:spcBef>
                <a:spcPts val="0"/>
              </a:spcBef>
            </a:pPr>
            <a:r>
              <a:rPr lang="de-DE" sz="2800" b="1" dirty="0" smtClean="0">
                <a:solidFill>
                  <a:srgbClr val="002060"/>
                </a:solidFill>
                <a:latin typeface="Arial" panose="020B0604020202020204" pitchFamily="34" charset="0"/>
                <a:cs typeface="Arial" panose="020B0604020202020204" pitchFamily="34" charset="0"/>
              </a:rPr>
              <a:t>5) Bei </a:t>
            </a:r>
            <a:r>
              <a:rPr lang="de-DE" sz="2800" b="1" dirty="0">
                <a:solidFill>
                  <a:srgbClr val="002060"/>
                </a:solidFill>
                <a:latin typeface="Arial" panose="020B0604020202020204" pitchFamily="34" charset="0"/>
                <a:cs typeface="Arial" panose="020B0604020202020204" pitchFamily="34" charset="0"/>
              </a:rPr>
              <a:t>welchen Sportarten braucht man einen Schläger</a:t>
            </a:r>
            <a:r>
              <a:rPr lang="de-DE" sz="2800" b="1" dirty="0" smtClean="0">
                <a:solidFill>
                  <a:srgbClr val="002060"/>
                </a:solidFill>
                <a:latin typeface="Arial" panose="020B0604020202020204" pitchFamily="34" charset="0"/>
                <a:cs typeface="Arial" panose="020B0604020202020204" pitchFamily="34" charset="0"/>
              </a:rPr>
              <a:t>?</a:t>
            </a:r>
            <a:endParaRPr lang="uz-Cyrl-UZ" sz="2800" b="1" dirty="0" smtClean="0">
              <a:solidFill>
                <a:srgbClr val="002060"/>
              </a:solidFill>
              <a:latin typeface="Arial" panose="020B0604020202020204" pitchFamily="34" charset="0"/>
              <a:cs typeface="Arial" panose="020B0604020202020204" pitchFamily="34" charset="0"/>
            </a:endParaRPr>
          </a:p>
          <a:p>
            <a:pPr algn="l">
              <a:lnSpc>
                <a:spcPct val="100000"/>
              </a:lnSpc>
              <a:spcBef>
                <a:spcPts val="0"/>
              </a:spcBef>
            </a:pPr>
            <a:endParaRPr lang="de-DE" sz="2800" b="1" dirty="0">
              <a:solidFill>
                <a:srgbClr val="7030A0"/>
              </a:solidFill>
              <a:latin typeface="Arial" panose="020B0604020202020204" pitchFamily="34" charset="0"/>
              <a:cs typeface="Arial" panose="020B0604020202020204" pitchFamily="34" charset="0"/>
            </a:endParaRPr>
          </a:p>
          <a:p>
            <a:pPr algn="l">
              <a:lnSpc>
                <a:spcPct val="100000"/>
              </a:lnSpc>
              <a:spcBef>
                <a:spcPts val="0"/>
              </a:spcBef>
            </a:pPr>
            <a:r>
              <a:rPr lang="de-DE" sz="2800" b="1" dirty="0" smtClean="0">
                <a:solidFill>
                  <a:srgbClr val="7030A0"/>
                </a:solidFill>
                <a:latin typeface="Arial" panose="020B0604020202020204" pitchFamily="34" charset="0"/>
                <a:cs typeface="Arial" panose="020B0604020202020204" pitchFamily="34" charset="0"/>
              </a:rPr>
              <a:t>a) Tennis </a:t>
            </a:r>
            <a:r>
              <a:rPr lang="de-DE" sz="2800" b="1" dirty="0">
                <a:solidFill>
                  <a:srgbClr val="7030A0"/>
                </a:solidFill>
                <a:latin typeface="Arial" panose="020B0604020202020204" pitchFamily="34" charset="0"/>
                <a:cs typeface="Arial" panose="020B0604020202020204" pitchFamily="34" charset="0"/>
              </a:rPr>
              <a:t>und Golf </a:t>
            </a:r>
            <a:r>
              <a:rPr lang="de-DE" sz="2800" b="1" dirty="0" smtClean="0">
                <a:solidFill>
                  <a:srgbClr val="7030A0"/>
                </a:solidFill>
                <a:latin typeface="Arial" panose="020B0604020202020204" pitchFamily="34" charset="0"/>
                <a:cs typeface="Arial" panose="020B0604020202020204" pitchFamily="34" charset="0"/>
              </a:rPr>
              <a:t>                   b)</a:t>
            </a:r>
            <a:r>
              <a:rPr lang="uz-Cyrl-UZ" sz="2800" b="1" dirty="0" smtClean="0">
                <a:solidFill>
                  <a:srgbClr val="7030A0"/>
                </a:solidFill>
                <a:latin typeface="Arial" panose="020B0604020202020204" pitchFamily="34" charset="0"/>
                <a:cs typeface="Arial" panose="020B0604020202020204" pitchFamily="34" charset="0"/>
              </a:rPr>
              <a:t> </a:t>
            </a:r>
            <a:r>
              <a:rPr lang="de-DE" sz="2800" b="1" dirty="0" smtClean="0">
                <a:solidFill>
                  <a:srgbClr val="7030A0"/>
                </a:solidFill>
                <a:latin typeface="Arial" panose="020B0604020202020204" pitchFamily="34" charset="0"/>
                <a:cs typeface="Arial" panose="020B0604020202020204" pitchFamily="34" charset="0"/>
              </a:rPr>
              <a:t>Fußball </a:t>
            </a:r>
            <a:r>
              <a:rPr lang="de-DE" sz="2800" b="1" dirty="0">
                <a:solidFill>
                  <a:srgbClr val="7030A0"/>
                </a:solidFill>
                <a:latin typeface="Arial" panose="020B0604020202020204" pitchFamily="34" charset="0"/>
                <a:cs typeface="Arial" panose="020B0604020202020204" pitchFamily="34" charset="0"/>
              </a:rPr>
              <a:t>und Reiten</a:t>
            </a:r>
          </a:p>
          <a:p>
            <a:pPr algn="l">
              <a:lnSpc>
                <a:spcPct val="100000"/>
              </a:lnSpc>
              <a:spcBef>
                <a:spcPts val="0"/>
              </a:spcBef>
            </a:pPr>
            <a:r>
              <a:rPr lang="de-DE" sz="2800" b="1" dirty="0" smtClean="0">
                <a:solidFill>
                  <a:srgbClr val="7030A0"/>
                </a:solidFill>
                <a:latin typeface="Arial" panose="020B0604020202020204" pitchFamily="34" charset="0"/>
                <a:cs typeface="Arial" panose="020B0604020202020204" pitchFamily="34" charset="0"/>
              </a:rPr>
              <a:t>c) Basketball </a:t>
            </a:r>
            <a:r>
              <a:rPr lang="de-DE" sz="2800" b="1" dirty="0">
                <a:solidFill>
                  <a:srgbClr val="7030A0"/>
                </a:solidFill>
                <a:latin typeface="Arial" panose="020B0604020202020204" pitchFamily="34" charset="0"/>
                <a:cs typeface="Arial" panose="020B0604020202020204" pitchFamily="34" charset="0"/>
              </a:rPr>
              <a:t>und Formel 1 </a:t>
            </a:r>
            <a:r>
              <a:rPr lang="de-DE" sz="2800" b="1" dirty="0" smtClean="0">
                <a:solidFill>
                  <a:srgbClr val="7030A0"/>
                </a:solidFill>
                <a:latin typeface="Arial" panose="020B0604020202020204" pitchFamily="34" charset="0"/>
                <a:cs typeface="Arial" panose="020B0604020202020204" pitchFamily="34" charset="0"/>
              </a:rPr>
              <a:t>     d)</a:t>
            </a:r>
            <a:r>
              <a:rPr lang="uz-Cyrl-UZ" sz="2800" b="1" dirty="0" smtClean="0">
                <a:solidFill>
                  <a:srgbClr val="7030A0"/>
                </a:solidFill>
                <a:latin typeface="Arial" panose="020B0604020202020204" pitchFamily="34" charset="0"/>
                <a:cs typeface="Arial" panose="020B0604020202020204" pitchFamily="34" charset="0"/>
              </a:rPr>
              <a:t> </a:t>
            </a:r>
            <a:r>
              <a:rPr lang="de-DE" sz="2800" b="1" dirty="0" smtClean="0">
                <a:solidFill>
                  <a:srgbClr val="7030A0"/>
                </a:solidFill>
                <a:latin typeface="Arial" panose="020B0604020202020204" pitchFamily="34" charset="0"/>
                <a:cs typeface="Arial" panose="020B0604020202020204" pitchFamily="34" charset="0"/>
              </a:rPr>
              <a:t>Skifahren </a:t>
            </a:r>
            <a:r>
              <a:rPr lang="de-DE" sz="2800" b="1" dirty="0">
                <a:solidFill>
                  <a:srgbClr val="7030A0"/>
                </a:solidFill>
                <a:latin typeface="Arial" panose="020B0604020202020204" pitchFamily="34" charset="0"/>
                <a:cs typeface="Arial" panose="020B0604020202020204" pitchFamily="34" charset="0"/>
              </a:rPr>
              <a:t>und Schwimmen</a:t>
            </a:r>
            <a:endParaRPr lang="de-DE" sz="2800" b="1" dirty="0" smtClean="0">
              <a:solidFill>
                <a:srgbClr val="7030A0"/>
              </a:solidFill>
              <a:latin typeface="Arial" panose="020B0604020202020204" pitchFamily="34" charset="0"/>
              <a:cs typeface="Arial" panose="020B0604020202020204" pitchFamily="34" charset="0"/>
            </a:endParaRPr>
          </a:p>
        </p:txBody>
      </p:sp>
      <p:cxnSp>
        <p:nvCxnSpPr>
          <p:cNvPr id="9" name="Прямая соединительная линия 8"/>
          <p:cNvCxnSpPr/>
          <p:nvPr/>
        </p:nvCxnSpPr>
        <p:spPr>
          <a:xfrm>
            <a:off x="714374" y="5003732"/>
            <a:ext cx="2957513" cy="285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flipV="1">
            <a:off x="466725" y="2443163"/>
            <a:ext cx="11249025" cy="474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11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42901" y="1"/>
            <a:ext cx="11587162" cy="585788"/>
          </a:xfrm>
          <a:solidFill>
            <a:srgbClr val="0070C0"/>
          </a:solidFill>
        </p:spPr>
        <p:txBody>
          <a:bodyPr>
            <a:normAutofit fontScale="90000"/>
          </a:bodyPr>
          <a:lstStyle/>
          <a:p>
            <a:r>
              <a:rPr lang="de-DE" sz="4000" dirty="0" smtClean="0">
                <a:solidFill>
                  <a:schemeClr val="bg1"/>
                </a:solidFill>
                <a:latin typeface="Arial" panose="020B0604020202020204" pitchFamily="34" charset="0"/>
                <a:cs typeface="Arial" panose="020B0604020202020204" pitchFamily="34" charset="0"/>
              </a:rPr>
              <a:t>Aufgabe für selbstständige Arbeit</a:t>
            </a:r>
            <a:endParaRPr lang="ru-RU" sz="4000"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42901" y="714375"/>
            <a:ext cx="11587162" cy="5915025"/>
          </a:xfrm>
          <a:ln w="57150">
            <a:solidFill>
              <a:srgbClr val="00B0F0"/>
            </a:solidFill>
          </a:ln>
        </p:spPr>
        <p:txBody>
          <a:bodyPr>
            <a:normAutofit/>
          </a:bodyPr>
          <a:lstStyle/>
          <a:p>
            <a:pPr algn="l">
              <a:lnSpc>
                <a:spcPct val="100000"/>
              </a:lnSpc>
              <a:spcBef>
                <a:spcPts val="0"/>
              </a:spcBef>
            </a:pPr>
            <a:r>
              <a:rPr lang="uz-Cyrl-UZ" sz="4000" i="1" dirty="0" smtClean="0">
                <a:latin typeface="Arial" panose="020B0604020202020204" pitchFamily="34" charset="0"/>
                <a:cs typeface="Arial" panose="020B0604020202020204" pitchFamily="34" charset="0"/>
              </a:rPr>
              <a:t>        </a:t>
            </a:r>
            <a:endParaRPr lang="en-US" sz="4000" i="1" dirty="0" smtClean="0">
              <a:latin typeface="Arial" panose="020B0604020202020204" pitchFamily="34" charset="0"/>
              <a:cs typeface="Arial" panose="020B0604020202020204" pitchFamily="34" charset="0"/>
            </a:endParaRPr>
          </a:p>
          <a:p>
            <a:pPr>
              <a:lnSpc>
                <a:spcPct val="100000"/>
              </a:lnSpc>
              <a:spcBef>
                <a:spcPts val="0"/>
              </a:spcBef>
            </a:pPr>
            <a:r>
              <a:rPr lang="de-DE" sz="4000" i="1" dirty="0" smtClean="0">
                <a:latin typeface="Arial" panose="020B0604020202020204" pitchFamily="34" charset="0"/>
                <a:cs typeface="Arial" panose="020B0604020202020204" pitchFamily="34" charset="0"/>
              </a:rPr>
              <a:t>Schreiben </a:t>
            </a:r>
            <a:r>
              <a:rPr lang="de-DE" sz="4000" i="1" dirty="0" smtClean="0">
                <a:latin typeface="Arial" panose="020B0604020202020204" pitchFamily="34" charset="0"/>
                <a:cs typeface="Arial" panose="020B0604020202020204" pitchFamily="34" charset="0"/>
              </a:rPr>
              <a:t>Sie über Ihre Lieblingssportarten</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0867" y="2312276"/>
            <a:ext cx="2182152" cy="3996230"/>
          </a:xfrm>
          <a:prstGeom prst="rect">
            <a:avLst/>
          </a:prstGeom>
        </p:spPr>
      </p:pic>
    </p:spTree>
    <p:extLst>
      <p:ext uri="{BB962C8B-B14F-4D97-AF65-F5344CB8AC3E}">
        <p14:creationId xmlns:p14="http://schemas.microsoft.com/office/powerpoint/2010/main" val="3770891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471487" y="157164"/>
            <a:ext cx="11215687" cy="844322"/>
          </a:xfrm>
          <a:solidFill>
            <a:srgbClr val="0070C0"/>
          </a:solidFill>
        </p:spPr>
        <p:txBody>
          <a:bodyPr>
            <a:normAutofit/>
          </a:bodyPr>
          <a:lstStyle/>
          <a:p>
            <a:r>
              <a:rPr lang="de-DE" sz="4800" b="1" dirty="0" smtClean="0">
                <a:solidFill>
                  <a:schemeClr val="bg1"/>
                </a:solidFill>
                <a:latin typeface="Arial" panose="020B0604020202020204" pitchFamily="34" charset="0"/>
                <a:cs typeface="Arial" panose="020B0604020202020204" pitchFamily="34" charset="0"/>
              </a:rPr>
              <a:t>Ende der Stunde</a:t>
            </a:r>
            <a:endParaRPr lang="ru-RU" sz="48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471487" y="1161143"/>
            <a:ext cx="11215687" cy="5125358"/>
          </a:xfrm>
          <a:ln w="57150">
            <a:solidFill>
              <a:srgbClr val="00B0F0"/>
            </a:solidFill>
          </a:ln>
        </p:spPr>
        <p:txBody>
          <a:bodyPr>
            <a:normAutofit/>
          </a:bodyPr>
          <a:lstStyle/>
          <a:p>
            <a:r>
              <a:rPr lang="de-DE" sz="5400" b="1" dirty="0" smtClean="0">
                <a:solidFill>
                  <a:srgbClr val="0070C0"/>
                </a:solidFill>
                <a:latin typeface="Arial" panose="020B0604020202020204" pitchFamily="34" charset="0"/>
                <a:cs typeface="Arial" panose="020B0604020202020204" pitchFamily="34" charset="0"/>
              </a:rPr>
              <a:t>Unsere Stunde ist zu Ende.</a:t>
            </a:r>
          </a:p>
          <a:p>
            <a:endParaRPr lang="de-DE" sz="5400" b="1" dirty="0" smtClean="0">
              <a:solidFill>
                <a:srgbClr val="0070C0"/>
              </a:solidFill>
              <a:latin typeface="Arial" panose="020B0604020202020204" pitchFamily="34" charset="0"/>
              <a:cs typeface="Arial" panose="020B0604020202020204" pitchFamily="34" charset="0"/>
            </a:endParaRPr>
          </a:p>
          <a:p>
            <a:r>
              <a:rPr lang="de-DE" sz="5400" b="1" dirty="0" smtClean="0">
                <a:solidFill>
                  <a:srgbClr val="7030A0"/>
                </a:solidFill>
                <a:latin typeface="Arial" panose="020B0604020202020204" pitchFamily="34" charset="0"/>
                <a:cs typeface="Arial" panose="020B0604020202020204" pitchFamily="34" charset="0"/>
              </a:rPr>
              <a:t>Danke für Aufmerksamkeit!</a:t>
            </a:r>
          </a:p>
          <a:p>
            <a:endParaRPr lang="de-DE" sz="5400" b="1" dirty="0" smtClean="0">
              <a:solidFill>
                <a:srgbClr val="7030A0"/>
              </a:solidFill>
              <a:latin typeface="Arial" panose="020B0604020202020204" pitchFamily="34" charset="0"/>
              <a:cs typeface="Arial" panose="020B0604020202020204" pitchFamily="34" charset="0"/>
            </a:endParaRPr>
          </a:p>
          <a:p>
            <a:r>
              <a:rPr lang="de-DE" sz="5400" b="1" dirty="0" smtClean="0">
                <a:solidFill>
                  <a:srgbClr val="C00000"/>
                </a:solidFill>
                <a:latin typeface="Arial" panose="020B0604020202020204" pitchFamily="34" charset="0"/>
                <a:cs typeface="Arial" panose="020B0604020202020204" pitchFamily="34" charset="0"/>
              </a:rPr>
              <a:t>Auf Wiedersehen!</a:t>
            </a:r>
          </a:p>
        </p:txBody>
      </p:sp>
    </p:spTree>
    <p:extLst>
      <p:ext uri="{BB962C8B-B14F-4D97-AF65-F5344CB8AC3E}">
        <p14:creationId xmlns:p14="http://schemas.microsoft.com/office/powerpoint/2010/main" val="1393815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471487" y="0"/>
            <a:ext cx="11215687" cy="977900"/>
          </a:xfrm>
          <a:solidFill>
            <a:srgbClr val="0070C0"/>
          </a:solidFill>
        </p:spPr>
        <p:txBody>
          <a:bodyPr/>
          <a:lstStyle/>
          <a:p>
            <a:r>
              <a:rPr lang="de-DE" dirty="0" smtClean="0">
                <a:solidFill>
                  <a:schemeClr val="bg1"/>
                </a:solidFill>
                <a:latin typeface="Arial" panose="020B0604020202020204" pitchFamily="34" charset="0"/>
                <a:cs typeface="Arial" panose="020B0604020202020204" pitchFamily="34" charset="0"/>
              </a:rPr>
              <a:t>Plan der Stunde</a:t>
            </a:r>
            <a:endParaRPr lang="ru-RU"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471487" y="1114425"/>
            <a:ext cx="11215687" cy="5172075"/>
          </a:xfrm>
          <a:ln w="57150">
            <a:solidFill>
              <a:srgbClr val="00B0F0"/>
            </a:solidFill>
          </a:ln>
        </p:spPr>
        <p:txBody>
          <a:bodyPr>
            <a:normAutofit/>
          </a:bodyPr>
          <a:lstStyle/>
          <a:p>
            <a:pPr marL="342900" lvl="0" indent="-342900" algn="l">
              <a:buFont typeface="Wingdings" panose="05000000000000000000" pitchFamily="2" charset="2"/>
              <a:buChar char="v"/>
            </a:pPr>
            <a:endParaRPr lang="de-DE" sz="4000" dirty="0" smtClean="0">
              <a:solidFill>
                <a:prstClr val="black"/>
              </a:solidFill>
              <a:latin typeface="Arial" panose="020B0604020202020204" pitchFamily="34" charset="0"/>
              <a:cs typeface="Arial" panose="020B0604020202020204" pitchFamily="34" charset="0"/>
            </a:endParaRPr>
          </a:p>
          <a:p>
            <a:pPr marL="342900" lvl="0" indent="-342900" algn="l">
              <a:buFont typeface="Wingdings" panose="05000000000000000000" pitchFamily="2" charset="2"/>
              <a:buChar char="v"/>
            </a:pPr>
            <a:r>
              <a:rPr lang="de-DE" sz="4000" dirty="0" smtClean="0">
                <a:solidFill>
                  <a:prstClr val="black"/>
                </a:solidFill>
                <a:latin typeface="Arial" panose="020B0604020202020204" pitchFamily="34" charset="0"/>
                <a:cs typeface="Arial" panose="020B0604020202020204" pitchFamily="34" charset="0"/>
              </a:rPr>
              <a:t>Wir kontrollieren selbstständige Arbeit</a:t>
            </a:r>
          </a:p>
          <a:p>
            <a:pPr marL="342900" lvl="0" indent="-342900" algn="l">
              <a:buFont typeface="Wingdings" panose="05000000000000000000" pitchFamily="2" charset="2"/>
              <a:buChar char="v"/>
            </a:pPr>
            <a:r>
              <a:rPr lang="de-DE" sz="3700" dirty="0">
                <a:solidFill>
                  <a:prstClr val="black"/>
                </a:solidFill>
                <a:latin typeface="Arial" panose="020B0604020202020204" pitchFamily="34" charset="0"/>
                <a:cs typeface="Arial" panose="020B0604020202020204" pitchFamily="34" charset="0"/>
              </a:rPr>
              <a:t>Wir machen Übungen</a:t>
            </a:r>
          </a:p>
          <a:p>
            <a:pPr marL="342900" indent="-342900" algn="l">
              <a:buFont typeface="Wingdings" panose="05000000000000000000" pitchFamily="2" charset="2"/>
              <a:buChar char="v"/>
            </a:pPr>
            <a:r>
              <a:rPr lang="de-DE" sz="4000" dirty="0" smtClean="0">
                <a:latin typeface="Arial" panose="020B0604020202020204" pitchFamily="34" charset="0"/>
                <a:cs typeface="Arial" panose="020B0604020202020204" pitchFamily="34" charset="0"/>
              </a:rPr>
              <a:t>Wir lernen Wörter</a:t>
            </a:r>
            <a:endParaRPr lang="de-DE" sz="3700" dirty="0" smtClean="0">
              <a:solidFill>
                <a:prstClr val="black"/>
              </a:solidFill>
              <a:latin typeface="Arial" panose="020B0604020202020204" pitchFamily="34" charset="0"/>
              <a:cs typeface="Arial" panose="020B0604020202020204" pitchFamily="34" charset="0"/>
            </a:endParaRPr>
          </a:p>
          <a:p>
            <a:pPr marL="342900" lvl="0" indent="-342900" algn="l">
              <a:buFont typeface="Wingdings" panose="05000000000000000000" pitchFamily="2" charset="2"/>
              <a:buChar char="v"/>
            </a:pPr>
            <a:r>
              <a:rPr lang="de-DE" sz="3700" dirty="0" smtClean="0">
                <a:solidFill>
                  <a:prstClr val="black"/>
                </a:solidFill>
                <a:latin typeface="Arial" panose="020B0604020202020204" pitchFamily="34" charset="0"/>
                <a:cs typeface="Arial" panose="020B0604020202020204" pitchFamily="34" charset="0"/>
              </a:rPr>
              <a:t>Wir lesen den Text</a:t>
            </a:r>
          </a:p>
          <a:p>
            <a:pPr marL="342900" indent="-342900" algn="l">
              <a:buFont typeface="Wingdings" panose="05000000000000000000" pitchFamily="2" charset="2"/>
              <a:buChar char="v"/>
            </a:pPr>
            <a:r>
              <a:rPr lang="de-DE" sz="4000" dirty="0" smtClean="0">
                <a:latin typeface="Arial" panose="020B0604020202020204" pitchFamily="34" charset="0"/>
                <a:cs typeface="Arial" panose="020B0604020202020204" pitchFamily="34" charset="0"/>
              </a:rPr>
              <a:t>Aufgabe für selbstständige Arbeit</a:t>
            </a:r>
          </a:p>
        </p:txBody>
      </p:sp>
    </p:spTree>
    <p:extLst>
      <p:ext uri="{BB962C8B-B14F-4D97-AF65-F5344CB8AC3E}">
        <p14:creationId xmlns:p14="http://schemas.microsoft.com/office/powerpoint/2010/main" val="3622987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14312" y="62659"/>
            <a:ext cx="11215687" cy="1147764"/>
          </a:xfrm>
          <a:solidFill>
            <a:srgbClr val="0070C0"/>
          </a:solidFill>
        </p:spPr>
        <p:txBody>
          <a:bodyPr>
            <a:noAutofit/>
          </a:bodyPr>
          <a:lstStyle/>
          <a:p>
            <a:r>
              <a:rPr lang="de-DE" sz="8000" dirty="0" smtClean="0">
                <a:solidFill>
                  <a:schemeClr val="bg1"/>
                </a:solidFill>
                <a:latin typeface="Arial" panose="020B0604020202020204" pitchFamily="34" charset="0"/>
                <a:cs typeface="Arial" panose="020B0604020202020204" pitchFamily="34" charset="0"/>
              </a:rPr>
              <a:t>Wiederholung</a:t>
            </a:r>
            <a:endParaRPr lang="ru-RU" sz="8000" dirty="0">
              <a:solidFill>
                <a:schemeClr val="bg1"/>
              </a:solidFill>
              <a:latin typeface="Arial" panose="020B0604020202020204" pitchFamily="34" charset="0"/>
              <a:cs typeface="Arial" panose="020B0604020202020204"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352030106"/>
              </p:ext>
            </p:extLst>
          </p:nvPr>
        </p:nvGraphicFramePr>
        <p:xfrm>
          <a:off x="5572126" y="1805516"/>
          <a:ext cx="642938" cy="2895600"/>
        </p:xfrm>
        <a:graphic>
          <a:graphicData uri="http://schemas.openxmlformats.org/drawingml/2006/table">
            <a:tbl>
              <a:tblPr firstRow="1" bandRow="1">
                <a:tableStyleId>{16D9F66E-5EB9-4882-86FB-DCBF35E3C3E4}</a:tableStyleId>
              </a:tblPr>
              <a:tblGrid>
                <a:gridCol w="642938">
                  <a:extLst>
                    <a:ext uri="{9D8B030D-6E8A-4147-A177-3AD203B41FA5}">
                      <a16:colId xmlns:a16="http://schemas.microsoft.com/office/drawing/2014/main" val="20000"/>
                    </a:ext>
                  </a:extLst>
                </a:gridCol>
              </a:tblGrid>
              <a:tr h="541867">
                <a:tc>
                  <a:txBody>
                    <a:bodyPr/>
                    <a:lstStyle/>
                    <a:p>
                      <a:r>
                        <a:rPr lang="de-DE" sz="3200" b="1" dirty="0" smtClean="0">
                          <a:latin typeface="Arial" panose="020B0604020202020204" pitchFamily="34" charset="0"/>
                          <a:cs typeface="Arial" panose="020B0604020202020204" pitchFamily="34" charset="0"/>
                        </a:rPr>
                        <a:t>S</a:t>
                      </a:r>
                      <a:endParaRPr lang="ru-RU" sz="3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541867">
                <a:tc>
                  <a:txBody>
                    <a:bodyPr/>
                    <a:lstStyle/>
                    <a:p>
                      <a:r>
                        <a:rPr lang="de-DE" sz="3200" b="1" dirty="0" smtClean="0">
                          <a:latin typeface="Arial" panose="020B0604020202020204" pitchFamily="34" charset="0"/>
                          <a:cs typeface="Arial" panose="020B0604020202020204" pitchFamily="34" charset="0"/>
                        </a:rPr>
                        <a:t>P</a:t>
                      </a:r>
                      <a:endParaRPr lang="ru-RU" sz="3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541867">
                <a:tc>
                  <a:txBody>
                    <a:bodyPr/>
                    <a:lstStyle/>
                    <a:p>
                      <a:r>
                        <a:rPr lang="de-DE" sz="3200" b="1" dirty="0" smtClean="0">
                          <a:latin typeface="Arial" panose="020B0604020202020204" pitchFamily="34" charset="0"/>
                          <a:cs typeface="Arial" panose="020B0604020202020204" pitchFamily="34" charset="0"/>
                        </a:rPr>
                        <a:t>o</a:t>
                      </a:r>
                      <a:endParaRPr lang="ru-RU" sz="3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541867">
                <a:tc>
                  <a:txBody>
                    <a:bodyPr/>
                    <a:lstStyle/>
                    <a:p>
                      <a:r>
                        <a:rPr lang="de-DE" sz="3200" b="1" dirty="0" smtClean="0">
                          <a:latin typeface="Arial" panose="020B0604020202020204" pitchFamily="34" charset="0"/>
                          <a:cs typeface="Arial" panose="020B0604020202020204" pitchFamily="34" charset="0"/>
                        </a:rPr>
                        <a:t>r</a:t>
                      </a:r>
                      <a:endParaRPr lang="ru-RU" sz="3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541867">
                <a:tc>
                  <a:txBody>
                    <a:bodyPr/>
                    <a:lstStyle/>
                    <a:p>
                      <a:r>
                        <a:rPr lang="de-DE" sz="3200" b="1" dirty="0" smtClean="0">
                          <a:latin typeface="Arial" panose="020B0604020202020204" pitchFamily="34" charset="0"/>
                          <a:cs typeface="Arial" panose="020B0604020202020204" pitchFamily="34" charset="0"/>
                        </a:rPr>
                        <a:t>t</a:t>
                      </a:r>
                      <a:endParaRPr lang="ru-RU" sz="3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sp>
        <p:nvSpPr>
          <p:cNvPr id="3" name="Прямоугольник 2"/>
          <p:cNvSpPr/>
          <p:nvPr/>
        </p:nvSpPr>
        <p:spPr>
          <a:xfrm>
            <a:off x="2814364" y="2328654"/>
            <a:ext cx="2646879" cy="646331"/>
          </a:xfrm>
          <a:prstGeom prst="rect">
            <a:avLst/>
          </a:prstGeom>
          <a:noFill/>
        </p:spPr>
        <p:txBody>
          <a:bodyPr wrap="none" lIns="91440" tIns="45720" rIns="91440" bIns="45720">
            <a:spAutoFit/>
          </a:bodyPr>
          <a:lstStyle/>
          <a:p>
            <a:pPr algn="ctr"/>
            <a:r>
              <a:rPr lang="de-DE" sz="3600" b="1" dirty="0">
                <a:ln w="0"/>
                <a:latin typeface="Arial" panose="020B0604020202020204" pitchFamily="34" charset="0"/>
                <a:cs typeface="Arial" panose="020B0604020202020204" pitchFamily="34" charset="0"/>
              </a:rPr>
              <a:t>d</a:t>
            </a:r>
            <a:r>
              <a:rPr lang="de-DE" sz="3600" b="1" cap="none" spc="0" dirty="0" smtClean="0">
                <a:ln w="0"/>
                <a:solidFill>
                  <a:schemeClr val="tx1"/>
                </a:solidFill>
                <a:latin typeface="Arial" panose="020B0604020202020204" pitchFamily="34" charset="0"/>
                <a:cs typeface="Arial" panose="020B0604020202020204" pitchFamily="34" charset="0"/>
              </a:rPr>
              <a:t>en ersten </a:t>
            </a:r>
            <a:endParaRPr lang="ru-RU" sz="3600" b="1" cap="none" spc="0" dirty="0">
              <a:ln w="0"/>
              <a:solidFill>
                <a:schemeClr val="tx1"/>
              </a:solidFill>
            </a:endParaRPr>
          </a:p>
        </p:txBody>
      </p:sp>
      <p:sp>
        <p:nvSpPr>
          <p:cNvPr id="6" name="Подзаголовок 5"/>
          <p:cNvSpPr>
            <a:spLocks noGrp="1"/>
          </p:cNvSpPr>
          <p:nvPr>
            <p:ph type="subTitle" idx="1"/>
          </p:nvPr>
        </p:nvSpPr>
        <p:spPr>
          <a:xfrm>
            <a:off x="6155003" y="1821659"/>
            <a:ext cx="936475" cy="535531"/>
          </a:xfrm>
          <a:prstGeom prst="rect">
            <a:avLst/>
          </a:prstGeom>
          <a:noFill/>
        </p:spPr>
        <p:txBody>
          <a:bodyPr wrap="none" lIns="91440" tIns="45720" rIns="91440" bIns="45720">
            <a:spAutoFit/>
          </a:bodyPr>
          <a:lstStyle/>
          <a:p>
            <a:pPr algn="ctr"/>
            <a:r>
              <a:rPr lang="de-DE" sz="3200" b="1" cap="none" spc="0" dirty="0" err="1" smtClean="0">
                <a:ln w="0"/>
                <a:solidFill>
                  <a:schemeClr val="tx1"/>
                </a:solidFill>
                <a:latin typeface="Arial" panose="020B0604020202020204" pitchFamily="34" charset="0"/>
                <a:cs typeface="Arial" panose="020B0604020202020204" pitchFamily="34" charset="0"/>
              </a:rPr>
              <a:t>iger</a:t>
            </a:r>
            <a:endParaRPr lang="ru-RU" sz="3200" b="1" cap="none" spc="0" dirty="0">
              <a:ln w="0"/>
              <a:solidFill>
                <a:schemeClr val="tx1"/>
              </a:solidFill>
              <a:latin typeface="Arial" panose="020B0604020202020204" pitchFamily="34" charset="0"/>
              <a:cs typeface="Arial" panose="020B0604020202020204" pitchFamily="34" charset="0"/>
            </a:endParaRPr>
          </a:p>
        </p:txBody>
      </p:sp>
      <p:sp>
        <p:nvSpPr>
          <p:cNvPr id="7" name="Прямоугольник 6"/>
          <p:cNvSpPr/>
          <p:nvPr/>
        </p:nvSpPr>
        <p:spPr>
          <a:xfrm>
            <a:off x="6155003" y="2357190"/>
            <a:ext cx="2826415" cy="646331"/>
          </a:xfrm>
          <a:prstGeom prst="rect">
            <a:avLst/>
          </a:prstGeom>
          <a:noFill/>
        </p:spPr>
        <p:txBody>
          <a:bodyPr wrap="none" lIns="91440" tIns="45720" rIns="91440" bIns="45720">
            <a:spAutoFit/>
          </a:bodyPr>
          <a:lstStyle/>
          <a:p>
            <a:pPr algn="ctr"/>
            <a:r>
              <a:rPr lang="de-DE" sz="3600" b="1" dirty="0" err="1">
                <a:ln w="0"/>
                <a:latin typeface="Arial" panose="020B0604020202020204" pitchFamily="34" charset="0"/>
                <a:cs typeface="Arial" panose="020B0604020202020204" pitchFamily="34" charset="0"/>
              </a:rPr>
              <a:t>l</a:t>
            </a:r>
            <a:r>
              <a:rPr lang="de-DE" sz="3600" b="1" cap="none" spc="0" dirty="0" err="1" smtClean="0">
                <a:ln w="0"/>
                <a:solidFill>
                  <a:schemeClr val="tx1"/>
                </a:solidFill>
                <a:latin typeface="Arial" panose="020B0604020202020204" pitchFamily="34" charset="0"/>
                <a:cs typeface="Arial" panose="020B0604020202020204" pitchFamily="34" charset="0"/>
              </a:rPr>
              <a:t>atz</a:t>
            </a:r>
            <a:r>
              <a:rPr lang="de-DE" sz="3600" b="1" cap="none" spc="0" dirty="0" smtClean="0">
                <a:ln w="0"/>
                <a:solidFill>
                  <a:schemeClr val="tx1"/>
                </a:solidFill>
                <a:latin typeface="Arial" panose="020B0604020202020204" pitchFamily="34" charset="0"/>
                <a:cs typeface="Arial" panose="020B0604020202020204" pitchFamily="34" charset="0"/>
              </a:rPr>
              <a:t> belegen</a:t>
            </a:r>
            <a:endParaRPr lang="ru-RU" sz="3600" b="1" cap="none" spc="0" dirty="0">
              <a:ln w="0"/>
              <a:solidFill>
                <a:schemeClr val="tx1"/>
              </a:solidFill>
            </a:endParaRPr>
          </a:p>
        </p:txBody>
      </p:sp>
      <p:sp>
        <p:nvSpPr>
          <p:cNvPr id="8" name="Прямоугольник 7"/>
          <p:cNvSpPr/>
          <p:nvPr/>
        </p:nvSpPr>
        <p:spPr>
          <a:xfrm>
            <a:off x="4586495" y="2973466"/>
            <a:ext cx="1031051" cy="646331"/>
          </a:xfrm>
          <a:prstGeom prst="rect">
            <a:avLst/>
          </a:prstGeom>
          <a:noFill/>
        </p:spPr>
        <p:txBody>
          <a:bodyPr wrap="none" lIns="91440" tIns="45720" rIns="91440" bIns="45720">
            <a:spAutoFit/>
          </a:bodyPr>
          <a:lstStyle/>
          <a:p>
            <a:pPr algn="ctr"/>
            <a:r>
              <a:rPr lang="de-DE" sz="3600" b="1" cap="none" spc="0" dirty="0" err="1" smtClean="0">
                <a:ln w="0"/>
                <a:solidFill>
                  <a:schemeClr val="tx1"/>
                </a:solidFill>
                <a:latin typeface="Arial" panose="020B0604020202020204" pitchFamily="34" charset="0"/>
                <a:cs typeface="Arial" panose="020B0604020202020204" pitchFamily="34" charset="0"/>
              </a:rPr>
              <a:t>Rek</a:t>
            </a:r>
            <a:endParaRPr lang="ru-RU" sz="3600" b="1" cap="none" spc="0" dirty="0">
              <a:ln w="0"/>
              <a:solidFill>
                <a:schemeClr val="tx1"/>
              </a:solidFill>
            </a:endParaRPr>
          </a:p>
        </p:txBody>
      </p:sp>
      <p:sp>
        <p:nvSpPr>
          <p:cNvPr id="9" name="Прямоугольник 8"/>
          <p:cNvSpPr/>
          <p:nvPr/>
        </p:nvSpPr>
        <p:spPr>
          <a:xfrm>
            <a:off x="6164243" y="2968426"/>
            <a:ext cx="646332" cy="646331"/>
          </a:xfrm>
          <a:prstGeom prst="rect">
            <a:avLst/>
          </a:prstGeom>
          <a:noFill/>
        </p:spPr>
        <p:txBody>
          <a:bodyPr wrap="none" lIns="91440" tIns="45720" rIns="91440" bIns="45720">
            <a:spAutoFit/>
          </a:bodyPr>
          <a:lstStyle/>
          <a:p>
            <a:pPr algn="ctr"/>
            <a:r>
              <a:rPr lang="de-DE" sz="3600" b="1" cap="none" spc="0" dirty="0" err="1" smtClean="0">
                <a:ln w="0"/>
                <a:solidFill>
                  <a:schemeClr val="tx1"/>
                </a:solidFill>
                <a:latin typeface="Arial" panose="020B0604020202020204" pitchFamily="34" charset="0"/>
                <a:cs typeface="Arial" panose="020B0604020202020204" pitchFamily="34" charset="0"/>
              </a:rPr>
              <a:t>rd</a:t>
            </a:r>
            <a:endParaRPr lang="ru-RU" sz="3600" b="1" cap="none" spc="0" dirty="0">
              <a:ln w="0"/>
              <a:solidFill>
                <a:schemeClr val="tx1"/>
              </a:solidFill>
            </a:endParaRPr>
          </a:p>
        </p:txBody>
      </p:sp>
      <p:sp>
        <p:nvSpPr>
          <p:cNvPr id="10" name="Прямоугольник 9"/>
          <p:cNvSpPr/>
          <p:nvPr/>
        </p:nvSpPr>
        <p:spPr>
          <a:xfrm>
            <a:off x="4751815" y="3521154"/>
            <a:ext cx="851515" cy="646331"/>
          </a:xfrm>
          <a:prstGeom prst="rect">
            <a:avLst/>
          </a:prstGeom>
          <a:noFill/>
        </p:spPr>
        <p:txBody>
          <a:bodyPr wrap="none" lIns="91440" tIns="45720" rIns="91440" bIns="45720">
            <a:spAutoFit/>
          </a:bodyPr>
          <a:lstStyle/>
          <a:p>
            <a:pPr algn="ctr"/>
            <a:r>
              <a:rPr lang="de-DE" sz="3600" b="1" cap="none" spc="0" dirty="0" err="1" smtClean="0">
                <a:ln w="0"/>
                <a:solidFill>
                  <a:schemeClr val="tx1"/>
                </a:solidFill>
                <a:latin typeface="Arial" panose="020B0604020202020204" pitchFamily="34" charset="0"/>
                <a:cs typeface="Arial" panose="020B0604020202020204" pitchFamily="34" charset="0"/>
              </a:rPr>
              <a:t>sta</a:t>
            </a:r>
            <a:endParaRPr lang="ru-RU" sz="3600" b="1" cap="none" spc="0" dirty="0">
              <a:ln w="0"/>
              <a:solidFill>
                <a:schemeClr val="tx1"/>
              </a:solidFill>
            </a:endParaRPr>
          </a:p>
        </p:txBody>
      </p:sp>
      <p:sp>
        <p:nvSpPr>
          <p:cNvPr id="11" name="Прямоугольник 10"/>
          <p:cNvSpPr/>
          <p:nvPr/>
        </p:nvSpPr>
        <p:spPr>
          <a:xfrm>
            <a:off x="6182094" y="3545264"/>
            <a:ext cx="441146" cy="646331"/>
          </a:xfrm>
          <a:prstGeom prst="rect">
            <a:avLst/>
          </a:prstGeom>
          <a:noFill/>
        </p:spPr>
        <p:txBody>
          <a:bodyPr wrap="none" lIns="91440" tIns="45720" rIns="91440" bIns="45720">
            <a:spAutoFit/>
          </a:bodyPr>
          <a:lstStyle/>
          <a:p>
            <a:pPr algn="ctr"/>
            <a:r>
              <a:rPr lang="de-DE" sz="3600" b="1" cap="none" spc="0" dirty="0" smtClean="0">
                <a:ln w="0"/>
                <a:solidFill>
                  <a:schemeClr val="tx1"/>
                </a:solidFill>
                <a:latin typeface="Arial" panose="020B0604020202020204" pitchFamily="34" charset="0"/>
                <a:cs typeface="Arial" panose="020B0604020202020204" pitchFamily="34" charset="0"/>
              </a:rPr>
              <a:t>k</a:t>
            </a:r>
            <a:endParaRPr lang="ru-RU" sz="3600" b="1" cap="none" spc="0" dirty="0">
              <a:ln w="0"/>
              <a:solidFill>
                <a:schemeClr val="tx1"/>
              </a:solidFill>
            </a:endParaRPr>
          </a:p>
        </p:txBody>
      </p:sp>
      <p:sp>
        <p:nvSpPr>
          <p:cNvPr id="12" name="Прямоугольник 11"/>
          <p:cNvSpPr/>
          <p:nvPr/>
        </p:nvSpPr>
        <p:spPr>
          <a:xfrm>
            <a:off x="6140546" y="4117202"/>
            <a:ext cx="1467068" cy="646331"/>
          </a:xfrm>
          <a:prstGeom prst="rect">
            <a:avLst/>
          </a:prstGeom>
          <a:noFill/>
        </p:spPr>
        <p:txBody>
          <a:bodyPr wrap="none" lIns="91440" tIns="45720" rIns="91440" bIns="45720">
            <a:spAutoFit/>
          </a:bodyPr>
          <a:lstStyle/>
          <a:p>
            <a:pPr algn="ctr"/>
            <a:r>
              <a:rPr lang="de-DE" sz="3600" b="1" cap="none" spc="0" dirty="0" err="1" smtClean="0">
                <a:ln w="0"/>
                <a:solidFill>
                  <a:schemeClr val="tx1"/>
                </a:solidFill>
                <a:latin typeface="Arial" panose="020B0604020202020204" pitchFamily="34" charset="0"/>
                <a:cs typeface="Arial" panose="020B0604020202020204" pitchFamily="34" charset="0"/>
              </a:rPr>
              <a:t>urnen</a:t>
            </a:r>
            <a:endParaRPr lang="ru-RU" sz="3600" b="1" cap="none" spc="0" dirty="0">
              <a:ln w="0"/>
              <a:solidFill>
                <a:schemeClr val="tx1"/>
              </a:solidFill>
            </a:endParaRPr>
          </a:p>
        </p:txBody>
      </p:sp>
      <p:pic>
        <p:nvPicPr>
          <p:cNvPr id="14" name="Рисунок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574" y="3614757"/>
            <a:ext cx="3569207" cy="2673460"/>
          </a:xfrm>
          <a:prstGeom prst="rect">
            <a:avLst/>
          </a:prstGeom>
        </p:spPr>
      </p:pic>
      <p:pic>
        <p:nvPicPr>
          <p:cNvPr id="16" name="Рисунок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6378" y="3750945"/>
            <a:ext cx="3621307" cy="2401084"/>
          </a:xfrm>
          <a:prstGeom prst="rect">
            <a:avLst/>
          </a:prstGeom>
        </p:spPr>
      </p:pic>
    </p:spTree>
    <p:extLst>
      <p:ext uri="{BB962C8B-B14F-4D97-AF65-F5344CB8AC3E}">
        <p14:creationId xmlns:p14="http://schemas.microsoft.com/office/powerpoint/2010/main" val="2787446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42901" y="1"/>
            <a:ext cx="11587162" cy="1000126"/>
          </a:xfrm>
          <a:solidFill>
            <a:srgbClr val="0070C0"/>
          </a:solidFill>
        </p:spPr>
        <p:txBody>
          <a:bodyPr>
            <a:normAutofit fontScale="90000"/>
          </a:bodyPr>
          <a:lstStyle/>
          <a:p>
            <a:r>
              <a:rPr lang="de-DE" sz="8000" dirty="0" smtClean="0">
                <a:solidFill>
                  <a:schemeClr val="bg1"/>
                </a:solidFill>
                <a:latin typeface="Arial" panose="020B0604020202020204" pitchFamily="34" charset="0"/>
                <a:cs typeface="Arial" panose="020B0604020202020204" pitchFamily="34" charset="0"/>
              </a:rPr>
              <a:t>Wiederholung</a:t>
            </a:r>
            <a:endParaRPr lang="ru-RU" sz="8000" dirty="0">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42901" y="1100138"/>
            <a:ext cx="11587162" cy="5529262"/>
          </a:xfrm>
          <a:ln w="57150">
            <a:solidFill>
              <a:srgbClr val="00B0F0"/>
            </a:solidFill>
          </a:ln>
        </p:spPr>
        <p:txBody>
          <a:bodyPr>
            <a:normAutofit/>
          </a:bodyPr>
          <a:lstStyle/>
          <a:p>
            <a:pPr>
              <a:lnSpc>
                <a:spcPct val="100000"/>
              </a:lnSpc>
              <a:spcBef>
                <a:spcPts val="0"/>
              </a:spcBef>
            </a:pPr>
            <a:r>
              <a:rPr lang="de-DE" sz="3200" b="1" i="1" dirty="0" smtClean="0">
                <a:solidFill>
                  <a:srgbClr val="7030A0"/>
                </a:solidFill>
                <a:latin typeface="Arial" panose="020B0604020202020204" pitchFamily="34" charset="0"/>
                <a:cs typeface="Arial" panose="020B0604020202020204" pitchFamily="34" charset="0"/>
              </a:rPr>
              <a:t>Bilden Sie die Wörter!</a:t>
            </a:r>
          </a:p>
          <a:p>
            <a:pPr>
              <a:lnSpc>
                <a:spcPct val="100000"/>
              </a:lnSpc>
              <a:spcBef>
                <a:spcPts val="0"/>
              </a:spcBef>
            </a:pPr>
            <a:endParaRPr lang="de-DE" sz="3200" b="1" i="1" dirty="0" smtClean="0">
              <a:solidFill>
                <a:srgbClr val="7030A0"/>
              </a:solidFill>
              <a:latin typeface="Arial" panose="020B0604020202020204" pitchFamily="34" charset="0"/>
              <a:cs typeface="Arial" panose="020B0604020202020204" pitchFamily="34" charset="0"/>
            </a:endParaRPr>
          </a:p>
        </p:txBody>
      </p:sp>
      <p:sp>
        <p:nvSpPr>
          <p:cNvPr id="2" name="Овал 1"/>
          <p:cNvSpPr/>
          <p:nvPr/>
        </p:nvSpPr>
        <p:spPr>
          <a:xfrm>
            <a:off x="4679157" y="2871787"/>
            <a:ext cx="3479006" cy="1042987"/>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chemeClr val="tx1"/>
                </a:solidFill>
                <a:latin typeface="Arial" panose="020B0604020202020204" pitchFamily="34" charset="0"/>
                <a:cs typeface="Arial" panose="020B0604020202020204" pitchFamily="34" charset="0"/>
              </a:rPr>
              <a:t>Sport</a:t>
            </a:r>
            <a:endParaRPr lang="ru-RU" sz="4000" b="1" dirty="0">
              <a:solidFill>
                <a:schemeClr val="tx1"/>
              </a:solidFill>
              <a:latin typeface="Arial" panose="020B0604020202020204" pitchFamily="34" charset="0"/>
              <a:cs typeface="Arial" panose="020B0604020202020204" pitchFamily="34" charset="0"/>
            </a:endParaRPr>
          </a:p>
        </p:txBody>
      </p:sp>
      <p:sp>
        <p:nvSpPr>
          <p:cNvPr id="3" name="Прямоугольник 2"/>
          <p:cNvSpPr/>
          <p:nvPr/>
        </p:nvSpPr>
        <p:spPr>
          <a:xfrm>
            <a:off x="5653176" y="5250654"/>
            <a:ext cx="1808508" cy="707886"/>
          </a:xfrm>
          <a:prstGeom prst="rect">
            <a:avLst/>
          </a:prstGeom>
          <a:noFill/>
        </p:spPr>
        <p:txBody>
          <a:bodyPr wrap="none" lIns="91440" tIns="45720" rIns="91440" bIns="45720">
            <a:spAutoFit/>
          </a:bodyPr>
          <a:lstStyle/>
          <a:p>
            <a:pPr algn="ctr"/>
            <a:r>
              <a:rPr lang="de-DE" sz="4000" b="1" dirty="0" smtClean="0">
                <a:ln w="0"/>
                <a:latin typeface="Arial" panose="020B0604020202020204" pitchFamily="34" charset="0"/>
                <a:cs typeface="Arial" panose="020B0604020202020204" pitchFamily="34" charset="0"/>
              </a:rPr>
              <a:t>schule</a:t>
            </a:r>
            <a:endParaRPr lang="ru-RU" sz="4000" b="1" cap="none" spc="0" dirty="0">
              <a:ln w="0"/>
              <a:solidFill>
                <a:schemeClr val="tx1"/>
              </a:solidFill>
              <a:latin typeface="Arial" panose="020B0604020202020204" pitchFamily="34" charset="0"/>
              <a:cs typeface="Arial" panose="020B0604020202020204" pitchFamily="34" charset="0"/>
            </a:endParaRPr>
          </a:p>
        </p:txBody>
      </p:sp>
      <p:sp>
        <p:nvSpPr>
          <p:cNvPr id="6" name="Прямоугольник 5"/>
          <p:cNvSpPr/>
          <p:nvPr/>
        </p:nvSpPr>
        <p:spPr>
          <a:xfrm>
            <a:off x="3126581" y="4442757"/>
            <a:ext cx="1664238" cy="707886"/>
          </a:xfrm>
          <a:prstGeom prst="rect">
            <a:avLst/>
          </a:prstGeom>
          <a:noFill/>
        </p:spPr>
        <p:txBody>
          <a:bodyPr wrap="none" lIns="91440" tIns="45720" rIns="91440" bIns="45720">
            <a:spAutoFit/>
          </a:bodyPr>
          <a:lstStyle/>
          <a:p>
            <a:pPr algn="ctr"/>
            <a:r>
              <a:rPr lang="de-DE" sz="4000" b="1" dirty="0" err="1" smtClean="0">
                <a:ln w="0"/>
                <a:latin typeface="Arial" panose="020B0604020202020204" pitchFamily="34" charset="0"/>
                <a:cs typeface="Arial" panose="020B0604020202020204" pitchFamily="34" charset="0"/>
              </a:rPr>
              <a:t>anzug</a:t>
            </a:r>
            <a:endParaRPr lang="ru-RU" sz="4000" b="1" cap="none" spc="0" dirty="0">
              <a:ln w="0"/>
              <a:solidFill>
                <a:schemeClr val="tx1"/>
              </a:solidFill>
              <a:latin typeface="Arial" panose="020B0604020202020204" pitchFamily="34" charset="0"/>
              <a:cs typeface="Arial" panose="020B0604020202020204" pitchFamily="34" charset="0"/>
            </a:endParaRPr>
          </a:p>
        </p:txBody>
      </p:sp>
      <p:sp>
        <p:nvSpPr>
          <p:cNvPr id="7" name="Прямоугольник 6"/>
          <p:cNvSpPr/>
          <p:nvPr/>
        </p:nvSpPr>
        <p:spPr>
          <a:xfrm>
            <a:off x="1738127" y="2964001"/>
            <a:ext cx="1978427" cy="707886"/>
          </a:xfrm>
          <a:prstGeom prst="rect">
            <a:avLst/>
          </a:prstGeom>
          <a:noFill/>
        </p:spPr>
        <p:txBody>
          <a:bodyPr wrap="none" lIns="91440" tIns="45720" rIns="91440" bIns="45720">
            <a:spAutoFit/>
          </a:bodyPr>
          <a:lstStyle/>
          <a:p>
            <a:pPr algn="ctr"/>
            <a:r>
              <a:rPr lang="de-DE" sz="4000" b="1" dirty="0" smtClean="0">
                <a:ln w="0"/>
                <a:latin typeface="Arial" panose="020B0604020202020204" pitchFamily="34" charset="0"/>
                <a:cs typeface="Arial" panose="020B0604020202020204" pitchFamily="34" charset="0"/>
              </a:rPr>
              <a:t>schuhe</a:t>
            </a:r>
            <a:endParaRPr lang="ru-RU" sz="4000" b="1" cap="none" spc="0" dirty="0">
              <a:ln w="0"/>
              <a:solidFill>
                <a:schemeClr val="tx1"/>
              </a:solidFill>
              <a:latin typeface="Arial" panose="020B0604020202020204" pitchFamily="34" charset="0"/>
              <a:cs typeface="Arial" panose="020B0604020202020204" pitchFamily="34" charset="0"/>
            </a:endParaRPr>
          </a:p>
        </p:txBody>
      </p:sp>
      <p:sp>
        <p:nvSpPr>
          <p:cNvPr id="8" name="Прямоугольник 7"/>
          <p:cNvSpPr/>
          <p:nvPr/>
        </p:nvSpPr>
        <p:spPr>
          <a:xfrm>
            <a:off x="2677681" y="1710602"/>
            <a:ext cx="2975495" cy="707886"/>
          </a:xfrm>
          <a:prstGeom prst="rect">
            <a:avLst/>
          </a:prstGeom>
          <a:noFill/>
        </p:spPr>
        <p:txBody>
          <a:bodyPr wrap="none" lIns="91440" tIns="45720" rIns="91440" bIns="45720">
            <a:spAutoFit/>
          </a:bodyPr>
          <a:lstStyle/>
          <a:p>
            <a:pPr algn="ctr"/>
            <a:r>
              <a:rPr lang="de-DE" sz="4000" b="1" dirty="0" err="1" smtClean="0">
                <a:ln w="0"/>
                <a:latin typeface="Arial" panose="020B0604020202020204" pitchFamily="34" charset="0"/>
                <a:cs typeface="Arial" panose="020B0604020202020204" pitchFamily="34" charset="0"/>
              </a:rPr>
              <a:t>ausrüstung</a:t>
            </a:r>
            <a:endParaRPr lang="ru-RU" sz="4000" b="1" cap="none" spc="0" dirty="0">
              <a:ln w="0"/>
              <a:solidFill>
                <a:schemeClr val="tx1"/>
              </a:solidFill>
              <a:latin typeface="Arial" panose="020B0604020202020204" pitchFamily="34" charset="0"/>
              <a:cs typeface="Arial" panose="020B0604020202020204" pitchFamily="34" charset="0"/>
            </a:endParaRPr>
          </a:p>
        </p:txBody>
      </p:sp>
      <p:sp>
        <p:nvSpPr>
          <p:cNvPr id="9" name="Прямоугольник 8"/>
          <p:cNvSpPr/>
          <p:nvPr/>
        </p:nvSpPr>
        <p:spPr>
          <a:xfrm>
            <a:off x="8014229" y="4929185"/>
            <a:ext cx="1353256" cy="707886"/>
          </a:xfrm>
          <a:prstGeom prst="rect">
            <a:avLst/>
          </a:prstGeom>
          <a:noFill/>
        </p:spPr>
        <p:txBody>
          <a:bodyPr wrap="none" lIns="91440" tIns="45720" rIns="91440" bIns="45720">
            <a:spAutoFit/>
          </a:bodyPr>
          <a:lstStyle/>
          <a:p>
            <a:pPr algn="ctr"/>
            <a:r>
              <a:rPr lang="de-DE" sz="4000" b="1" dirty="0" smtClean="0">
                <a:ln w="0"/>
                <a:latin typeface="Arial" panose="020B0604020202020204" pitchFamily="34" charset="0"/>
                <a:cs typeface="Arial" panose="020B0604020202020204" pitchFamily="34" charset="0"/>
              </a:rPr>
              <a:t>platz</a:t>
            </a:r>
            <a:endParaRPr lang="ru-RU" sz="4000" b="1" cap="none" spc="0" dirty="0">
              <a:ln w="0"/>
              <a:solidFill>
                <a:schemeClr val="tx1"/>
              </a:solidFill>
              <a:latin typeface="Arial" panose="020B0604020202020204" pitchFamily="34" charset="0"/>
              <a:cs typeface="Arial" panose="020B0604020202020204" pitchFamily="34" charset="0"/>
            </a:endParaRPr>
          </a:p>
        </p:txBody>
      </p:sp>
      <p:sp>
        <p:nvSpPr>
          <p:cNvPr id="10" name="Прямоугольник 9"/>
          <p:cNvSpPr/>
          <p:nvPr/>
        </p:nvSpPr>
        <p:spPr>
          <a:xfrm>
            <a:off x="9367485" y="3560831"/>
            <a:ext cx="1353256" cy="707886"/>
          </a:xfrm>
          <a:prstGeom prst="rect">
            <a:avLst/>
          </a:prstGeom>
          <a:noFill/>
        </p:spPr>
        <p:txBody>
          <a:bodyPr wrap="none" lIns="91440" tIns="45720" rIns="91440" bIns="45720">
            <a:spAutoFit/>
          </a:bodyPr>
          <a:lstStyle/>
          <a:p>
            <a:pPr algn="ctr"/>
            <a:r>
              <a:rPr lang="de-DE" sz="4000" b="1" dirty="0" smtClean="0">
                <a:ln w="0"/>
                <a:latin typeface="Arial" panose="020B0604020202020204" pitchFamily="34" charset="0"/>
                <a:cs typeface="Arial" panose="020B0604020202020204" pitchFamily="34" charset="0"/>
              </a:rPr>
              <a:t>halle</a:t>
            </a:r>
            <a:endParaRPr lang="ru-RU" sz="4000" b="1" cap="none" spc="0" dirty="0">
              <a:ln w="0"/>
              <a:solidFill>
                <a:schemeClr val="tx1"/>
              </a:solidFill>
              <a:latin typeface="Arial" panose="020B0604020202020204" pitchFamily="34" charset="0"/>
              <a:cs typeface="Arial" panose="020B0604020202020204" pitchFamily="34" charset="0"/>
            </a:endParaRPr>
          </a:p>
        </p:txBody>
      </p:sp>
      <p:sp>
        <p:nvSpPr>
          <p:cNvPr id="11" name="Прямоугольник 10"/>
          <p:cNvSpPr/>
          <p:nvPr/>
        </p:nvSpPr>
        <p:spPr>
          <a:xfrm>
            <a:off x="9045250" y="2014538"/>
            <a:ext cx="1183337" cy="707886"/>
          </a:xfrm>
          <a:prstGeom prst="rect">
            <a:avLst/>
          </a:prstGeom>
          <a:noFill/>
        </p:spPr>
        <p:txBody>
          <a:bodyPr wrap="none" lIns="91440" tIns="45720" rIns="91440" bIns="45720">
            <a:spAutoFit/>
          </a:bodyPr>
          <a:lstStyle/>
          <a:p>
            <a:pPr algn="ctr"/>
            <a:r>
              <a:rPr lang="de-DE" sz="4000" b="1" dirty="0" err="1" smtClean="0">
                <a:ln w="0"/>
                <a:latin typeface="Arial" panose="020B0604020202020204" pitchFamily="34" charset="0"/>
                <a:cs typeface="Arial" panose="020B0604020202020204" pitchFamily="34" charset="0"/>
              </a:rPr>
              <a:t>saal</a:t>
            </a:r>
            <a:endParaRPr lang="ru-RU" sz="4000" b="1" cap="none" spc="0" dirty="0">
              <a:ln w="0"/>
              <a:solidFill>
                <a:schemeClr val="tx1"/>
              </a:solidFill>
              <a:latin typeface="Arial" panose="020B0604020202020204" pitchFamily="34" charset="0"/>
              <a:cs typeface="Arial" panose="020B0604020202020204" pitchFamily="34" charset="0"/>
            </a:endParaRPr>
          </a:p>
        </p:txBody>
      </p:sp>
      <p:sp>
        <p:nvSpPr>
          <p:cNvPr id="12" name="Прямоугольник 11"/>
          <p:cNvSpPr/>
          <p:nvPr/>
        </p:nvSpPr>
        <p:spPr>
          <a:xfrm>
            <a:off x="7040736" y="1560583"/>
            <a:ext cx="841897" cy="707886"/>
          </a:xfrm>
          <a:prstGeom prst="rect">
            <a:avLst/>
          </a:prstGeom>
          <a:noFill/>
        </p:spPr>
        <p:txBody>
          <a:bodyPr wrap="none" lIns="91440" tIns="45720" rIns="91440" bIns="45720">
            <a:spAutoFit/>
          </a:bodyPr>
          <a:lstStyle/>
          <a:p>
            <a:pPr algn="ctr"/>
            <a:r>
              <a:rPr lang="de-DE" sz="4000" b="1" dirty="0" err="1" smtClean="0">
                <a:ln w="0"/>
                <a:latin typeface="Arial" panose="020B0604020202020204" pitchFamily="34" charset="0"/>
                <a:cs typeface="Arial" panose="020B0604020202020204" pitchFamily="34" charset="0"/>
              </a:rPr>
              <a:t>art</a:t>
            </a:r>
            <a:endParaRPr lang="ru-RU" sz="4000" b="1" cap="none" spc="0" dirty="0">
              <a:ln w="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709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1000"/>
                                        <p:tgtEl>
                                          <p:spTgt spid="9">
                                            <p:txEl>
                                              <p:pRg st="0" end="0"/>
                                            </p:txEl>
                                          </p:spTgt>
                                        </p:tgtEl>
                                      </p:cBhvr>
                                    </p:animEffect>
                                    <p:anim calcmode="lin" valueType="num">
                                      <p:cBhvr>
                                        <p:cTn id="3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42901" y="0"/>
            <a:ext cx="11587162" cy="1014413"/>
          </a:xfrm>
          <a:solidFill>
            <a:srgbClr val="0070C0"/>
          </a:solidFill>
        </p:spPr>
        <p:txBody>
          <a:bodyPr>
            <a:normAutofit fontScale="90000"/>
          </a:bodyPr>
          <a:lstStyle/>
          <a:p>
            <a:r>
              <a:rPr lang="de-DE" sz="8000" dirty="0" smtClean="0">
                <a:solidFill>
                  <a:schemeClr val="bg1"/>
                </a:solidFill>
                <a:latin typeface="Arial" panose="020B0604020202020204" pitchFamily="34" charset="0"/>
                <a:cs typeface="Arial" panose="020B0604020202020204" pitchFamily="34" charset="0"/>
              </a:rPr>
              <a:t>Wiederholung</a:t>
            </a:r>
            <a:endParaRPr lang="ru-RU" sz="8000"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42901" y="1014413"/>
            <a:ext cx="11587162" cy="5614987"/>
          </a:xfrm>
          <a:ln w="57150">
            <a:solidFill>
              <a:srgbClr val="00B0F0"/>
            </a:solidFill>
          </a:ln>
        </p:spPr>
        <p:txBody>
          <a:bodyPr>
            <a:normAutofit/>
          </a:bodyPr>
          <a:lstStyle/>
          <a:p>
            <a:pPr algn="l">
              <a:lnSpc>
                <a:spcPct val="100000"/>
              </a:lnSpc>
              <a:spcBef>
                <a:spcPts val="0"/>
              </a:spcBef>
            </a:pPr>
            <a:r>
              <a:rPr lang="de-DE" sz="4000" b="1" i="1" dirty="0" smtClean="0">
                <a:solidFill>
                  <a:srgbClr val="7030A0"/>
                </a:solidFill>
                <a:latin typeface="Arial" panose="020B0604020202020204" pitchFamily="34" charset="0"/>
                <a:cs typeface="Arial" panose="020B0604020202020204" pitchFamily="34" charset="0"/>
              </a:rPr>
              <a:t>Sportart</a:t>
            </a:r>
          </a:p>
          <a:p>
            <a:pPr algn="l">
              <a:lnSpc>
                <a:spcPct val="100000"/>
              </a:lnSpc>
              <a:spcBef>
                <a:spcPts val="0"/>
              </a:spcBef>
            </a:pPr>
            <a:r>
              <a:rPr lang="de-DE" sz="4000" b="1" i="1" dirty="0" smtClean="0">
                <a:solidFill>
                  <a:srgbClr val="7030A0"/>
                </a:solidFill>
                <a:latin typeface="Arial" panose="020B0604020202020204" pitchFamily="34" charset="0"/>
                <a:cs typeface="Arial" panose="020B0604020202020204" pitchFamily="34" charset="0"/>
              </a:rPr>
              <a:t>Sportsaal</a:t>
            </a:r>
          </a:p>
          <a:p>
            <a:pPr algn="l">
              <a:lnSpc>
                <a:spcPct val="100000"/>
              </a:lnSpc>
              <a:spcBef>
                <a:spcPts val="0"/>
              </a:spcBef>
            </a:pPr>
            <a:r>
              <a:rPr lang="de-DE" sz="4000" b="1" i="1" dirty="0" smtClean="0">
                <a:solidFill>
                  <a:srgbClr val="7030A0"/>
                </a:solidFill>
                <a:latin typeface="Arial" panose="020B0604020202020204" pitchFamily="34" charset="0"/>
                <a:cs typeface="Arial" panose="020B0604020202020204" pitchFamily="34" charset="0"/>
              </a:rPr>
              <a:t>Sporthalle</a:t>
            </a:r>
          </a:p>
          <a:p>
            <a:pPr algn="l">
              <a:lnSpc>
                <a:spcPct val="100000"/>
              </a:lnSpc>
              <a:spcBef>
                <a:spcPts val="0"/>
              </a:spcBef>
            </a:pPr>
            <a:r>
              <a:rPr lang="de-DE" sz="4000" b="1" i="1" dirty="0" smtClean="0">
                <a:solidFill>
                  <a:srgbClr val="7030A0"/>
                </a:solidFill>
                <a:latin typeface="Arial" panose="020B0604020202020204" pitchFamily="34" charset="0"/>
                <a:cs typeface="Arial" panose="020B0604020202020204" pitchFamily="34" charset="0"/>
              </a:rPr>
              <a:t>Sportplatz</a:t>
            </a:r>
          </a:p>
          <a:p>
            <a:pPr algn="l">
              <a:lnSpc>
                <a:spcPct val="100000"/>
              </a:lnSpc>
              <a:spcBef>
                <a:spcPts val="0"/>
              </a:spcBef>
            </a:pPr>
            <a:r>
              <a:rPr lang="de-DE" sz="4000" b="1" i="1" dirty="0" smtClean="0">
                <a:solidFill>
                  <a:srgbClr val="7030A0"/>
                </a:solidFill>
                <a:latin typeface="Arial" panose="020B0604020202020204" pitchFamily="34" charset="0"/>
                <a:cs typeface="Arial" panose="020B0604020202020204" pitchFamily="34" charset="0"/>
              </a:rPr>
              <a:t>Sportschule</a:t>
            </a:r>
          </a:p>
          <a:p>
            <a:pPr algn="l">
              <a:lnSpc>
                <a:spcPct val="100000"/>
              </a:lnSpc>
              <a:spcBef>
                <a:spcPts val="0"/>
              </a:spcBef>
            </a:pPr>
            <a:r>
              <a:rPr lang="de-DE" sz="4000" b="1" i="1" dirty="0" smtClean="0">
                <a:solidFill>
                  <a:srgbClr val="7030A0"/>
                </a:solidFill>
                <a:latin typeface="Arial" panose="020B0604020202020204" pitchFamily="34" charset="0"/>
                <a:cs typeface="Arial" panose="020B0604020202020204" pitchFamily="34" charset="0"/>
              </a:rPr>
              <a:t>Sportanzug</a:t>
            </a:r>
          </a:p>
          <a:p>
            <a:pPr algn="l">
              <a:lnSpc>
                <a:spcPct val="100000"/>
              </a:lnSpc>
              <a:spcBef>
                <a:spcPts val="0"/>
              </a:spcBef>
            </a:pPr>
            <a:r>
              <a:rPr lang="de-DE" sz="4000" b="1" i="1" dirty="0" smtClean="0">
                <a:solidFill>
                  <a:srgbClr val="7030A0"/>
                </a:solidFill>
                <a:latin typeface="Arial" panose="020B0604020202020204" pitchFamily="34" charset="0"/>
                <a:cs typeface="Arial" panose="020B0604020202020204" pitchFamily="34" charset="0"/>
              </a:rPr>
              <a:t>Sportschuhe</a:t>
            </a:r>
          </a:p>
          <a:p>
            <a:pPr algn="l">
              <a:lnSpc>
                <a:spcPct val="100000"/>
              </a:lnSpc>
              <a:spcBef>
                <a:spcPts val="0"/>
              </a:spcBef>
            </a:pPr>
            <a:r>
              <a:rPr lang="de-DE" sz="4000" b="1" i="1" dirty="0" smtClean="0">
                <a:solidFill>
                  <a:srgbClr val="7030A0"/>
                </a:solidFill>
                <a:latin typeface="Arial" panose="020B0604020202020204" pitchFamily="34" charset="0"/>
                <a:cs typeface="Arial" panose="020B0604020202020204" pitchFamily="34" charset="0"/>
              </a:rPr>
              <a:t>Sportausrüstung</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9275" y="1257299"/>
            <a:ext cx="5729288" cy="5279231"/>
          </a:xfrm>
          <a:prstGeom prst="rect">
            <a:avLst/>
          </a:prstGeom>
        </p:spPr>
      </p:pic>
    </p:spTree>
    <p:extLst>
      <p:ext uri="{BB962C8B-B14F-4D97-AF65-F5344CB8AC3E}">
        <p14:creationId xmlns:p14="http://schemas.microsoft.com/office/powerpoint/2010/main" val="3333586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723" y="4097620"/>
            <a:ext cx="2809649" cy="1888761"/>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9263" y="2745811"/>
            <a:ext cx="2486508" cy="1752059"/>
          </a:xfrm>
          <a:prstGeom prst="rect">
            <a:avLst/>
          </a:prstGeom>
        </p:spPr>
      </p:pic>
      <p:sp>
        <p:nvSpPr>
          <p:cNvPr id="4" name="Заголовок 3"/>
          <p:cNvSpPr>
            <a:spLocks noGrp="1"/>
          </p:cNvSpPr>
          <p:nvPr>
            <p:ph type="ctrTitle"/>
          </p:nvPr>
        </p:nvSpPr>
        <p:spPr>
          <a:xfrm>
            <a:off x="342901" y="0"/>
            <a:ext cx="11587162" cy="799143"/>
          </a:xfrm>
          <a:solidFill>
            <a:srgbClr val="0070C0"/>
          </a:solidFill>
        </p:spPr>
        <p:txBody>
          <a:bodyPr>
            <a:normAutofit/>
          </a:bodyPr>
          <a:lstStyle/>
          <a:p>
            <a:r>
              <a:rPr lang="de-DE" sz="5000" dirty="0" smtClean="0">
                <a:solidFill>
                  <a:schemeClr val="bg1"/>
                </a:solidFill>
                <a:latin typeface="Arial" panose="020B0604020202020204" pitchFamily="34" charset="0"/>
                <a:cs typeface="Arial" panose="020B0604020202020204" pitchFamily="34" charset="0"/>
              </a:rPr>
              <a:t>Sportarten</a:t>
            </a:r>
            <a:endParaRPr lang="ru-RU" sz="5000"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42901" y="889818"/>
            <a:ext cx="11587162" cy="5739582"/>
          </a:xfrm>
          <a:ln w="57150">
            <a:solidFill>
              <a:srgbClr val="00B0F0"/>
            </a:solidFill>
          </a:ln>
        </p:spPr>
        <p:txBody>
          <a:bodyPr>
            <a:normAutofit/>
          </a:bodyPr>
          <a:lstStyle/>
          <a:p>
            <a:pPr>
              <a:lnSpc>
                <a:spcPct val="100000"/>
              </a:lnSpc>
              <a:spcBef>
                <a:spcPts val="0"/>
              </a:spcBef>
            </a:pPr>
            <a:r>
              <a:rPr lang="de-DE" sz="3200" b="1" i="1" dirty="0" smtClean="0">
                <a:solidFill>
                  <a:srgbClr val="7030A0"/>
                </a:solidFill>
                <a:latin typeface="Arial" panose="020B0604020202020204" pitchFamily="34" charset="0"/>
                <a:cs typeface="Arial" panose="020B0604020202020204" pitchFamily="34" charset="0"/>
              </a:rPr>
              <a:t>Es gibt viele Sportarten</a:t>
            </a:r>
          </a:p>
          <a:p>
            <a:pPr>
              <a:lnSpc>
                <a:spcPct val="100000"/>
              </a:lnSpc>
              <a:spcBef>
                <a:spcPts val="0"/>
              </a:spcBef>
            </a:pPr>
            <a:endParaRPr lang="de-DE" sz="3200" b="1" i="1" dirty="0" smtClean="0">
              <a:solidFill>
                <a:srgbClr val="7030A0"/>
              </a:solidFill>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797" y="889818"/>
            <a:ext cx="2828916" cy="1753719"/>
          </a:xfrm>
          <a:prstGeom prst="rect">
            <a:avLst/>
          </a:prstGeom>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1884" y="1378834"/>
            <a:ext cx="2349975" cy="1502141"/>
          </a:xfrm>
          <a:prstGeom prst="rect">
            <a:avLst/>
          </a:prstGeom>
        </p:spPr>
      </p:pic>
      <p:pic>
        <p:nvPicPr>
          <p:cNvPr id="6" name="Рисунок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9843" y="4211887"/>
            <a:ext cx="3246042" cy="1911221"/>
          </a:xfrm>
          <a:prstGeom prst="rect">
            <a:avLst/>
          </a:prstGeom>
        </p:spPr>
      </p:pic>
      <p:pic>
        <p:nvPicPr>
          <p:cNvPr id="8" name="Рисунок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85771" y="4626456"/>
            <a:ext cx="2693168" cy="1839989"/>
          </a:xfrm>
          <a:prstGeom prst="rect">
            <a:avLst/>
          </a:prstGeom>
        </p:spPr>
      </p:pic>
      <p:pic>
        <p:nvPicPr>
          <p:cNvPr id="10" name="Рисунок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67827" y="889819"/>
            <a:ext cx="2317677" cy="2081981"/>
          </a:xfrm>
          <a:prstGeom prst="rect">
            <a:avLst/>
          </a:prstGeom>
        </p:spPr>
      </p:pic>
      <p:pic>
        <p:nvPicPr>
          <p:cNvPr id="11" name="Рисунок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31574" y="2129905"/>
            <a:ext cx="1776538" cy="2210803"/>
          </a:xfrm>
          <a:prstGeom prst="rect">
            <a:avLst/>
          </a:prstGeom>
        </p:spPr>
      </p:pic>
    </p:spTree>
    <p:extLst>
      <p:ext uri="{BB962C8B-B14F-4D97-AF65-F5344CB8AC3E}">
        <p14:creationId xmlns:p14="http://schemas.microsoft.com/office/powerpoint/2010/main" val="13907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3"/>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9"/>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10"/>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11"/>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7"/>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2000" fill="hold"/>
                                        <p:tgtEl>
                                          <p:spTgt spid="8"/>
                                        </p:tgtEl>
                                      </p:cBhvr>
                                      <p:by x="150000" y="150000"/>
                                    </p:animScale>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nodeType="clickEffect">
                                  <p:stCondLst>
                                    <p:cond delay="0"/>
                                  </p:stCondLst>
                                  <p:childTnLst>
                                    <p:animScale>
                                      <p:cBhvr>
                                        <p:cTn id="34"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57175" y="100013"/>
            <a:ext cx="11587162" cy="1057275"/>
          </a:xfrm>
          <a:solidFill>
            <a:srgbClr val="0070C0"/>
          </a:solidFill>
        </p:spPr>
        <p:txBody>
          <a:bodyPr>
            <a:normAutofit fontScale="90000"/>
          </a:bodyPr>
          <a:lstStyle/>
          <a:p>
            <a:r>
              <a:rPr lang="de-DE" sz="8000" dirty="0" smtClean="0">
                <a:solidFill>
                  <a:schemeClr val="bg1"/>
                </a:solidFill>
                <a:latin typeface="Arial" panose="020B0604020202020204" pitchFamily="34" charset="0"/>
                <a:cs typeface="Arial" panose="020B0604020202020204" pitchFamily="34" charset="0"/>
              </a:rPr>
              <a:t>Sportarten</a:t>
            </a:r>
            <a:endParaRPr lang="ru-RU" sz="8000"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171450" y="1428749"/>
            <a:ext cx="11758613" cy="5286375"/>
          </a:xfrm>
          <a:ln w="57150">
            <a:solidFill>
              <a:srgbClr val="00B0F0"/>
            </a:solidFill>
          </a:ln>
        </p:spPr>
        <p:txBody>
          <a:bodyPr>
            <a:normAutofit/>
          </a:bodyPr>
          <a:lstStyle/>
          <a:p>
            <a:pPr>
              <a:lnSpc>
                <a:spcPct val="100000"/>
              </a:lnSpc>
              <a:spcBef>
                <a:spcPts val="0"/>
              </a:spcBef>
            </a:pPr>
            <a:endParaRPr lang="de-DE" sz="3200" b="1" i="1" dirty="0" smtClean="0">
              <a:solidFill>
                <a:srgbClr val="7030A0"/>
              </a:solidFill>
              <a:latin typeface="Arial" panose="020B0604020202020204" pitchFamily="34" charset="0"/>
              <a:cs typeface="Arial" panose="020B0604020202020204"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4027330138"/>
              </p:ext>
            </p:extLst>
          </p:nvPr>
        </p:nvGraphicFramePr>
        <p:xfrm>
          <a:off x="342901" y="1619778"/>
          <a:ext cx="11587166" cy="4666722"/>
        </p:xfrm>
        <a:graphic>
          <a:graphicData uri="http://schemas.openxmlformats.org/drawingml/2006/table">
            <a:tbl>
              <a:tblPr firstRow="1" bandRow="1">
                <a:tableStyleId>{C4B1156A-380E-4F78-BDF5-A606A8083BF9}</a:tableStyleId>
              </a:tblPr>
              <a:tblGrid>
                <a:gridCol w="3457577">
                  <a:extLst>
                    <a:ext uri="{9D8B030D-6E8A-4147-A177-3AD203B41FA5}">
                      <a16:colId xmlns:a16="http://schemas.microsoft.com/office/drawing/2014/main" val="20000"/>
                    </a:ext>
                  </a:extLst>
                </a:gridCol>
                <a:gridCol w="2600325">
                  <a:extLst>
                    <a:ext uri="{9D8B030D-6E8A-4147-A177-3AD203B41FA5}">
                      <a16:colId xmlns:a16="http://schemas.microsoft.com/office/drawing/2014/main" val="20001"/>
                    </a:ext>
                  </a:extLst>
                </a:gridCol>
                <a:gridCol w="2528888">
                  <a:extLst>
                    <a:ext uri="{9D8B030D-6E8A-4147-A177-3AD203B41FA5}">
                      <a16:colId xmlns:a16="http://schemas.microsoft.com/office/drawing/2014/main" val="20002"/>
                    </a:ext>
                  </a:extLst>
                </a:gridCol>
                <a:gridCol w="3000376">
                  <a:extLst>
                    <a:ext uri="{9D8B030D-6E8A-4147-A177-3AD203B41FA5}">
                      <a16:colId xmlns:a16="http://schemas.microsoft.com/office/drawing/2014/main" val="20003"/>
                    </a:ext>
                  </a:extLst>
                </a:gridCol>
              </a:tblGrid>
              <a:tr h="370840">
                <a:tc>
                  <a:txBody>
                    <a:bodyPr/>
                    <a:lstStyle/>
                    <a:p>
                      <a:r>
                        <a:rPr lang="de-DE" sz="2800" b="1" dirty="0" smtClean="0">
                          <a:latin typeface="Arial" panose="020B0604020202020204" pitchFamily="34" charset="0"/>
                          <a:cs typeface="Arial" panose="020B0604020202020204" pitchFamily="34" charset="0"/>
                        </a:rPr>
                        <a:t>Wassersport</a:t>
                      </a:r>
                      <a:endParaRPr lang="ru-RU" sz="2800" b="1" dirty="0">
                        <a:latin typeface="Arial" panose="020B0604020202020204" pitchFamily="34" charset="0"/>
                        <a:cs typeface="Arial" panose="020B0604020202020204" pitchFamily="34" charset="0"/>
                      </a:endParaRPr>
                    </a:p>
                  </a:txBody>
                  <a:tcPr/>
                </a:tc>
                <a:tc>
                  <a:txBody>
                    <a:bodyPr/>
                    <a:lstStyle/>
                    <a:p>
                      <a:r>
                        <a:rPr lang="de-DE" sz="2800" b="1" dirty="0" smtClean="0">
                          <a:latin typeface="Arial" panose="020B0604020202020204" pitchFamily="34" charset="0"/>
                          <a:cs typeface="Arial" panose="020B0604020202020204" pitchFamily="34" charset="0"/>
                        </a:rPr>
                        <a:t>Ballsport</a:t>
                      </a:r>
                      <a:endParaRPr lang="ru-RU" sz="2800" b="1" dirty="0">
                        <a:latin typeface="Arial" panose="020B0604020202020204" pitchFamily="34" charset="0"/>
                        <a:cs typeface="Arial" panose="020B0604020202020204" pitchFamily="34" charset="0"/>
                      </a:endParaRPr>
                    </a:p>
                  </a:txBody>
                  <a:tcPr/>
                </a:tc>
                <a:tc>
                  <a:txBody>
                    <a:bodyPr/>
                    <a:lstStyle/>
                    <a:p>
                      <a:r>
                        <a:rPr lang="de-DE" sz="2800" b="1" dirty="0" smtClean="0">
                          <a:latin typeface="Arial" panose="020B0604020202020204" pitchFamily="34" charset="0"/>
                          <a:cs typeface="Arial" panose="020B0604020202020204" pitchFamily="34" charset="0"/>
                        </a:rPr>
                        <a:t>Kampfsport</a:t>
                      </a:r>
                      <a:endParaRPr lang="ru-RU" sz="2800" b="1" dirty="0">
                        <a:latin typeface="Arial" panose="020B0604020202020204" pitchFamily="34" charset="0"/>
                        <a:cs typeface="Arial" panose="020B0604020202020204" pitchFamily="34" charset="0"/>
                      </a:endParaRPr>
                    </a:p>
                  </a:txBody>
                  <a:tcPr/>
                </a:tc>
                <a:tc>
                  <a:txBody>
                    <a:bodyPr/>
                    <a:lstStyle/>
                    <a:p>
                      <a:r>
                        <a:rPr lang="de-DE" sz="2800" b="1" dirty="0" smtClean="0">
                          <a:latin typeface="Arial" panose="020B0604020202020204" pitchFamily="34" charset="0"/>
                          <a:cs typeface="Arial" panose="020B0604020202020204" pitchFamily="34" charset="0"/>
                        </a:rPr>
                        <a:t>Andere Sportarten</a:t>
                      </a:r>
                      <a:endParaRPr lang="ru-RU" sz="2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r>
                        <a:rPr lang="de-DE" sz="2800" b="1" dirty="0" smtClean="0">
                          <a:latin typeface="Arial" panose="020B0604020202020204" pitchFamily="34" charset="0"/>
                          <a:cs typeface="Arial" panose="020B0604020202020204" pitchFamily="34" charset="0"/>
                        </a:rPr>
                        <a:t>Das Schwimmen</a:t>
                      </a:r>
                      <a:endParaRPr lang="ru-RU" sz="2800" b="1" dirty="0">
                        <a:latin typeface="Arial" panose="020B0604020202020204" pitchFamily="34" charset="0"/>
                        <a:cs typeface="Arial" panose="020B0604020202020204" pitchFamily="34" charset="0"/>
                      </a:endParaRPr>
                    </a:p>
                  </a:txBody>
                  <a:tcPr/>
                </a:tc>
                <a:tc>
                  <a:txBody>
                    <a:bodyPr/>
                    <a:lstStyle/>
                    <a:p>
                      <a:r>
                        <a:rPr lang="de-DE" sz="2800" b="1" dirty="0" smtClean="0">
                          <a:latin typeface="Arial" panose="020B0604020202020204" pitchFamily="34" charset="0"/>
                          <a:cs typeface="Arial" panose="020B0604020202020204" pitchFamily="34" charset="0"/>
                        </a:rPr>
                        <a:t>Fußball</a:t>
                      </a:r>
                      <a:endParaRPr lang="ru-RU" sz="2800" b="1" dirty="0">
                        <a:latin typeface="Arial" panose="020B0604020202020204" pitchFamily="34" charset="0"/>
                        <a:cs typeface="Arial" panose="020B0604020202020204" pitchFamily="34" charset="0"/>
                      </a:endParaRPr>
                    </a:p>
                  </a:txBody>
                  <a:tcPr/>
                </a:tc>
                <a:tc>
                  <a:txBody>
                    <a:bodyPr/>
                    <a:lstStyle/>
                    <a:p>
                      <a:r>
                        <a:rPr lang="de-DE" sz="2800" b="1" dirty="0" smtClean="0">
                          <a:latin typeface="Arial" panose="020B0604020202020204" pitchFamily="34" charset="0"/>
                          <a:cs typeface="Arial" panose="020B0604020202020204" pitchFamily="34" charset="0"/>
                        </a:rPr>
                        <a:t>Das Boxen</a:t>
                      </a:r>
                      <a:endParaRPr lang="ru-RU" sz="2800" b="1" dirty="0">
                        <a:latin typeface="Arial" panose="020B0604020202020204" pitchFamily="34" charset="0"/>
                        <a:cs typeface="Arial" panose="020B0604020202020204" pitchFamily="34" charset="0"/>
                      </a:endParaRPr>
                    </a:p>
                  </a:txBody>
                  <a:tcPr/>
                </a:tc>
                <a:tc>
                  <a:txBody>
                    <a:bodyPr/>
                    <a:lstStyle/>
                    <a:p>
                      <a:r>
                        <a:rPr lang="de-DE" sz="2800" b="1" dirty="0" smtClean="0">
                          <a:latin typeface="Arial" panose="020B0604020202020204" pitchFamily="34" charset="0"/>
                          <a:cs typeface="Arial" panose="020B0604020202020204" pitchFamily="34" charset="0"/>
                        </a:rPr>
                        <a:t>Das Schießen</a:t>
                      </a:r>
                      <a:endParaRPr lang="ru-RU" sz="2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de-DE" sz="2800" b="1" dirty="0" smtClean="0">
                          <a:latin typeface="Arial" panose="020B0604020202020204" pitchFamily="34" charset="0"/>
                          <a:cs typeface="Arial" panose="020B0604020202020204" pitchFamily="34" charset="0"/>
                        </a:rPr>
                        <a:t>Das Turnspringen</a:t>
                      </a:r>
                      <a:endParaRPr lang="ru-RU" sz="2800" b="1" dirty="0">
                        <a:latin typeface="Arial" panose="020B0604020202020204" pitchFamily="34" charset="0"/>
                        <a:cs typeface="Arial" panose="020B0604020202020204" pitchFamily="34" charset="0"/>
                      </a:endParaRPr>
                    </a:p>
                  </a:txBody>
                  <a:tcPr/>
                </a:tc>
                <a:tc>
                  <a:txBody>
                    <a:bodyPr/>
                    <a:lstStyle/>
                    <a:p>
                      <a:r>
                        <a:rPr lang="de-DE" sz="2800" b="1" dirty="0" smtClean="0">
                          <a:latin typeface="Arial" panose="020B0604020202020204" pitchFamily="34" charset="0"/>
                          <a:cs typeface="Arial" panose="020B0604020202020204" pitchFamily="34" charset="0"/>
                        </a:rPr>
                        <a:t>Volleyball</a:t>
                      </a:r>
                      <a:endParaRPr lang="ru-RU" sz="2800" b="1" dirty="0">
                        <a:latin typeface="Arial" panose="020B0604020202020204" pitchFamily="34" charset="0"/>
                        <a:cs typeface="Arial" panose="020B0604020202020204" pitchFamily="34" charset="0"/>
                      </a:endParaRPr>
                    </a:p>
                  </a:txBody>
                  <a:tcPr/>
                </a:tc>
                <a:tc>
                  <a:txBody>
                    <a:bodyPr/>
                    <a:lstStyle/>
                    <a:p>
                      <a:r>
                        <a:rPr lang="de-DE" sz="2800" b="1" dirty="0" smtClean="0">
                          <a:latin typeface="Arial" panose="020B0604020202020204" pitchFamily="34" charset="0"/>
                          <a:cs typeface="Arial" panose="020B0604020202020204" pitchFamily="34" charset="0"/>
                        </a:rPr>
                        <a:t>Das Ringen</a:t>
                      </a:r>
                      <a:endParaRPr lang="ru-RU" sz="2800" b="1" dirty="0">
                        <a:latin typeface="Arial" panose="020B0604020202020204" pitchFamily="34" charset="0"/>
                        <a:cs typeface="Arial" panose="020B0604020202020204" pitchFamily="34" charset="0"/>
                      </a:endParaRPr>
                    </a:p>
                  </a:txBody>
                  <a:tcPr/>
                </a:tc>
                <a:tc>
                  <a:txBody>
                    <a:bodyPr/>
                    <a:lstStyle/>
                    <a:p>
                      <a:r>
                        <a:rPr lang="de-DE" sz="2800" b="1" dirty="0" smtClean="0">
                          <a:latin typeface="Arial" panose="020B0604020202020204" pitchFamily="34" charset="0"/>
                          <a:cs typeface="Arial" panose="020B0604020202020204" pitchFamily="34" charset="0"/>
                        </a:rPr>
                        <a:t>Das Schach</a:t>
                      </a:r>
                      <a:endParaRPr lang="ru-RU" sz="2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r>
                        <a:rPr lang="de-DE" sz="2800" b="1" dirty="0" smtClean="0">
                          <a:latin typeface="Arial" panose="020B0604020202020204" pitchFamily="34" charset="0"/>
                          <a:cs typeface="Arial" panose="020B0604020202020204" pitchFamily="34" charset="0"/>
                        </a:rPr>
                        <a:t>Das Surfen</a:t>
                      </a:r>
                      <a:endParaRPr lang="ru-RU" sz="2800" b="1" dirty="0">
                        <a:latin typeface="Arial" panose="020B0604020202020204" pitchFamily="34" charset="0"/>
                        <a:cs typeface="Arial" panose="020B0604020202020204" pitchFamily="34" charset="0"/>
                      </a:endParaRPr>
                    </a:p>
                  </a:txBody>
                  <a:tcPr/>
                </a:tc>
                <a:tc>
                  <a:txBody>
                    <a:bodyPr/>
                    <a:lstStyle/>
                    <a:p>
                      <a:r>
                        <a:rPr lang="de-DE" sz="2800" b="1" dirty="0" smtClean="0">
                          <a:latin typeface="Arial" panose="020B0604020202020204" pitchFamily="34" charset="0"/>
                          <a:cs typeface="Arial" panose="020B0604020202020204" pitchFamily="34" charset="0"/>
                        </a:rPr>
                        <a:t>Handball</a:t>
                      </a:r>
                      <a:endParaRPr lang="ru-RU" sz="2800" b="1" dirty="0">
                        <a:latin typeface="Arial" panose="020B0604020202020204" pitchFamily="34" charset="0"/>
                        <a:cs typeface="Arial" panose="020B0604020202020204" pitchFamily="34" charset="0"/>
                      </a:endParaRPr>
                    </a:p>
                  </a:txBody>
                  <a:tcPr/>
                </a:tc>
                <a:tc>
                  <a:txBody>
                    <a:bodyPr/>
                    <a:lstStyle/>
                    <a:p>
                      <a:r>
                        <a:rPr lang="de-DE" sz="2800" b="1" dirty="0" smtClean="0">
                          <a:latin typeface="Arial" panose="020B0604020202020204" pitchFamily="34" charset="0"/>
                          <a:cs typeface="Arial" panose="020B0604020202020204" pitchFamily="34" charset="0"/>
                        </a:rPr>
                        <a:t>Das Judo</a:t>
                      </a:r>
                      <a:endParaRPr lang="ru-RU" sz="2800" b="1" dirty="0">
                        <a:latin typeface="Arial" panose="020B0604020202020204" pitchFamily="34" charset="0"/>
                        <a:cs typeface="Arial" panose="020B0604020202020204" pitchFamily="34" charset="0"/>
                      </a:endParaRPr>
                    </a:p>
                  </a:txBody>
                  <a:tcPr/>
                </a:tc>
                <a:tc>
                  <a:txBody>
                    <a:bodyPr/>
                    <a:lstStyle/>
                    <a:p>
                      <a:r>
                        <a:rPr lang="de-DE" sz="2800" b="1" dirty="0" smtClean="0">
                          <a:latin typeface="Arial" panose="020B0604020202020204" pitchFamily="34" charset="0"/>
                          <a:cs typeface="Arial" panose="020B0604020202020204" pitchFamily="34" charset="0"/>
                        </a:rPr>
                        <a:t>Das Fechten</a:t>
                      </a:r>
                      <a:endParaRPr lang="ru-RU" sz="2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r>
                        <a:rPr lang="de-DE" sz="2800" b="1" dirty="0" smtClean="0">
                          <a:latin typeface="Arial" panose="020B0604020202020204" pitchFamily="34" charset="0"/>
                          <a:cs typeface="Arial" panose="020B0604020202020204" pitchFamily="34" charset="0"/>
                        </a:rPr>
                        <a:t>Das Rudern</a:t>
                      </a:r>
                      <a:endParaRPr lang="ru-RU" sz="2800" b="1" dirty="0">
                        <a:latin typeface="Arial" panose="020B0604020202020204" pitchFamily="34" charset="0"/>
                        <a:cs typeface="Arial" panose="020B0604020202020204" pitchFamily="34" charset="0"/>
                      </a:endParaRPr>
                    </a:p>
                  </a:txBody>
                  <a:tcPr/>
                </a:tc>
                <a:tc>
                  <a:txBody>
                    <a:bodyPr/>
                    <a:lstStyle/>
                    <a:p>
                      <a:r>
                        <a:rPr lang="de-DE" sz="2800" b="1" dirty="0" smtClean="0">
                          <a:latin typeface="Arial" panose="020B0604020202020204" pitchFamily="34" charset="0"/>
                          <a:cs typeface="Arial" panose="020B0604020202020204" pitchFamily="34" charset="0"/>
                        </a:rPr>
                        <a:t>Federball</a:t>
                      </a:r>
                      <a:endParaRPr lang="ru-RU" sz="2800" b="1" dirty="0">
                        <a:latin typeface="Arial" panose="020B0604020202020204" pitchFamily="34" charset="0"/>
                        <a:cs typeface="Arial" panose="020B0604020202020204" pitchFamily="34" charset="0"/>
                      </a:endParaRPr>
                    </a:p>
                  </a:txBody>
                  <a:tcPr/>
                </a:tc>
                <a:tc>
                  <a:txBody>
                    <a:bodyPr/>
                    <a:lstStyle/>
                    <a:p>
                      <a:r>
                        <a:rPr lang="de-DE" sz="2800" b="1" dirty="0" smtClean="0">
                          <a:latin typeface="Arial" panose="020B0604020202020204" pitchFamily="34" charset="0"/>
                          <a:cs typeface="Arial" panose="020B0604020202020204" pitchFamily="34" charset="0"/>
                        </a:rPr>
                        <a:t>Das Karate</a:t>
                      </a:r>
                      <a:endParaRPr lang="ru-RU" sz="2800" b="1" dirty="0">
                        <a:latin typeface="Arial" panose="020B0604020202020204" pitchFamily="34" charset="0"/>
                        <a:cs typeface="Arial" panose="020B0604020202020204" pitchFamily="34" charset="0"/>
                      </a:endParaRPr>
                    </a:p>
                  </a:txBody>
                  <a:tcPr/>
                </a:tc>
                <a:tc>
                  <a:txBody>
                    <a:bodyPr/>
                    <a:lstStyle/>
                    <a:p>
                      <a:r>
                        <a:rPr lang="de-DE" sz="2800" b="1" dirty="0" smtClean="0">
                          <a:latin typeface="Arial" panose="020B0604020202020204" pitchFamily="34" charset="0"/>
                          <a:cs typeface="Arial" panose="020B0604020202020204" pitchFamily="34" charset="0"/>
                        </a:rPr>
                        <a:t>Das Radrennen</a:t>
                      </a:r>
                      <a:endParaRPr lang="ru-RU" sz="2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70840">
                <a:tc>
                  <a:txBody>
                    <a:bodyPr/>
                    <a:lstStyle/>
                    <a:p>
                      <a:r>
                        <a:rPr lang="de-DE" sz="2800" b="1" dirty="0" smtClean="0">
                          <a:latin typeface="Arial" panose="020B0604020202020204" pitchFamily="34" charset="0"/>
                          <a:cs typeface="Arial" panose="020B0604020202020204" pitchFamily="34" charset="0"/>
                        </a:rPr>
                        <a:t>Das Segeln</a:t>
                      </a:r>
                      <a:endParaRPr lang="ru-RU" sz="2800" b="1" dirty="0">
                        <a:latin typeface="Arial" panose="020B0604020202020204" pitchFamily="34" charset="0"/>
                        <a:cs typeface="Arial" panose="020B0604020202020204" pitchFamily="34" charset="0"/>
                      </a:endParaRPr>
                    </a:p>
                  </a:txBody>
                  <a:tcPr/>
                </a:tc>
                <a:tc>
                  <a:txBody>
                    <a:bodyPr/>
                    <a:lstStyle/>
                    <a:p>
                      <a:r>
                        <a:rPr lang="de-DE" sz="2800" b="1" dirty="0" smtClean="0">
                          <a:latin typeface="Arial" panose="020B0604020202020204" pitchFamily="34" charset="0"/>
                          <a:cs typeface="Arial" panose="020B0604020202020204" pitchFamily="34" charset="0"/>
                        </a:rPr>
                        <a:t>Wasserball</a:t>
                      </a:r>
                      <a:endParaRPr lang="ru-RU" sz="2800" b="1" dirty="0">
                        <a:latin typeface="Arial" panose="020B0604020202020204" pitchFamily="34" charset="0"/>
                        <a:cs typeface="Arial" panose="020B0604020202020204" pitchFamily="34" charset="0"/>
                      </a:endParaRPr>
                    </a:p>
                  </a:txBody>
                  <a:tcPr/>
                </a:tc>
                <a:tc>
                  <a:txBody>
                    <a:bodyPr/>
                    <a:lstStyle/>
                    <a:p>
                      <a:endParaRPr lang="ru-RU" sz="2800" b="1">
                        <a:latin typeface="Arial" panose="020B0604020202020204" pitchFamily="34" charset="0"/>
                        <a:cs typeface="Arial" panose="020B0604020202020204" pitchFamily="34" charset="0"/>
                      </a:endParaRPr>
                    </a:p>
                  </a:txBody>
                  <a:tcPr/>
                </a:tc>
                <a:tc>
                  <a:txBody>
                    <a:bodyPr/>
                    <a:lstStyle/>
                    <a:p>
                      <a:endParaRPr lang="ru-RU" sz="2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31042">
                <a:tc>
                  <a:txBody>
                    <a:bodyPr/>
                    <a:lstStyle/>
                    <a:p>
                      <a:r>
                        <a:rPr lang="de-DE" sz="2800" b="1" dirty="0" smtClean="0">
                          <a:latin typeface="Arial" panose="020B0604020202020204" pitchFamily="34" charset="0"/>
                          <a:cs typeface="Arial" panose="020B0604020202020204" pitchFamily="34" charset="0"/>
                        </a:rPr>
                        <a:t>Der</a:t>
                      </a:r>
                      <a:r>
                        <a:rPr lang="de-DE" sz="2800" b="1" baseline="0" dirty="0" smtClean="0">
                          <a:latin typeface="Arial" panose="020B0604020202020204" pitchFamily="34" charset="0"/>
                          <a:cs typeface="Arial" panose="020B0604020202020204" pitchFamily="34" charset="0"/>
                        </a:rPr>
                        <a:t> Kanusport</a:t>
                      </a:r>
                      <a:endParaRPr lang="ru-RU" sz="2800" b="1" dirty="0">
                        <a:latin typeface="Arial" panose="020B0604020202020204" pitchFamily="34" charset="0"/>
                        <a:cs typeface="Arial" panose="020B0604020202020204" pitchFamily="34" charset="0"/>
                      </a:endParaRPr>
                    </a:p>
                  </a:txBody>
                  <a:tcPr/>
                </a:tc>
                <a:tc>
                  <a:txBody>
                    <a:bodyPr/>
                    <a:lstStyle/>
                    <a:p>
                      <a:r>
                        <a:rPr lang="de-DE" sz="2800" b="1" dirty="0" smtClean="0">
                          <a:latin typeface="Arial" panose="020B0604020202020204" pitchFamily="34" charset="0"/>
                          <a:cs typeface="Arial" panose="020B0604020202020204" pitchFamily="34" charset="0"/>
                        </a:rPr>
                        <a:t>Tennis</a:t>
                      </a:r>
                      <a:endParaRPr lang="ru-RU" sz="2800" b="1" dirty="0">
                        <a:latin typeface="Arial" panose="020B0604020202020204" pitchFamily="34" charset="0"/>
                        <a:cs typeface="Arial" panose="020B0604020202020204" pitchFamily="34" charset="0"/>
                      </a:endParaRPr>
                    </a:p>
                  </a:txBody>
                  <a:tcPr/>
                </a:tc>
                <a:tc>
                  <a:txBody>
                    <a:bodyPr/>
                    <a:lstStyle/>
                    <a:p>
                      <a:endParaRPr lang="ru-RU" sz="2800" b="1">
                        <a:latin typeface="Arial" panose="020B0604020202020204" pitchFamily="34" charset="0"/>
                        <a:cs typeface="Arial" panose="020B0604020202020204" pitchFamily="34" charset="0"/>
                      </a:endParaRPr>
                    </a:p>
                  </a:txBody>
                  <a:tcPr/>
                </a:tc>
                <a:tc>
                  <a:txBody>
                    <a:bodyPr/>
                    <a:lstStyle/>
                    <a:p>
                      <a:endParaRPr lang="ru-RU" sz="2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10609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42901" y="0"/>
            <a:ext cx="11587162" cy="906361"/>
          </a:xfrm>
          <a:solidFill>
            <a:srgbClr val="0070C0"/>
          </a:solidFill>
        </p:spPr>
        <p:txBody>
          <a:bodyPr>
            <a:normAutofit/>
          </a:bodyPr>
          <a:lstStyle/>
          <a:p>
            <a:r>
              <a:rPr lang="de-DE" sz="5000" dirty="0" smtClean="0">
                <a:solidFill>
                  <a:schemeClr val="bg1"/>
                </a:solidFill>
                <a:latin typeface="Arial" panose="020B0604020202020204" pitchFamily="34" charset="0"/>
                <a:cs typeface="Arial" panose="020B0604020202020204" pitchFamily="34" charset="0"/>
              </a:rPr>
              <a:t>Wo kann man Sport treiben?</a:t>
            </a:r>
            <a:endParaRPr lang="ru-RU" sz="5000" dirty="0">
              <a:solidFill>
                <a:schemeClr val="bg1"/>
              </a:solidFill>
              <a:latin typeface="Arial" panose="020B0604020202020204" pitchFamily="34" charset="0"/>
              <a:cs typeface="Arial" panose="020B0604020202020204" pitchFamily="34" charset="0"/>
            </a:endParaRPr>
          </a:p>
        </p:txBody>
      </p:sp>
      <p:sp>
        <p:nvSpPr>
          <p:cNvPr id="2" name="Прямоугольник 1"/>
          <p:cNvSpPr/>
          <p:nvPr/>
        </p:nvSpPr>
        <p:spPr>
          <a:xfrm>
            <a:off x="1557360" y="1534766"/>
            <a:ext cx="3390865" cy="646331"/>
          </a:xfrm>
          <a:prstGeom prst="rect">
            <a:avLst/>
          </a:prstGeom>
          <a:noFill/>
        </p:spPr>
        <p:txBody>
          <a:bodyPr wrap="none" lIns="91440" tIns="45720" rIns="91440" bIns="45720">
            <a:spAutoFit/>
          </a:bodyPr>
          <a:lstStyle/>
          <a:p>
            <a:pPr algn="ctr"/>
            <a:r>
              <a:rPr lang="de-DE" sz="3600" b="0" cap="none" spc="0" dirty="0" smtClean="0">
                <a:ln w="0"/>
                <a:solidFill>
                  <a:schemeClr val="tx1"/>
                </a:solidFill>
                <a:latin typeface="Arial" panose="020B0604020202020204" pitchFamily="34" charset="0"/>
                <a:cs typeface="Arial" panose="020B0604020202020204" pitchFamily="34" charset="0"/>
              </a:rPr>
              <a:t>In der Turnhalle</a:t>
            </a:r>
            <a:endParaRPr lang="ru-RU" sz="3600" b="0" cap="none" spc="0" dirty="0">
              <a:ln w="0"/>
              <a:solidFill>
                <a:schemeClr val="tx1"/>
              </a:solidFill>
              <a:latin typeface="Arial" panose="020B0604020202020204" pitchFamily="34" charset="0"/>
              <a:cs typeface="Arial" panose="020B0604020202020204" pitchFamily="34" charset="0"/>
            </a:endParaRPr>
          </a:p>
        </p:txBody>
      </p:sp>
      <p:sp>
        <p:nvSpPr>
          <p:cNvPr id="6" name="Подзаголовок 5"/>
          <p:cNvSpPr>
            <a:spLocks noGrp="1"/>
          </p:cNvSpPr>
          <p:nvPr>
            <p:ph type="subTitle" idx="1"/>
          </p:nvPr>
        </p:nvSpPr>
        <p:spPr>
          <a:xfrm>
            <a:off x="954631" y="5777604"/>
            <a:ext cx="3595856" cy="590931"/>
          </a:xfrm>
          <a:prstGeom prst="rect">
            <a:avLst/>
          </a:prstGeom>
          <a:noFill/>
        </p:spPr>
        <p:txBody>
          <a:bodyPr wrap="none" lIns="91440" tIns="45720" rIns="91440" bIns="45720">
            <a:spAutoFit/>
          </a:bodyPr>
          <a:lstStyle/>
          <a:p>
            <a:pPr algn="ctr"/>
            <a:r>
              <a:rPr lang="de-DE" sz="3600" b="0" cap="none" spc="0" dirty="0" smtClean="0">
                <a:ln w="0"/>
                <a:solidFill>
                  <a:schemeClr val="tx1"/>
                </a:solidFill>
                <a:latin typeface="Arial" panose="020B0604020202020204" pitchFamily="34" charset="0"/>
                <a:cs typeface="Arial" panose="020B0604020202020204" pitchFamily="34" charset="0"/>
              </a:rPr>
              <a:t>Im Schwimmbad</a:t>
            </a:r>
            <a:endParaRPr lang="ru-RU" sz="3600" b="0" cap="none" spc="0" dirty="0">
              <a:ln w="0"/>
              <a:solidFill>
                <a:schemeClr val="tx1"/>
              </a:solidFill>
              <a:latin typeface="Arial" panose="020B0604020202020204" pitchFamily="34" charset="0"/>
              <a:cs typeface="Arial" panose="020B0604020202020204" pitchFamily="34" charset="0"/>
            </a:endParaRPr>
          </a:p>
        </p:txBody>
      </p:sp>
      <p:sp>
        <p:nvSpPr>
          <p:cNvPr id="7" name="Прямоугольник 6"/>
          <p:cNvSpPr/>
          <p:nvPr/>
        </p:nvSpPr>
        <p:spPr>
          <a:xfrm>
            <a:off x="1788384" y="2501233"/>
            <a:ext cx="2390399" cy="646331"/>
          </a:xfrm>
          <a:prstGeom prst="rect">
            <a:avLst/>
          </a:prstGeom>
          <a:noFill/>
        </p:spPr>
        <p:txBody>
          <a:bodyPr wrap="none" lIns="91440" tIns="45720" rIns="91440" bIns="45720">
            <a:spAutoFit/>
          </a:bodyPr>
          <a:lstStyle/>
          <a:p>
            <a:pPr algn="ctr"/>
            <a:r>
              <a:rPr lang="de-DE" sz="3600" b="0" cap="none" spc="0" dirty="0" smtClean="0">
                <a:ln w="0"/>
                <a:solidFill>
                  <a:schemeClr val="tx1"/>
                </a:solidFill>
                <a:latin typeface="Arial" panose="020B0604020202020204" pitchFamily="34" charset="0"/>
                <a:cs typeface="Arial" panose="020B0604020202020204" pitchFamily="34" charset="0"/>
              </a:rPr>
              <a:t>Im Stadion</a:t>
            </a:r>
            <a:endParaRPr lang="ru-RU" sz="3600" b="0" cap="none" spc="0" dirty="0">
              <a:ln w="0"/>
              <a:solidFill>
                <a:schemeClr val="tx1"/>
              </a:solidFill>
              <a:latin typeface="Arial" panose="020B0604020202020204" pitchFamily="34" charset="0"/>
              <a:cs typeface="Arial" panose="020B0604020202020204" pitchFamily="34" charset="0"/>
            </a:endParaRPr>
          </a:p>
        </p:txBody>
      </p:sp>
      <p:sp>
        <p:nvSpPr>
          <p:cNvPr id="8" name="Прямоугольник 7"/>
          <p:cNvSpPr/>
          <p:nvPr/>
        </p:nvSpPr>
        <p:spPr>
          <a:xfrm>
            <a:off x="1018943" y="3379933"/>
            <a:ext cx="3929282" cy="646331"/>
          </a:xfrm>
          <a:prstGeom prst="rect">
            <a:avLst/>
          </a:prstGeom>
          <a:noFill/>
        </p:spPr>
        <p:txBody>
          <a:bodyPr wrap="none" lIns="91440" tIns="45720" rIns="91440" bIns="45720">
            <a:spAutoFit/>
          </a:bodyPr>
          <a:lstStyle/>
          <a:p>
            <a:pPr algn="ctr"/>
            <a:r>
              <a:rPr lang="de-DE" sz="3600" b="0" cap="none" spc="0" dirty="0" smtClean="0">
                <a:ln w="0"/>
                <a:solidFill>
                  <a:schemeClr val="tx1"/>
                </a:solidFill>
                <a:latin typeface="Arial" panose="020B0604020202020204" pitchFamily="34" charset="0"/>
                <a:cs typeface="Arial" panose="020B0604020202020204" pitchFamily="34" charset="0"/>
              </a:rPr>
              <a:t>In der Sportschule</a:t>
            </a:r>
            <a:endParaRPr lang="ru-RU" sz="3600" b="0" cap="none" spc="0" dirty="0">
              <a:ln w="0"/>
              <a:solidFill>
                <a:schemeClr val="tx1"/>
              </a:solidFill>
              <a:latin typeface="Arial" panose="020B0604020202020204" pitchFamily="34" charset="0"/>
              <a:cs typeface="Arial" panose="020B0604020202020204" pitchFamily="34" charset="0"/>
            </a:endParaRPr>
          </a:p>
        </p:txBody>
      </p:sp>
      <p:sp>
        <p:nvSpPr>
          <p:cNvPr id="9" name="Прямоугольник 8"/>
          <p:cNvSpPr/>
          <p:nvPr/>
        </p:nvSpPr>
        <p:spPr>
          <a:xfrm>
            <a:off x="1082871" y="4666536"/>
            <a:ext cx="3467616" cy="646331"/>
          </a:xfrm>
          <a:prstGeom prst="rect">
            <a:avLst/>
          </a:prstGeom>
          <a:noFill/>
        </p:spPr>
        <p:txBody>
          <a:bodyPr wrap="none" lIns="91440" tIns="45720" rIns="91440" bIns="45720">
            <a:spAutoFit/>
          </a:bodyPr>
          <a:lstStyle/>
          <a:p>
            <a:pPr algn="ctr"/>
            <a:r>
              <a:rPr lang="de-DE" sz="3600" b="0" cap="none" spc="0" dirty="0" smtClean="0">
                <a:ln w="0"/>
                <a:solidFill>
                  <a:schemeClr val="tx1"/>
                </a:solidFill>
                <a:latin typeface="Arial" panose="020B0604020202020204" pitchFamily="34" charset="0"/>
                <a:cs typeface="Arial" panose="020B0604020202020204" pitchFamily="34" charset="0"/>
              </a:rPr>
              <a:t>Auf der Eisbahn</a:t>
            </a:r>
            <a:endParaRPr lang="ru-RU" sz="3600" b="0" cap="none" spc="0" dirty="0">
              <a:ln w="0"/>
              <a:solidFill>
                <a:schemeClr val="tx1"/>
              </a:solidFill>
              <a:latin typeface="Arial" panose="020B0604020202020204" pitchFamily="34" charset="0"/>
              <a:cs typeface="Arial" panose="020B0604020202020204" pitchFamily="34" charset="0"/>
            </a:endParaRPr>
          </a:p>
        </p:txBody>
      </p:sp>
      <p:sp>
        <p:nvSpPr>
          <p:cNvPr id="10" name="Прямоугольник 9"/>
          <p:cNvSpPr/>
          <p:nvPr/>
        </p:nvSpPr>
        <p:spPr>
          <a:xfrm>
            <a:off x="6510745" y="4898904"/>
            <a:ext cx="4331442" cy="646331"/>
          </a:xfrm>
          <a:prstGeom prst="rect">
            <a:avLst/>
          </a:prstGeom>
          <a:noFill/>
        </p:spPr>
        <p:txBody>
          <a:bodyPr wrap="none" lIns="91440" tIns="45720" rIns="91440" bIns="45720">
            <a:spAutoFit/>
          </a:bodyPr>
          <a:lstStyle/>
          <a:p>
            <a:pPr algn="ctr"/>
            <a:r>
              <a:rPr lang="de-DE" sz="3600" b="0" cap="none" spc="0" dirty="0" smtClean="0">
                <a:ln w="0"/>
                <a:solidFill>
                  <a:schemeClr val="tx1"/>
                </a:solidFill>
                <a:latin typeface="Arial" panose="020B0604020202020204" pitchFamily="34" charset="0"/>
                <a:cs typeface="Arial" panose="020B0604020202020204" pitchFamily="34" charset="0"/>
              </a:rPr>
              <a:t>Auf dem Tennisplatz</a:t>
            </a:r>
            <a:endParaRPr lang="ru-RU" sz="3600" b="0" cap="none" spc="0" dirty="0">
              <a:ln w="0"/>
              <a:solidFill>
                <a:schemeClr val="tx1"/>
              </a:solidFill>
              <a:latin typeface="Arial" panose="020B0604020202020204" pitchFamily="34" charset="0"/>
              <a:cs typeface="Arial" panose="020B0604020202020204" pitchFamily="34" charset="0"/>
            </a:endParaRPr>
          </a:p>
        </p:txBody>
      </p:sp>
      <p:sp>
        <p:nvSpPr>
          <p:cNvPr id="11" name="Прямоугольник 10"/>
          <p:cNvSpPr/>
          <p:nvPr/>
        </p:nvSpPr>
        <p:spPr>
          <a:xfrm>
            <a:off x="6510745" y="4020205"/>
            <a:ext cx="4108817" cy="646331"/>
          </a:xfrm>
          <a:prstGeom prst="rect">
            <a:avLst/>
          </a:prstGeom>
          <a:noFill/>
        </p:spPr>
        <p:txBody>
          <a:bodyPr wrap="none" lIns="91440" tIns="45720" rIns="91440" bIns="45720">
            <a:spAutoFit/>
          </a:bodyPr>
          <a:lstStyle/>
          <a:p>
            <a:pPr algn="ctr"/>
            <a:r>
              <a:rPr lang="de-DE" sz="3600" b="0" cap="none" spc="0" dirty="0" smtClean="0">
                <a:ln w="0"/>
                <a:solidFill>
                  <a:schemeClr val="tx1"/>
                </a:solidFill>
                <a:latin typeface="Arial" panose="020B0604020202020204" pitchFamily="34" charset="0"/>
                <a:cs typeface="Arial" panose="020B0604020202020204" pitchFamily="34" charset="0"/>
              </a:rPr>
              <a:t>Auf dem Sportplatz</a:t>
            </a:r>
            <a:endParaRPr lang="ru-RU" sz="3600" b="0" cap="none" spc="0" dirty="0">
              <a:ln w="0"/>
              <a:solidFill>
                <a:schemeClr val="tx1"/>
              </a:solidFill>
              <a:latin typeface="Arial" panose="020B0604020202020204" pitchFamily="34" charset="0"/>
              <a:cs typeface="Arial" panose="020B0604020202020204" pitchFamily="34" charset="0"/>
            </a:endParaRPr>
          </a:p>
        </p:txBody>
      </p:sp>
      <p:sp>
        <p:nvSpPr>
          <p:cNvPr id="12" name="Прямоугольник 11"/>
          <p:cNvSpPr/>
          <p:nvPr/>
        </p:nvSpPr>
        <p:spPr>
          <a:xfrm>
            <a:off x="6564389" y="5777604"/>
            <a:ext cx="1774846" cy="646331"/>
          </a:xfrm>
          <a:prstGeom prst="rect">
            <a:avLst/>
          </a:prstGeom>
          <a:noFill/>
        </p:spPr>
        <p:txBody>
          <a:bodyPr wrap="none" lIns="91440" tIns="45720" rIns="91440" bIns="45720">
            <a:spAutoFit/>
          </a:bodyPr>
          <a:lstStyle/>
          <a:p>
            <a:pPr algn="ctr"/>
            <a:r>
              <a:rPr lang="de-DE" sz="3600" b="0" cap="none" spc="0" dirty="0" smtClean="0">
                <a:ln w="0"/>
                <a:solidFill>
                  <a:schemeClr val="tx1"/>
                </a:solidFill>
                <a:latin typeface="Arial" panose="020B0604020202020204" pitchFamily="34" charset="0"/>
                <a:cs typeface="Arial" panose="020B0604020202020204" pitchFamily="34" charset="0"/>
              </a:rPr>
              <a:t>Im Ring</a:t>
            </a:r>
            <a:endParaRPr lang="ru-RU" sz="3600" b="0" cap="none" spc="0" dirty="0">
              <a:ln w="0"/>
              <a:solidFill>
                <a:schemeClr val="tx1"/>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5944" y="1008617"/>
            <a:ext cx="5177916" cy="2909331"/>
          </a:xfrm>
          <a:prstGeom prst="rect">
            <a:avLst/>
          </a:prstGeom>
        </p:spPr>
      </p:pic>
    </p:spTree>
    <p:extLst>
      <p:ext uri="{BB962C8B-B14F-4D97-AF65-F5344CB8AC3E}">
        <p14:creationId xmlns:p14="http://schemas.microsoft.com/office/powerpoint/2010/main" val="126889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arn(inVertical)">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7" grpId="0"/>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42901" y="1"/>
            <a:ext cx="11587162" cy="585788"/>
          </a:xfrm>
          <a:solidFill>
            <a:srgbClr val="0070C0"/>
          </a:solidFill>
        </p:spPr>
        <p:txBody>
          <a:bodyPr>
            <a:normAutofit fontScale="90000"/>
          </a:bodyPr>
          <a:lstStyle/>
          <a:p>
            <a:r>
              <a:rPr lang="de-DE" sz="4000" dirty="0" smtClean="0">
                <a:solidFill>
                  <a:schemeClr val="bg1"/>
                </a:solidFill>
                <a:latin typeface="Arial" panose="020B0604020202020204" pitchFamily="34" charset="0"/>
                <a:cs typeface="Arial" panose="020B0604020202020204" pitchFamily="34" charset="0"/>
              </a:rPr>
              <a:t>Wie muss ein Sportler sein?</a:t>
            </a:r>
            <a:endParaRPr lang="ru-RU" sz="4000"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42901" y="714375"/>
            <a:ext cx="11587162" cy="5915025"/>
          </a:xfrm>
          <a:ln w="57150">
            <a:solidFill>
              <a:srgbClr val="00B0F0"/>
            </a:solidFill>
          </a:ln>
        </p:spPr>
        <p:txBody>
          <a:bodyPr>
            <a:normAutofit/>
          </a:bodyPr>
          <a:lstStyle/>
          <a:p>
            <a:pPr>
              <a:lnSpc>
                <a:spcPct val="100000"/>
              </a:lnSpc>
              <a:spcBef>
                <a:spcPts val="0"/>
              </a:spcBef>
            </a:pPr>
            <a:endParaRPr lang="de-DE" sz="3200" b="1" i="1" dirty="0" smtClean="0">
              <a:solidFill>
                <a:srgbClr val="7030A0"/>
              </a:solidFill>
              <a:latin typeface="Arial" panose="020B0604020202020204" pitchFamily="34" charset="0"/>
              <a:cs typeface="Arial" panose="020B0604020202020204"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018214041"/>
              </p:ext>
            </p:extLst>
          </p:nvPr>
        </p:nvGraphicFramePr>
        <p:xfrm>
          <a:off x="457199" y="876829"/>
          <a:ext cx="11372851" cy="5452535"/>
        </p:xfrm>
        <a:graphic>
          <a:graphicData uri="http://schemas.openxmlformats.org/drawingml/2006/table">
            <a:tbl>
              <a:tblPr firstRow="1" bandRow="1">
                <a:tableStyleId>{8A107856-5554-42FB-B03E-39F5DBC370BA}</a:tableStyleId>
              </a:tblPr>
              <a:tblGrid>
                <a:gridCol w="5386388">
                  <a:extLst>
                    <a:ext uri="{9D8B030D-6E8A-4147-A177-3AD203B41FA5}">
                      <a16:colId xmlns:a16="http://schemas.microsoft.com/office/drawing/2014/main" val="20000"/>
                    </a:ext>
                  </a:extLst>
                </a:gridCol>
                <a:gridCol w="5986463">
                  <a:extLst>
                    <a:ext uri="{9D8B030D-6E8A-4147-A177-3AD203B41FA5}">
                      <a16:colId xmlns:a16="http://schemas.microsoft.com/office/drawing/2014/main" val="20001"/>
                    </a:ext>
                  </a:extLst>
                </a:gridCol>
              </a:tblGrid>
              <a:tr h="495685">
                <a:tc>
                  <a:txBody>
                    <a:bodyPr/>
                    <a:lstStyle/>
                    <a:p>
                      <a:r>
                        <a:rPr lang="de-DE" sz="2400" b="1" dirty="0" smtClean="0">
                          <a:latin typeface="Arial" panose="020B0604020202020204" pitchFamily="34" charset="0"/>
                          <a:cs typeface="Arial" panose="020B0604020202020204" pitchFamily="34" charset="0"/>
                        </a:rPr>
                        <a:t>Zielstrebig</a:t>
                      </a:r>
                      <a:endParaRPr lang="ru-RU" sz="2400" b="1" dirty="0">
                        <a:latin typeface="Arial" panose="020B0604020202020204" pitchFamily="34" charset="0"/>
                        <a:cs typeface="Arial" panose="020B0604020202020204" pitchFamily="34" charset="0"/>
                      </a:endParaRPr>
                    </a:p>
                  </a:txBody>
                  <a:tcPr/>
                </a:tc>
                <a:tc>
                  <a:txBody>
                    <a:bodyPr/>
                    <a:lstStyle/>
                    <a:p>
                      <a:r>
                        <a:rPr lang="de-DE" sz="2400" b="1" dirty="0" err="1" smtClean="0">
                          <a:latin typeface="Arial" panose="020B0604020202020204" pitchFamily="34" charset="0"/>
                          <a:cs typeface="Arial" panose="020B0604020202020204" pitchFamily="34" charset="0"/>
                        </a:rPr>
                        <a:t>Tirishqoq</a:t>
                      </a:r>
                      <a:endParaRPr lang="ru-RU"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495685">
                <a:tc>
                  <a:txBody>
                    <a:bodyPr/>
                    <a:lstStyle/>
                    <a:p>
                      <a:r>
                        <a:rPr lang="de-DE" sz="2400" b="1" dirty="0" smtClean="0">
                          <a:latin typeface="Arial" panose="020B0604020202020204" pitchFamily="34" charset="0"/>
                          <a:cs typeface="Arial" panose="020B0604020202020204" pitchFamily="34" charset="0"/>
                        </a:rPr>
                        <a:t>Tapfer</a:t>
                      </a:r>
                      <a:endParaRPr lang="ru-RU" sz="2400" b="1" dirty="0">
                        <a:latin typeface="Arial" panose="020B0604020202020204" pitchFamily="34" charset="0"/>
                        <a:cs typeface="Arial" panose="020B0604020202020204" pitchFamily="34" charset="0"/>
                      </a:endParaRPr>
                    </a:p>
                  </a:txBody>
                  <a:tcPr/>
                </a:tc>
                <a:tc>
                  <a:txBody>
                    <a:bodyPr/>
                    <a:lstStyle/>
                    <a:p>
                      <a:r>
                        <a:rPr lang="de-DE" sz="2400" b="1" dirty="0" err="1" smtClean="0">
                          <a:latin typeface="Arial" panose="020B0604020202020204" pitchFamily="34" charset="0"/>
                          <a:cs typeface="Arial" panose="020B0604020202020204" pitchFamily="34" charset="0"/>
                        </a:rPr>
                        <a:t>Jasur</a:t>
                      </a:r>
                      <a:endParaRPr lang="ru-RU"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495685">
                <a:tc>
                  <a:txBody>
                    <a:bodyPr/>
                    <a:lstStyle/>
                    <a:p>
                      <a:r>
                        <a:rPr lang="de-DE" sz="2400" b="1" dirty="0" smtClean="0">
                          <a:latin typeface="Arial" panose="020B0604020202020204" pitchFamily="34" charset="0"/>
                          <a:cs typeface="Arial" panose="020B0604020202020204" pitchFamily="34" charset="0"/>
                        </a:rPr>
                        <a:t>Aktiv und regelmäßig trainieren</a:t>
                      </a:r>
                      <a:endParaRPr lang="ru-RU" sz="2400" b="1" dirty="0">
                        <a:latin typeface="Arial" panose="020B0604020202020204" pitchFamily="34" charset="0"/>
                        <a:cs typeface="Arial" panose="020B0604020202020204" pitchFamily="34" charset="0"/>
                      </a:endParaRPr>
                    </a:p>
                  </a:txBody>
                  <a:tcPr/>
                </a:tc>
                <a:tc>
                  <a:txBody>
                    <a:bodyPr/>
                    <a:lstStyle/>
                    <a:p>
                      <a:r>
                        <a:rPr lang="de-DE" sz="2400" b="1" dirty="0" err="1" smtClean="0">
                          <a:latin typeface="Arial" panose="020B0604020202020204" pitchFamily="34" charset="0"/>
                          <a:cs typeface="Arial" panose="020B0604020202020204" pitchFamily="34" charset="0"/>
                        </a:rPr>
                        <a:t>Faol</a:t>
                      </a:r>
                      <a:r>
                        <a:rPr lang="de-DE" sz="2400" b="1" dirty="0" smtClean="0">
                          <a:latin typeface="Arial" panose="020B0604020202020204" pitchFamily="34" charset="0"/>
                          <a:cs typeface="Arial" panose="020B0604020202020204" pitchFamily="34" charset="0"/>
                        </a:rPr>
                        <a:t> </a:t>
                      </a:r>
                      <a:r>
                        <a:rPr lang="de-DE" sz="2400" b="1" dirty="0" err="1" smtClean="0">
                          <a:latin typeface="Arial" panose="020B0604020202020204" pitchFamily="34" charset="0"/>
                          <a:cs typeface="Arial" panose="020B0604020202020204" pitchFamily="34" charset="0"/>
                        </a:rPr>
                        <a:t>va</a:t>
                      </a:r>
                      <a:r>
                        <a:rPr lang="de-DE" sz="2400" b="1" dirty="0" smtClean="0">
                          <a:latin typeface="Arial" panose="020B0604020202020204" pitchFamily="34" charset="0"/>
                          <a:cs typeface="Arial" panose="020B0604020202020204" pitchFamily="34" charset="0"/>
                        </a:rPr>
                        <a:t> har </a:t>
                      </a:r>
                      <a:r>
                        <a:rPr lang="de-DE" sz="2400" b="1" dirty="0" err="1" smtClean="0">
                          <a:latin typeface="Arial" panose="020B0604020202020204" pitchFamily="34" charset="0"/>
                          <a:cs typeface="Arial" panose="020B0604020202020204" pitchFamily="34" charset="0"/>
                        </a:rPr>
                        <a:t>doim</a:t>
                      </a:r>
                      <a:r>
                        <a:rPr lang="de-DE" sz="2400" b="1" dirty="0" smtClean="0">
                          <a:latin typeface="Arial" panose="020B0604020202020204" pitchFamily="34" charset="0"/>
                          <a:cs typeface="Arial" panose="020B0604020202020204" pitchFamily="34" charset="0"/>
                        </a:rPr>
                        <a:t> </a:t>
                      </a:r>
                      <a:r>
                        <a:rPr lang="de-DE" sz="2400" b="1" dirty="0" err="1" smtClean="0">
                          <a:latin typeface="Arial" panose="020B0604020202020204" pitchFamily="34" charset="0"/>
                          <a:cs typeface="Arial" panose="020B0604020202020204" pitchFamily="34" charset="0"/>
                        </a:rPr>
                        <a:t>shug‘ullanadigan</a:t>
                      </a:r>
                      <a:endParaRPr lang="ru-RU"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495685">
                <a:tc>
                  <a:txBody>
                    <a:bodyPr/>
                    <a:lstStyle/>
                    <a:p>
                      <a:r>
                        <a:rPr lang="de-DE" sz="2400" b="1" dirty="0" smtClean="0">
                          <a:latin typeface="Arial" panose="020B0604020202020204" pitchFamily="34" charset="0"/>
                          <a:cs typeface="Arial" panose="020B0604020202020204" pitchFamily="34" charset="0"/>
                        </a:rPr>
                        <a:t>In guter sportlicher Form sein</a:t>
                      </a:r>
                      <a:endParaRPr lang="ru-RU" sz="2400" b="1" dirty="0">
                        <a:latin typeface="Arial" panose="020B0604020202020204" pitchFamily="34" charset="0"/>
                        <a:cs typeface="Arial" panose="020B0604020202020204" pitchFamily="34" charset="0"/>
                      </a:endParaRPr>
                    </a:p>
                  </a:txBody>
                  <a:tcPr/>
                </a:tc>
                <a:tc>
                  <a:txBody>
                    <a:bodyPr/>
                    <a:lstStyle/>
                    <a:p>
                      <a:r>
                        <a:rPr lang="de-DE" sz="2400" b="1" dirty="0" err="1" smtClean="0">
                          <a:latin typeface="Arial" panose="020B0604020202020204" pitchFamily="34" charset="0"/>
                          <a:cs typeface="Arial" panose="020B0604020202020204" pitchFamily="34" charset="0"/>
                        </a:rPr>
                        <a:t>Yaxshi</a:t>
                      </a:r>
                      <a:r>
                        <a:rPr lang="de-DE" sz="2400" b="1" dirty="0" smtClean="0">
                          <a:latin typeface="Arial" panose="020B0604020202020204" pitchFamily="34" charset="0"/>
                          <a:cs typeface="Arial" panose="020B0604020202020204" pitchFamily="34" charset="0"/>
                        </a:rPr>
                        <a:t>,</a:t>
                      </a:r>
                      <a:r>
                        <a:rPr lang="de-DE" sz="2400" b="1" baseline="0" dirty="0" smtClean="0">
                          <a:latin typeface="Arial" panose="020B0604020202020204" pitchFamily="34" charset="0"/>
                          <a:cs typeface="Arial" panose="020B0604020202020204" pitchFamily="34" charset="0"/>
                        </a:rPr>
                        <a:t> </a:t>
                      </a:r>
                      <a:r>
                        <a:rPr lang="de-DE" sz="2400" b="1" baseline="0" dirty="0" err="1" smtClean="0">
                          <a:latin typeface="Arial" panose="020B0604020202020204" pitchFamily="34" charset="0"/>
                          <a:cs typeface="Arial" panose="020B0604020202020204" pitchFamily="34" charset="0"/>
                        </a:rPr>
                        <a:t>tetik</a:t>
                      </a:r>
                      <a:r>
                        <a:rPr lang="de-DE" sz="2400" b="1" baseline="0" dirty="0" smtClean="0">
                          <a:latin typeface="Arial" panose="020B0604020202020204" pitchFamily="34" charset="0"/>
                          <a:cs typeface="Arial" panose="020B0604020202020204" pitchFamily="34" charset="0"/>
                        </a:rPr>
                        <a:t> </a:t>
                      </a:r>
                      <a:endParaRPr lang="ru-RU"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495685">
                <a:tc>
                  <a:txBody>
                    <a:bodyPr/>
                    <a:lstStyle/>
                    <a:p>
                      <a:r>
                        <a:rPr lang="de-DE" sz="2400" b="1" dirty="0" smtClean="0">
                          <a:latin typeface="Arial" panose="020B0604020202020204" pitchFamily="34" charset="0"/>
                          <a:cs typeface="Arial" panose="020B0604020202020204" pitchFamily="34" charset="0"/>
                        </a:rPr>
                        <a:t>Ernst</a:t>
                      </a:r>
                      <a:endParaRPr lang="ru-RU" sz="2400" b="1" dirty="0">
                        <a:latin typeface="Arial" panose="020B0604020202020204" pitchFamily="34" charset="0"/>
                        <a:cs typeface="Arial" panose="020B0604020202020204" pitchFamily="34" charset="0"/>
                      </a:endParaRPr>
                    </a:p>
                  </a:txBody>
                  <a:tcPr/>
                </a:tc>
                <a:tc>
                  <a:txBody>
                    <a:bodyPr/>
                    <a:lstStyle/>
                    <a:p>
                      <a:r>
                        <a:rPr lang="de-DE" sz="2400" b="1" dirty="0" err="1" smtClean="0">
                          <a:latin typeface="Arial" panose="020B0604020202020204" pitchFamily="34" charset="0"/>
                          <a:cs typeface="Arial" panose="020B0604020202020204" pitchFamily="34" charset="0"/>
                        </a:rPr>
                        <a:t>Jiddiy</a:t>
                      </a:r>
                      <a:endParaRPr lang="ru-RU"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495685">
                <a:tc>
                  <a:txBody>
                    <a:bodyPr/>
                    <a:lstStyle/>
                    <a:p>
                      <a:r>
                        <a:rPr lang="de-DE" sz="2400" b="1" dirty="0" smtClean="0">
                          <a:latin typeface="Arial" panose="020B0604020202020204" pitchFamily="34" charset="0"/>
                          <a:cs typeface="Arial" panose="020B0604020202020204" pitchFamily="34" charset="0"/>
                        </a:rPr>
                        <a:t>Ehrlich</a:t>
                      </a:r>
                      <a:endParaRPr lang="ru-RU" sz="2400" b="1" dirty="0">
                        <a:latin typeface="Arial" panose="020B0604020202020204" pitchFamily="34" charset="0"/>
                        <a:cs typeface="Arial" panose="020B0604020202020204" pitchFamily="34" charset="0"/>
                      </a:endParaRPr>
                    </a:p>
                  </a:txBody>
                  <a:tcPr/>
                </a:tc>
                <a:tc>
                  <a:txBody>
                    <a:bodyPr/>
                    <a:lstStyle/>
                    <a:p>
                      <a:r>
                        <a:rPr lang="de-DE" sz="2400" b="1" dirty="0" err="1" smtClean="0">
                          <a:latin typeface="Arial" panose="020B0604020202020204" pitchFamily="34" charset="0"/>
                          <a:cs typeface="Arial" panose="020B0604020202020204" pitchFamily="34" charset="0"/>
                        </a:rPr>
                        <a:t>Rostgo‘y</a:t>
                      </a:r>
                      <a:endParaRPr lang="ru-RU"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495685">
                <a:tc>
                  <a:txBody>
                    <a:bodyPr/>
                    <a:lstStyle/>
                    <a:p>
                      <a:r>
                        <a:rPr lang="de-DE" sz="2400" b="1" dirty="0" smtClean="0">
                          <a:latin typeface="Arial" panose="020B0604020202020204" pitchFamily="34" charset="0"/>
                          <a:cs typeface="Arial" panose="020B0604020202020204" pitchFamily="34" charset="0"/>
                        </a:rPr>
                        <a:t>Begabt</a:t>
                      </a:r>
                      <a:endParaRPr lang="ru-RU" sz="2400" b="1" dirty="0">
                        <a:latin typeface="Arial" panose="020B0604020202020204" pitchFamily="34" charset="0"/>
                        <a:cs typeface="Arial" panose="020B0604020202020204" pitchFamily="34" charset="0"/>
                      </a:endParaRPr>
                    </a:p>
                  </a:txBody>
                  <a:tcPr/>
                </a:tc>
                <a:tc>
                  <a:txBody>
                    <a:bodyPr/>
                    <a:lstStyle/>
                    <a:p>
                      <a:r>
                        <a:rPr lang="de-DE" sz="2400" b="1" dirty="0" err="1" smtClean="0">
                          <a:latin typeface="Arial" panose="020B0604020202020204" pitchFamily="34" charset="0"/>
                          <a:cs typeface="Arial" panose="020B0604020202020204" pitchFamily="34" charset="0"/>
                        </a:rPr>
                        <a:t>Talantli</a:t>
                      </a:r>
                      <a:r>
                        <a:rPr lang="de-DE" sz="2400" b="1" dirty="0" smtClean="0">
                          <a:latin typeface="Arial" panose="020B0604020202020204" pitchFamily="34" charset="0"/>
                          <a:cs typeface="Arial" panose="020B0604020202020204" pitchFamily="34" charset="0"/>
                        </a:rPr>
                        <a:t> </a:t>
                      </a:r>
                      <a:endParaRPr lang="ru-RU"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495685">
                <a:tc>
                  <a:txBody>
                    <a:bodyPr/>
                    <a:lstStyle/>
                    <a:p>
                      <a:r>
                        <a:rPr lang="de-DE" sz="2400" b="1" dirty="0" smtClean="0">
                          <a:latin typeface="Arial" panose="020B0604020202020204" pitchFamily="34" charset="0"/>
                          <a:cs typeface="Arial" panose="020B0604020202020204" pitchFamily="34" charset="0"/>
                        </a:rPr>
                        <a:t>Diszipliniert</a:t>
                      </a:r>
                      <a:endParaRPr lang="ru-RU" sz="2400" b="1" dirty="0">
                        <a:latin typeface="Arial" panose="020B0604020202020204" pitchFamily="34" charset="0"/>
                        <a:cs typeface="Arial" panose="020B0604020202020204" pitchFamily="34" charset="0"/>
                      </a:endParaRPr>
                    </a:p>
                  </a:txBody>
                  <a:tcPr/>
                </a:tc>
                <a:tc>
                  <a:txBody>
                    <a:bodyPr/>
                    <a:lstStyle/>
                    <a:p>
                      <a:r>
                        <a:rPr lang="de-DE" sz="2400" b="1" dirty="0" err="1" smtClean="0">
                          <a:latin typeface="Arial" panose="020B0604020202020204" pitchFamily="34" charset="0"/>
                          <a:cs typeface="Arial" panose="020B0604020202020204" pitchFamily="34" charset="0"/>
                        </a:rPr>
                        <a:t>Tarbiyali</a:t>
                      </a:r>
                      <a:r>
                        <a:rPr lang="de-DE" sz="2400" b="1" dirty="0" smtClean="0">
                          <a:latin typeface="Arial" panose="020B0604020202020204" pitchFamily="34" charset="0"/>
                          <a:cs typeface="Arial" panose="020B0604020202020204" pitchFamily="34" charset="0"/>
                        </a:rPr>
                        <a:t> </a:t>
                      </a:r>
                      <a:endParaRPr lang="ru-RU"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r h="495685">
                <a:tc>
                  <a:txBody>
                    <a:bodyPr/>
                    <a:lstStyle/>
                    <a:p>
                      <a:r>
                        <a:rPr lang="de-DE" sz="2400" b="1" dirty="0" smtClean="0">
                          <a:latin typeface="Arial" panose="020B0604020202020204" pitchFamily="34" charset="0"/>
                          <a:cs typeface="Arial" panose="020B0604020202020204" pitchFamily="34" charset="0"/>
                        </a:rPr>
                        <a:t>Energisch</a:t>
                      </a:r>
                      <a:endParaRPr lang="ru-RU" sz="2400" b="1" dirty="0">
                        <a:latin typeface="Arial" panose="020B0604020202020204" pitchFamily="34" charset="0"/>
                        <a:cs typeface="Arial" panose="020B0604020202020204" pitchFamily="34" charset="0"/>
                      </a:endParaRPr>
                    </a:p>
                  </a:txBody>
                  <a:tcPr/>
                </a:tc>
                <a:tc>
                  <a:txBody>
                    <a:bodyPr/>
                    <a:lstStyle/>
                    <a:p>
                      <a:r>
                        <a:rPr lang="de-DE" sz="2400" b="1" dirty="0" err="1" smtClean="0">
                          <a:latin typeface="Arial" panose="020B0604020202020204" pitchFamily="34" charset="0"/>
                          <a:cs typeface="Arial" panose="020B0604020202020204" pitchFamily="34" charset="0"/>
                        </a:rPr>
                        <a:t>Harakatchan</a:t>
                      </a:r>
                      <a:endParaRPr lang="ru-RU"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8"/>
                  </a:ext>
                </a:extLst>
              </a:tr>
              <a:tr h="495685">
                <a:tc>
                  <a:txBody>
                    <a:bodyPr/>
                    <a:lstStyle/>
                    <a:p>
                      <a:r>
                        <a:rPr lang="de-DE" sz="2400" b="1" dirty="0" smtClean="0">
                          <a:latin typeface="Arial" panose="020B0604020202020204" pitchFamily="34" charset="0"/>
                          <a:cs typeface="Arial" panose="020B0604020202020204" pitchFamily="34" charset="0"/>
                        </a:rPr>
                        <a:t>Einen starken Willen haben</a:t>
                      </a:r>
                      <a:endParaRPr lang="ru-RU" sz="2400" b="1" dirty="0">
                        <a:latin typeface="Arial" panose="020B0604020202020204" pitchFamily="34" charset="0"/>
                        <a:cs typeface="Arial" panose="020B0604020202020204" pitchFamily="34" charset="0"/>
                      </a:endParaRPr>
                    </a:p>
                  </a:txBody>
                  <a:tcPr/>
                </a:tc>
                <a:tc>
                  <a:txBody>
                    <a:bodyPr/>
                    <a:lstStyle/>
                    <a:p>
                      <a:r>
                        <a:rPr lang="de-DE" sz="2400" b="1" dirty="0" err="1" smtClean="0">
                          <a:latin typeface="Arial" panose="020B0604020202020204" pitchFamily="34" charset="0"/>
                          <a:cs typeface="Arial" panose="020B0604020202020204" pitchFamily="34" charset="0"/>
                        </a:rPr>
                        <a:t>Irodali</a:t>
                      </a:r>
                      <a:r>
                        <a:rPr lang="de-DE" sz="2400" b="1" baseline="0" dirty="0" smtClean="0">
                          <a:latin typeface="Arial" panose="020B0604020202020204" pitchFamily="34" charset="0"/>
                          <a:cs typeface="Arial" panose="020B0604020202020204" pitchFamily="34" charset="0"/>
                        </a:rPr>
                        <a:t> </a:t>
                      </a:r>
                      <a:r>
                        <a:rPr lang="en-US" sz="2400" b="1" baseline="0" dirty="0" err="1" smtClean="0">
                          <a:latin typeface="Arial" panose="020B0604020202020204" pitchFamily="34" charset="0"/>
                          <a:cs typeface="Arial" panose="020B0604020202020204" pitchFamily="34" charset="0"/>
                        </a:rPr>
                        <a:t>bo‘lmoq</a:t>
                      </a:r>
                      <a:endParaRPr lang="ru-RU"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9"/>
                  </a:ext>
                </a:extLst>
              </a:tr>
              <a:tr h="495685">
                <a:tc>
                  <a:txBody>
                    <a:bodyPr/>
                    <a:lstStyle/>
                    <a:p>
                      <a:r>
                        <a:rPr lang="de-DE" sz="2400" b="1" dirty="0" smtClean="0">
                          <a:latin typeface="Arial" panose="020B0604020202020204" pitchFamily="34" charset="0"/>
                          <a:cs typeface="Arial" panose="020B0604020202020204" pitchFamily="34" charset="0"/>
                        </a:rPr>
                        <a:t>Einen Ausdauer haben</a:t>
                      </a:r>
                      <a:endParaRPr lang="ru-RU" sz="2400" b="1" dirty="0">
                        <a:latin typeface="Arial" panose="020B0604020202020204" pitchFamily="34" charset="0"/>
                        <a:cs typeface="Arial" panose="020B0604020202020204" pitchFamily="34" charset="0"/>
                      </a:endParaRPr>
                    </a:p>
                  </a:txBody>
                  <a:tcPr/>
                </a:tc>
                <a:tc>
                  <a:txBody>
                    <a:bodyPr/>
                    <a:lstStyle/>
                    <a:p>
                      <a:r>
                        <a:rPr lang="de-DE" sz="2400" b="1" dirty="0" err="1" smtClean="0">
                          <a:latin typeface="Arial" panose="020B0604020202020204" pitchFamily="34" charset="0"/>
                          <a:cs typeface="Arial" panose="020B0604020202020204" pitchFamily="34" charset="0"/>
                        </a:rPr>
                        <a:t>Chidamli</a:t>
                      </a:r>
                      <a:r>
                        <a:rPr lang="de-DE" sz="2400" b="1" baseline="0" dirty="0" smtClean="0">
                          <a:latin typeface="Arial" panose="020B0604020202020204" pitchFamily="34" charset="0"/>
                          <a:cs typeface="Arial" panose="020B0604020202020204" pitchFamily="34" charset="0"/>
                        </a:rPr>
                        <a:t> </a:t>
                      </a:r>
                      <a:r>
                        <a:rPr lang="de-DE" sz="2400" b="1" baseline="0" dirty="0" err="1" smtClean="0">
                          <a:latin typeface="Arial" panose="020B0604020202020204" pitchFamily="34" charset="0"/>
                          <a:cs typeface="Arial" panose="020B0604020202020204" pitchFamily="34" charset="0"/>
                        </a:rPr>
                        <a:t>bo‘lmoq</a:t>
                      </a:r>
                      <a:endParaRPr lang="ru-RU"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95634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TotalTime>
  <Words>789</Words>
  <Application>Microsoft Office PowerPoint</Application>
  <PresentationFormat>Широкоэкранный</PresentationFormat>
  <Paragraphs>159</Paragraphs>
  <Slides>17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Calibri</vt:lpstr>
      <vt:lpstr>Calibri Light</vt:lpstr>
      <vt:lpstr>Wingdings</vt:lpstr>
      <vt:lpstr>2_Тема Office</vt:lpstr>
      <vt:lpstr>Презентация PowerPoint</vt:lpstr>
      <vt:lpstr>Plan der Stunde</vt:lpstr>
      <vt:lpstr>Wiederholung</vt:lpstr>
      <vt:lpstr>Wiederholung</vt:lpstr>
      <vt:lpstr>Wiederholung</vt:lpstr>
      <vt:lpstr>Sportarten</vt:lpstr>
      <vt:lpstr>Sportarten</vt:lpstr>
      <vt:lpstr>Wo kann man Sport treiben?</vt:lpstr>
      <vt:lpstr>Wie muss ein Sportler sein?</vt:lpstr>
      <vt:lpstr>Was passt zusammen?</vt:lpstr>
      <vt:lpstr>Wir lesen den Text</vt:lpstr>
      <vt:lpstr>Wir lesen den Text</vt:lpstr>
      <vt:lpstr>Wir lesen den Text</vt:lpstr>
      <vt:lpstr>Quiz</vt:lpstr>
      <vt:lpstr>Quiz</vt:lpstr>
      <vt:lpstr>Aufgabe für selbstständige Arbeit</vt:lpstr>
      <vt:lpstr>Ende der Stunde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29</cp:revision>
  <dcterms:created xsi:type="dcterms:W3CDTF">2020-10-22T07:04:14Z</dcterms:created>
  <dcterms:modified xsi:type="dcterms:W3CDTF">2020-10-28T06:02:48Z</dcterms:modified>
</cp:coreProperties>
</file>