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6" r:id="rId4"/>
    <p:sldId id="257" r:id="rId5"/>
    <p:sldId id="262" r:id="rId6"/>
    <p:sldId id="261" r:id="rId7"/>
    <p:sldId id="272" r:id="rId8"/>
    <p:sldId id="263" r:id="rId9"/>
    <p:sldId id="264" r:id="rId10"/>
    <p:sldId id="265" r:id="rId11"/>
    <p:sldId id="266" r:id="rId12"/>
    <p:sldId id="268" r:id="rId13"/>
    <p:sldId id="270" r:id="rId14"/>
    <p:sldId id="267" r:id="rId15"/>
    <p:sldId id="269" r:id="rId16"/>
    <p:sldId id="259" r:id="rId17"/>
    <p:sldId id="260"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1" d="100"/>
          <a:sy n="61" d="100"/>
        </p:scale>
        <p:origin x="788"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9747D8-28CD-4857-8C0B-983243A21009}" type="datetimeFigureOut">
              <a:rPr lang="ru-RU" smtClean="0"/>
              <a:t>24.10.2020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325497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9747D8-28CD-4857-8C0B-983243A21009}" type="datetimeFigureOut">
              <a:rPr lang="ru-RU" smtClean="0"/>
              <a:t>24.10.2020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172844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9747D8-28CD-4857-8C0B-983243A21009}" type="datetimeFigureOut">
              <a:rPr lang="ru-RU" smtClean="0"/>
              <a:t>24.10.2020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20798535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5123903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609686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33762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4559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1516569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936053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035687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488012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9747D8-28CD-4857-8C0B-983243A21009}" type="datetimeFigureOut">
              <a:rPr lang="ru-RU" smtClean="0"/>
              <a:t>24.10.2020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25358601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1838697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123376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7690349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5609743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8029378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6294609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983507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8" name="Footer Placeholder 7"/>
          <p:cNvSpPr>
            <a:spLocks noGrp="1"/>
          </p:cNvSpPr>
          <p:nvPr>
            <p:ph type="ftr" sz="quarter" idx="11"/>
          </p:nvPr>
        </p:nvSpPr>
        <p:spPr/>
        <p:txBody>
          <a:bodyPr/>
          <a:lstStyle/>
          <a:p>
            <a:endParaRPr lang="ru-RU">
              <a:solidFill>
                <a:prstClr val="black">
                  <a:tint val="75000"/>
                </a:prstClr>
              </a:solidFill>
            </a:endParaRPr>
          </a:p>
        </p:txBody>
      </p:sp>
      <p:sp>
        <p:nvSpPr>
          <p:cNvPr id="9" name="Slide Number Placeholder 8"/>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477120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066902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3" name="Footer Placeholder 2"/>
          <p:cNvSpPr>
            <a:spLocks noGrp="1"/>
          </p:cNvSpPr>
          <p:nvPr>
            <p:ph type="ftr" sz="quarter" idx="11"/>
          </p:nvPr>
        </p:nvSpPr>
        <p:spPr/>
        <p:txBody>
          <a:bodyPr/>
          <a:lstStyle/>
          <a:p>
            <a:endParaRPr lang="ru-RU">
              <a:solidFill>
                <a:prstClr val="black">
                  <a:tint val="75000"/>
                </a:prstClr>
              </a:solidFill>
            </a:endParaRPr>
          </a:p>
        </p:txBody>
      </p:sp>
      <p:sp>
        <p:nvSpPr>
          <p:cNvPr id="4" name="Slide Number Placeholder 3"/>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65100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C9747D8-28CD-4857-8C0B-983243A21009}" type="datetimeFigureOut">
              <a:rPr lang="ru-RU" smtClean="0"/>
              <a:t>24.10.2020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25592423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164202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2786093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072041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641136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C9747D8-28CD-4857-8C0B-983243A21009}" type="datetimeFigureOut">
              <a:rPr lang="ru-RU" smtClean="0"/>
              <a:t>24.10.2020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3613344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C9747D8-28CD-4857-8C0B-983243A21009}" type="datetimeFigureOut">
              <a:rPr lang="ru-RU" smtClean="0"/>
              <a:t>24.10.2020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200866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C9747D8-28CD-4857-8C0B-983243A21009}" type="datetimeFigureOut">
              <a:rPr lang="ru-RU" smtClean="0"/>
              <a:t>24.10.2020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200660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9747D8-28CD-4857-8C0B-983243A21009}" type="datetimeFigureOut">
              <a:rPr lang="ru-RU" smtClean="0"/>
              <a:t>24.10.2020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200728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C9747D8-28CD-4857-8C0B-983243A21009}" type="datetimeFigureOut">
              <a:rPr lang="ru-RU" smtClean="0"/>
              <a:t>24.10.2020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1144838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C9747D8-28CD-4857-8C0B-983243A21009}" type="datetimeFigureOut">
              <a:rPr lang="ru-RU" smtClean="0"/>
              <a:t>24.10.2020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9AFED26-5836-412B-BF60-3D737ED3FA33}" type="slidenum">
              <a:rPr lang="ru-RU" smtClean="0"/>
              <a:t>‹#›</a:t>
            </a:fld>
            <a:endParaRPr lang="ru-RU"/>
          </a:p>
        </p:txBody>
      </p:sp>
    </p:spTree>
    <p:extLst>
      <p:ext uri="{BB962C8B-B14F-4D97-AF65-F5344CB8AC3E}">
        <p14:creationId xmlns:p14="http://schemas.microsoft.com/office/powerpoint/2010/main" val="1349888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9747D8-28CD-4857-8C0B-983243A21009}" type="datetimeFigureOut">
              <a:rPr lang="ru-RU" smtClean="0"/>
              <a:t>24.10.2020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FED26-5836-412B-BF60-3D737ED3FA33}" type="slidenum">
              <a:rPr lang="ru-RU" smtClean="0"/>
              <a:t>‹#›</a:t>
            </a:fld>
            <a:endParaRPr lang="ru-RU"/>
          </a:p>
        </p:txBody>
      </p:sp>
    </p:spTree>
    <p:extLst>
      <p:ext uri="{BB962C8B-B14F-4D97-AF65-F5344CB8AC3E}">
        <p14:creationId xmlns:p14="http://schemas.microsoft.com/office/powerpoint/2010/main" val="3659044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28A4C-9EB6-4E62-A8C9-BFC292CA4DA8}" type="datetimeFigureOut">
              <a:rPr lang="ru-RU" smtClean="0">
                <a:solidFill>
                  <a:prstClr val="black">
                    <a:tint val="75000"/>
                  </a:prstClr>
                </a:solidFill>
              </a:rPr>
              <a:pPr/>
              <a:t>24.10.2020</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A962B0-2844-45B0-A118-B51BA9E138C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49098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1D246A-D6A5-4C74-85E4-2EBB5890F275}" type="datetimeFigureOut">
              <a:rPr lang="ru-RU" smtClean="0">
                <a:solidFill>
                  <a:prstClr val="black">
                    <a:tint val="75000"/>
                  </a:prstClr>
                </a:solidFill>
              </a:rPr>
              <a:pPr/>
              <a:t>24.10.2020</a:t>
            </a:fld>
            <a:endParaRPr lang="ru-RU">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B00A02-E345-4911-B7D5-13072366BDF5}"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984285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64973" y="1775011"/>
            <a:ext cx="5275669" cy="4303060"/>
          </a:xfrm>
        </p:spPr>
        <p:txBody>
          <a:bodyPr>
            <a:normAutofit/>
          </a:bodyPr>
          <a:lstStyle/>
          <a:p>
            <a:endParaRPr lang="de-DE" sz="6000" b="1" dirty="0" smtClean="0">
              <a:solidFill>
                <a:srgbClr val="00B050"/>
              </a:solidFill>
              <a:latin typeface="Arial" panose="020B0604020202020204" pitchFamily="34" charset="0"/>
              <a:cs typeface="Arial" panose="020B0604020202020204" pitchFamily="34" charset="0"/>
            </a:endParaRPr>
          </a:p>
          <a:p>
            <a:r>
              <a:rPr lang="de-DE" sz="6000" b="1" dirty="0" smtClean="0">
                <a:solidFill>
                  <a:srgbClr val="00B050"/>
                </a:solidFill>
                <a:latin typeface="Arial" panose="020B0604020202020204" pitchFamily="34" charset="0"/>
                <a:cs typeface="Arial" panose="020B0604020202020204" pitchFamily="34" charset="0"/>
              </a:rPr>
              <a:t>THEMA </a:t>
            </a:r>
            <a:r>
              <a:rPr lang="de-DE" sz="6000" b="1" dirty="0">
                <a:solidFill>
                  <a:srgbClr val="00B050"/>
                </a:solidFill>
                <a:latin typeface="Arial" panose="020B0604020202020204" pitchFamily="34" charset="0"/>
                <a:cs typeface="Arial" panose="020B0604020202020204" pitchFamily="34" charset="0"/>
              </a:rPr>
              <a:t>DER STUNDE</a:t>
            </a:r>
            <a:r>
              <a:rPr lang="de-DE" sz="6000" b="1" dirty="0" smtClean="0">
                <a:solidFill>
                  <a:srgbClr val="00B050"/>
                </a:solidFill>
                <a:latin typeface="Arial" panose="020B0604020202020204" pitchFamily="34" charset="0"/>
                <a:cs typeface="Arial" panose="020B0604020202020204" pitchFamily="34" charset="0"/>
              </a:rPr>
              <a:t>:</a:t>
            </a:r>
          </a:p>
          <a:p>
            <a:pPr>
              <a:lnSpc>
                <a:spcPct val="150000"/>
              </a:lnSpc>
            </a:pPr>
            <a:r>
              <a:rPr lang="en-US" sz="6000" b="1" dirty="0" smtClean="0">
                <a:solidFill>
                  <a:srgbClr val="7030A0"/>
                </a:solidFill>
                <a:latin typeface="Arial" panose="020B0604020202020204" pitchFamily="34" charset="0"/>
                <a:cs typeface="Arial" panose="020B0604020202020204" pitchFamily="34" charset="0"/>
              </a:rPr>
              <a:t>“</a:t>
            </a:r>
            <a:r>
              <a:rPr lang="de-DE" sz="6000" b="1" dirty="0" smtClean="0">
                <a:solidFill>
                  <a:srgbClr val="7030A0"/>
                </a:solidFill>
                <a:latin typeface="Arial" panose="020B0604020202020204" pitchFamily="34" charset="0"/>
                <a:cs typeface="Arial" panose="020B0604020202020204" pitchFamily="34" charset="0"/>
              </a:rPr>
              <a:t>Sport</a:t>
            </a:r>
            <a:r>
              <a:rPr lang="uz-Cyrl-UZ" sz="6000" b="1" dirty="0" smtClean="0">
                <a:solidFill>
                  <a:srgbClr val="7030A0"/>
                </a:solidFill>
                <a:latin typeface="Arial" panose="020B0604020202020204" pitchFamily="34" charset="0"/>
                <a:cs typeface="Arial" panose="020B0604020202020204" pitchFamily="34" charset="0"/>
              </a:rPr>
              <a:t>”</a:t>
            </a:r>
            <a:endParaRPr lang="ru-RU" sz="6000" b="1" dirty="0">
              <a:solidFill>
                <a:srgbClr val="7030A0"/>
              </a:solidFill>
              <a:latin typeface="Arial" panose="020B0604020202020204" pitchFamily="34" charset="0"/>
              <a:cs typeface="Arial" panose="020B0604020202020204" pitchFamily="34" charset="0"/>
            </a:endParaRPr>
          </a:p>
        </p:txBody>
      </p:sp>
      <p:sp>
        <p:nvSpPr>
          <p:cNvPr id="4" name="Заголовок 3"/>
          <p:cNvSpPr>
            <a:spLocks noGrp="1"/>
          </p:cNvSpPr>
          <p:nvPr>
            <p:ph type="ctrTitle"/>
          </p:nvPr>
        </p:nvSpPr>
        <p:spPr>
          <a:xfrm>
            <a:off x="340659" y="221410"/>
            <a:ext cx="11438966" cy="1338449"/>
          </a:xfrm>
          <a:solidFill>
            <a:srgbClr val="0070C0"/>
          </a:solidFill>
        </p:spPr>
        <p:txBody>
          <a:bodyPr>
            <a:normAutofit/>
          </a:bodyPr>
          <a:lstStyle/>
          <a:p>
            <a:r>
              <a:rPr lang="de-DE" sz="8000" b="1" dirty="0" smtClean="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pic>
        <p:nvPicPr>
          <p:cNvPr id="1030" name="Picture 6" descr="Xalq ta'limi vazirligining &lt;br /&gt; Axborot-Ta'lim Portal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6987" y="1775011"/>
            <a:ext cx="3609975" cy="487680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8778221" y="5387806"/>
            <a:ext cx="887506" cy="923330"/>
          </a:xfrm>
          <a:prstGeom prst="rect">
            <a:avLst/>
          </a:prstGeom>
        </p:spPr>
        <p:style>
          <a:lnRef idx="2">
            <a:schemeClr val="accent2"/>
          </a:lnRef>
          <a:fillRef idx="1">
            <a:schemeClr val="lt1"/>
          </a:fillRef>
          <a:effectRef idx="0">
            <a:schemeClr val="accent2"/>
          </a:effectRef>
          <a:fontRef idx="minor">
            <a:schemeClr val="dk1"/>
          </a:fontRef>
        </p:style>
        <p:txBody>
          <a:bodyPr wrap="square" lIns="91440" tIns="45720" rIns="91440" bIns="45720">
            <a:spAutoFit/>
          </a:bodyPr>
          <a:lstStyle/>
          <a:p>
            <a:pPr algn="ctr"/>
            <a:r>
              <a:rPr lang="de-DE" sz="5400" dirty="0">
                <a:ln w="0"/>
                <a:solidFill>
                  <a:srgbClr val="5B9BD5"/>
                </a:solidFill>
                <a:effectLst>
                  <a:outerShdw blurRad="38100" dist="25400" dir="5400000" algn="ctr" rotWithShape="0">
                    <a:srgbClr val="6E747A">
                      <a:alpha val="43000"/>
                    </a:srgbClr>
                  </a:outerShdw>
                </a:effectLst>
              </a:rPr>
              <a:t>7</a:t>
            </a:r>
            <a:endParaRPr lang="ru-RU" sz="5400" dirty="0">
              <a:ln w="9525">
                <a:solidFill>
                  <a:prstClr val="white"/>
                </a:solidFill>
                <a:prstDash val="solid"/>
              </a:ln>
              <a:solidFill>
                <a:srgbClr val="4472C4"/>
              </a:solidFill>
              <a:effectLst>
                <a:outerShdw blurRad="12700" dist="38100" dir="2700000" algn="tl" rotWithShape="0">
                  <a:srgbClr val="4472C4">
                    <a:lumMod val="60000"/>
                    <a:lumOff val="40000"/>
                  </a:srgbClr>
                </a:outerShdw>
              </a:effectLst>
            </a:endParaRPr>
          </a:p>
        </p:txBody>
      </p:sp>
      <p:sp>
        <p:nvSpPr>
          <p:cNvPr id="2" name="Прямоугольник 1"/>
          <p:cNvSpPr/>
          <p:nvPr/>
        </p:nvSpPr>
        <p:spPr>
          <a:xfrm>
            <a:off x="675861" y="2279374"/>
            <a:ext cx="636104" cy="1749287"/>
          </a:xfrm>
          <a:prstGeom prst="rect">
            <a:avLst/>
          </a:prstGeom>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675861" y="4561849"/>
            <a:ext cx="636104" cy="1749287"/>
          </a:xfrm>
          <a:prstGeom prst="rect">
            <a:avLst/>
          </a:prstGeom>
          <a:solidFill>
            <a:schemeClr val="bg1">
              <a:lumMod val="7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9329738" y="484934"/>
            <a:ext cx="2257425" cy="788334"/>
          </a:xfrm>
          <a:prstGeom prst="rect">
            <a:avLst/>
          </a:prstGeom>
          <a:solidFill>
            <a:srgbClr val="00B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4000" dirty="0" smtClean="0">
                <a:latin typeface="Arial" panose="020B0604020202020204" pitchFamily="34" charset="0"/>
                <a:cs typeface="Arial" panose="020B0604020202020204" pitchFamily="34" charset="0"/>
              </a:rPr>
              <a:t>7.Klasse</a:t>
            </a:r>
            <a:endParaRPr lang="ru-RU"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2282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1"/>
            <a:ext cx="11530013" cy="514350"/>
          </a:xfrm>
          <a:solidFill>
            <a:srgbClr val="0070C0"/>
          </a:solidFill>
        </p:spPr>
        <p:txBody>
          <a:bodyPr>
            <a:normAutofit fontScale="90000"/>
          </a:bodyPr>
          <a:lstStyle/>
          <a:p>
            <a:pPr algn="ctr"/>
            <a:r>
              <a:rPr lang="de-DE" sz="3600" b="1" dirty="0" smtClean="0">
                <a:solidFill>
                  <a:schemeClr val="bg1"/>
                </a:solidFill>
                <a:latin typeface="Arial" panose="020B0604020202020204" pitchFamily="34" charset="0"/>
                <a:cs typeface="Arial" panose="020B0604020202020204" pitchFamily="34" charset="0"/>
              </a:rPr>
              <a:t>Markieren die Sätze mit den Buchstaben </a:t>
            </a:r>
            <a:r>
              <a:rPr lang="uz-Cyrl-UZ" sz="3600" b="1" dirty="0" smtClean="0">
                <a:solidFill>
                  <a:schemeClr val="bg1"/>
                </a:solidFill>
                <a:latin typeface="Arial" panose="020B0604020202020204" pitchFamily="34" charset="0"/>
                <a:cs typeface="Arial" panose="020B0604020202020204" pitchFamily="34" charset="0"/>
              </a:rPr>
              <a:t>“</a:t>
            </a:r>
            <a:r>
              <a:rPr lang="de-DE" sz="3600" b="1" dirty="0" smtClean="0">
                <a:solidFill>
                  <a:schemeClr val="bg1"/>
                </a:solidFill>
                <a:latin typeface="Arial" panose="020B0604020202020204" pitchFamily="34" charset="0"/>
                <a:cs typeface="Arial" panose="020B0604020202020204" pitchFamily="34" charset="0"/>
              </a:rPr>
              <a:t>R</a:t>
            </a:r>
            <a:r>
              <a:rPr lang="uz-Cyrl-UZ" sz="3600" b="1" dirty="0" smtClean="0">
                <a:solidFill>
                  <a:schemeClr val="bg1"/>
                </a:solidFill>
                <a:latin typeface="Arial" panose="020B0604020202020204" pitchFamily="34" charset="0"/>
                <a:cs typeface="Arial" panose="020B0604020202020204" pitchFamily="34" charset="0"/>
              </a:rPr>
              <a:t>”</a:t>
            </a:r>
            <a:r>
              <a:rPr lang="de-DE" sz="3600" b="1" dirty="0" smtClean="0">
                <a:solidFill>
                  <a:schemeClr val="bg1"/>
                </a:solidFill>
                <a:latin typeface="Arial" panose="020B0604020202020204" pitchFamily="34" charset="0"/>
                <a:cs typeface="Arial" panose="020B0604020202020204" pitchFamily="34" charset="0"/>
              </a:rPr>
              <a:t> oder </a:t>
            </a:r>
            <a:r>
              <a:rPr lang="uz-Cyrl-UZ" sz="3600" b="1" dirty="0" smtClean="0">
                <a:solidFill>
                  <a:schemeClr val="bg1"/>
                </a:solidFill>
                <a:latin typeface="Arial" panose="020B0604020202020204" pitchFamily="34" charset="0"/>
                <a:cs typeface="Arial" panose="020B0604020202020204" pitchFamily="34" charset="0"/>
              </a:rPr>
              <a:t>“</a:t>
            </a:r>
            <a:r>
              <a:rPr lang="de-DE" sz="3600" b="1" dirty="0" smtClean="0">
                <a:solidFill>
                  <a:schemeClr val="bg1"/>
                </a:solidFill>
                <a:latin typeface="Arial" panose="020B0604020202020204" pitchFamily="34" charset="0"/>
                <a:cs typeface="Arial" panose="020B0604020202020204" pitchFamily="34" charset="0"/>
              </a:rPr>
              <a:t>F</a:t>
            </a:r>
            <a:r>
              <a:rPr lang="uz-Cyrl-UZ" sz="3600" b="1" dirty="0" smtClean="0">
                <a:solidFill>
                  <a:schemeClr val="bg1"/>
                </a:solidFill>
                <a:latin typeface="Arial" panose="020B0604020202020204" pitchFamily="34" charset="0"/>
                <a:cs typeface="Arial" panose="020B0604020202020204" pitchFamily="34" charset="0"/>
              </a:rPr>
              <a:t>”</a:t>
            </a:r>
            <a:endParaRPr lang="ru-RU" sz="3600" b="1" dirty="0">
              <a:solidFill>
                <a:schemeClr val="bg1"/>
              </a:solidFill>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258144099"/>
              </p:ext>
            </p:extLst>
          </p:nvPr>
        </p:nvGraphicFramePr>
        <p:xfrm>
          <a:off x="314325" y="785813"/>
          <a:ext cx="11530016" cy="4450080"/>
        </p:xfrm>
        <a:graphic>
          <a:graphicData uri="http://schemas.openxmlformats.org/drawingml/2006/table">
            <a:tbl>
              <a:tblPr firstRow="1" bandRow="1">
                <a:tableStyleId>{22838BEF-8BB2-4498-84A7-C5851F593DF1}</a:tableStyleId>
              </a:tblPr>
              <a:tblGrid>
                <a:gridCol w="9972677">
                  <a:extLst>
                    <a:ext uri="{9D8B030D-6E8A-4147-A177-3AD203B41FA5}">
                      <a16:colId xmlns:a16="http://schemas.microsoft.com/office/drawing/2014/main" val="20000"/>
                    </a:ext>
                  </a:extLst>
                </a:gridCol>
                <a:gridCol w="1557339">
                  <a:extLst>
                    <a:ext uri="{9D8B030D-6E8A-4147-A177-3AD203B41FA5}">
                      <a16:colId xmlns:a16="http://schemas.microsoft.com/office/drawing/2014/main" val="20001"/>
                    </a:ext>
                  </a:extLst>
                </a:gridCol>
              </a:tblGrid>
              <a:tr h="442906">
                <a:tc>
                  <a:txBody>
                    <a:bodyPr/>
                    <a:lstStyle/>
                    <a:p>
                      <a:r>
                        <a:rPr lang="de-DE" sz="3200" b="1" dirty="0" smtClean="0">
                          <a:latin typeface="Arial" panose="020B0604020202020204" pitchFamily="34" charset="0"/>
                          <a:cs typeface="Arial" panose="020B0604020202020204" pitchFamily="34" charset="0"/>
                        </a:rPr>
                        <a:t>1. Sport hat eine große Bedeutung.</a:t>
                      </a:r>
                      <a:endParaRPr lang="ru-RU" sz="3200" b="1" dirty="0">
                        <a:latin typeface="Arial" panose="020B0604020202020204" pitchFamily="34" charset="0"/>
                        <a:cs typeface="Arial" panose="020B0604020202020204" pitchFamily="34" charset="0"/>
                      </a:endParaRPr>
                    </a:p>
                  </a:txBody>
                  <a:tcPr/>
                </a:tc>
                <a:tc>
                  <a:txBody>
                    <a:bodyPr/>
                    <a:lstStyle/>
                    <a:p>
                      <a:endParaRPr lang="ru-RU" sz="20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400050">
                <a:tc>
                  <a:txBody>
                    <a:bodyPr/>
                    <a:lstStyle/>
                    <a:p>
                      <a:r>
                        <a:rPr lang="de-DE" sz="3200" b="1" dirty="0" smtClean="0">
                          <a:latin typeface="Arial" panose="020B0604020202020204" pitchFamily="34" charset="0"/>
                          <a:cs typeface="Arial" panose="020B0604020202020204" pitchFamily="34" charset="0"/>
                        </a:rPr>
                        <a:t>2. Sport</a:t>
                      </a:r>
                      <a:r>
                        <a:rPr lang="de-DE" sz="3200" b="1" baseline="0" dirty="0" smtClean="0">
                          <a:latin typeface="Arial" panose="020B0604020202020204" pitchFamily="34" charset="0"/>
                          <a:cs typeface="Arial" panose="020B0604020202020204" pitchFamily="34" charset="0"/>
                        </a:rPr>
                        <a:t> ist die beste Arznei.</a:t>
                      </a:r>
                      <a:endParaRPr lang="ru-RU" sz="3200" b="1" dirty="0">
                        <a:latin typeface="Arial" panose="020B0604020202020204" pitchFamily="34" charset="0"/>
                        <a:cs typeface="Arial" panose="020B0604020202020204" pitchFamily="34" charset="0"/>
                      </a:endParaRPr>
                    </a:p>
                  </a:txBody>
                  <a:tcPr/>
                </a:tc>
                <a:tc>
                  <a:txBody>
                    <a:bodyPr/>
                    <a:lstStyle/>
                    <a:p>
                      <a:endParaRPr lang="ru-RU" sz="20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414337">
                <a:tc>
                  <a:txBody>
                    <a:bodyPr/>
                    <a:lstStyle/>
                    <a:p>
                      <a:r>
                        <a:rPr lang="de-DE" sz="3200" b="1" dirty="0" smtClean="0">
                          <a:latin typeface="Arial" panose="020B0604020202020204" pitchFamily="34" charset="0"/>
                          <a:cs typeface="Arial" panose="020B0604020202020204" pitchFamily="34" charset="0"/>
                        </a:rPr>
                        <a:t>3. Sport entwickelt keine positive Eigenschaften.</a:t>
                      </a:r>
                      <a:endParaRPr lang="ru-RU" sz="3200" b="1" dirty="0">
                        <a:latin typeface="Arial" panose="020B0604020202020204" pitchFamily="34" charset="0"/>
                        <a:cs typeface="Arial" panose="020B0604020202020204" pitchFamily="34" charset="0"/>
                      </a:endParaRPr>
                    </a:p>
                  </a:txBody>
                  <a:tcPr/>
                </a:tc>
                <a:tc>
                  <a:txBody>
                    <a:bodyPr/>
                    <a:lstStyle/>
                    <a:p>
                      <a:endParaRPr lang="ru-RU" sz="20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481409">
                <a:tc>
                  <a:txBody>
                    <a:bodyPr/>
                    <a:lstStyle/>
                    <a:p>
                      <a:r>
                        <a:rPr lang="de-DE" sz="3200" b="1" dirty="0" smtClean="0">
                          <a:latin typeface="Arial" panose="020B0604020202020204" pitchFamily="34" charset="0"/>
                          <a:cs typeface="Arial" panose="020B0604020202020204" pitchFamily="34" charset="0"/>
                        </a:rPr>
                        <a:t>4. Sport ist in unserem</a:t>
                      </a:r>
                      <a:r>
                        <a:rPr lang="de-DE" sz="3200" b="1" baseline="0" dirty="0" smtClean="0">
                          <a:latin typeface="Arial" panose="020B0604020202020204" pitchFamily="34" charset="0"/>
                          <a:cs typeface="Arial" panose="020B0604020202020204" pitchFamily="34" charset="0"/>
                        </a:rPr>
                        <a:t> Land unbeliebt.</a:t>
                      </a:r>
                      <a:endParaRPr lang="ru-RU" sz="3200" b="1" dirty="0">
                        <a:latin typeface="Arial" panose="020B0604020202020204" pitchFamily="34" charset="0"/>
                        <a:cs typeface="Arial" panose="020B0604020202020204" pitchFamily="34" charset="0"/>
                      </a:endParaRPr>
                    </a:p>
                  </a:txBody>
                  <a:tcPr/>
                </a:tc>
                <a:tc>
                  <a:txBody>
                    <a:bodyPr/>
                    <a:lstStyle/>
                    <a:p>
                      <a:endParaRPr lang="ru-RU" sz="20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404416">
                <a:tc>
                  <a:txBody>
                    <a:bodyPr/>
                    <a:lstStyle/>
                    <a:p>
                      <a:r>
                        <a:rPr lang="de-DE" sz="3200" b="1" dirty="0" smtClean="0">
                          <a:latin typeface="Arial" panose="020B0604020202020204" pitchFamily="34" charset="0"/>
                          <a:cs typeface="Arial" panose="020B0604020202020204" pitchFamily="34" charset="0"/>
                        </a:rPr>
                        <a:t>5. Im Sommer spielt man Volleyball, Fußball, Basketball, </a:t>
                      </a:r>
                      <a:r>
                        <a:rPr lang="de-DE" sz="3200" b="1" dirty="0" smtClean="0">
                          <a:latin typeface="Arial" panose="020B0604020202020204" pitchFamily="34" charset="0"/>
                          <a:cs typeface="Arial" panose="020B0604020202020204" pitchFamily="34" charset="0"/>
                        </a:rPr>
                        <a:t>Tennis.</a:t>
                      </a:r>
                      <a:endParaRPr lang="ru-RU" sz="3200" b="1" dirty="0">
                        <a:latin typeface="Arial" panose="020B0604020202020204" pitchFamily="34" charset="0"/>
                        <a:cs typeface="Arial" panose="020B0604020202020204" pitchFamily="34" charset="0"/>
                      </a:endParaRPr>
                    </a:p>
                  </a:txBody>
                  <a:tcPr/>
                </a:tc>
                <a:tc>
                  <a:txBody>
                    <a:bodyPr/>
                    <a:lstStyle/>
                    <a:p>
                      <a:endParaRPr lang="ru-RU" sz="20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462376">
                <a:tc>
                  <a:txBody>
                    <a:bodyPr/>
                    <a:lstStyle/>
                    <a:p>
                      <a:r>
                        <a:rPr lang="de-DE" sz="3200" b="1" dirty="0" smtClean="0">
                          <a:latin typeface="Arial" panose="020B0604020202020204" pitchFamily="34" charset="0"/>
                          <a:cs typeface="Arial" panose="020B0604020202020204" pitchFamily="34" charset="0"/>
                        </a:rPr>
                        <a:t>6. Dank dem Sport bin ich krank, egoistisch</a:t>
                      </a:r>
                      <a:r>
                        <a:rPr lang="de-DE" sz="3200" b="1" baseline="0" dirty="0" smtClean="0">
                          <a:latin typeface="Arial" panose="020B0604020202020204" pitchFamily="34" charset="0"/>
                          <a:cs typeface="Arial" panose="020B0604020202020204" pitchFamily="34" charset="0"/>
                        </a:rPr>
                        <a:t> und undiszipliniert.</a:t>
                      </a:r>
                      <a:endParaRPr lang="ru-RU" sz="3200" b="1" dirty="0">
                        <a:latin typeface="Arial" panose="020B0604020202020204" pitchFamily="34" charset="0"/>
                        <a:cs typeface="Arial" panose="020B0604020202020204" pitchFamily="34" charset="0"/>
                      </a:endParaRPr>
                    </a:p>
                  </a:txBody>
                  <a:tcPr/>
                </a:tc>
                <a:tc>
                  <a:txBody>
                    <a:bodyPr/>
                    <a:lstStyle/>
                    <a:p>
                      <a:endParaRPr lang="ru-RU" sz="20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bl>
          </a:graphicData>
        </a:graphic>
      </p:graphicFrame>
      <p:sp>
        <p:nvSpPr>
          <p:cNvPr id="3" name="Прямоугольник 2"/>
          <p:cNvSpPr/>
          <p:nvPr/>
        </p:nvSpPr>
        <p:spPr>
          <a:xfrm>
            <a:off x="10559867" y="3300919"/>
            <a:ext cx="554960"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R</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6" name="Подзаголовок 5"/>
          <p:cNvSpPr>
            <a:spLocks noGrp="1"/>
          </p:cNvSpPr>
          <p:nvPr>
            <p:ph type="subTitle" idx="1"/>
          </p:nvPr>
        </p:nvSpPr>
        <p:spPr>
          <a:xfrm>
            <a:off x="10531013" y="828675"/>
            <a:ext cx="554960" cy="646331"/>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R</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7" name="Прямоугольник 6"/>
          <p:cNvSpPr/>
          <p:nvPr/>
        </p:nvSpPr>
        <p:spPr>
          <a:xfrm>
            <a:off x="10588722" y="1875912"/>
            <a:ext cx="497251"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F</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8" name="Прямоугольник 7"/>
          <p:cNvSpPr/>
          <p:nvPr/>
        </p:nvSpPr>
        <p:spPr>
          <a:xfrm>
            <a:off x="10588722" y="4407128"/>
            <a:ext cx="497251"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F</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9" name="Прямоугольник 8"/>
          <p:cNvSpPr/>
          <p:nvPr/>
        </p:nvSpPr>
        <p:spPr>
          <a:xfrm>
            <a:off x="10531014" y="1282928"/>
            <a:ext cx="554959"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R</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10" name="Прямоугольник 9"/>
          <p:cNvSpPr/>
          <p:nvPr/>
        </p:nvSpPr>
        <p:spPr>
          <a:xfrm>
            <a:off x="10559867" y="2468895"/>
            <a:ext cx="497252" cy="707886"/>
          </a:xfrm>
          <a:prstGeom prst="rect">
            <a:avLst/>
          </a:prstGeom>
          <a:noFill/>
        </p:spPr>
        <p:txBody>
          <a:bodyPr wrap="none" lIns="91440" tIns="45720" rIns="91440" bIns="45720">
            <a:spAutoFit/>
          </a:bodyPr>
          <a:lstStyle/>
          <a:p>
            <a:pPr algn="ctr"/>
            <a:r>
              <a:rPr lang="de-DE" sz="4000" dirty="0">
                <a:ln w="0"/>
                <a:latin typeface="Arial" panose="020B0604020202020204" pitchFamily="34" charset="0"/>
                <a:cs typeface="Arial" panose="020B0604020202020204" pitchFamily="34" charset="0"/>
              </a:rPr>
              <a:t>F</a:t>
            </a:r>
            <a:endParaRPr lang="ru-RU" sz="4000" b="0" cap="none" spc="0" dirty="0">
              <a:ln w="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458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p:bldP spid="7" grpId="0"/>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278606" y="0"/>
            <a:ext cx="11530013" cy="514350"/>
          </a:xfrm>
          <a:solidFill>
            <a:srgbClr val="0070C0"/>
          </a:solidFill>
        </p:spPr>
        <p:txBody>
          <a:bodyPr>
            <a:normAutofit fontScale="90000"/>
          </a:bodyPr>
          <a:lstStyle/>
          <a:p>
            <a:pPr algn="ctr"/>
            <a:r>
              <a:rPr lang="de-DE" sz="3600" b="1" dirty="0" smtClean="0">
                <a:solidFill>
                  <a:schemeClr val="bg1"/>
                </a:solidFill>
                <a:latin typeface="Arial" panose="020B0604020202020204" pitchFamily="34" charset="0"/>
                <a:cs typeface="Arial" panose="020B0604020202020204" pitchFamily="34" charset="0"/>
              </a:rPr>
              <a:t>Synonyme</a:t>
            </a:r>
            <a:endParaRPr lang="ru-RU" sz="36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785813"/>
            <a:ext cx="11530013" cy="5600699"/>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4000" dirty="0" smtClean="0">
              <a:solidFill>
                <a:srgbClr val="7030A0"/>
              </a:solidFill>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943983032"/>
              </p:ext>
            </p:extLst>
          </p:nvPr>
        </p:nvGraphicFramePr>
        <p:xfrm>
          <a:off x="314324" y="785813"/>
          <a:ext cx="11530014" cy="2895600"/>
        </p:xfrm>
        <a:graphic>
          <a:graphicData uri="http://schemas.openxmlformats.org/drawingml/2006/table">
            <a:tbl>
              <a:tblPr firstRow="1" bandRow="1">
                <a:tableStyleId>{22838BEF-8BB2-4498-84A7-C5851F593DF1}</a:tableStyleId>
              </a:tblPr>
              <a:tblGrid>
                <a:gridCol w="5765007">
                  <a:extLst>
                    <a:ext uri="{9D8B030D-6E8A-4147-A177-3AD203B41FA5}">
                      <a16:colId xmlns:a16="http://schemas.microsoft.com/office/drawing/2014/main" val="20000"/>
                    </a:ext>
                  </a:extLst>
                </a:gridCol>
                <a:gridCol w="5765007">
                  <a:extLst>
                    <a:ext uri="{9D8B030D-6E8A-4147-A177-3AD203B41FA5}">
                      <a16:colId xmlns:a16="http://schemas.microsoft.com/office/drawing/2014/main" val="20001"/>
                    </a:ext>
                  </a:extLst>
                </a:gridCol>
              </a:tblGrid>
              <a:tr h="442906">
                <a:tc>
                  <a:txBody>
                    <a:bodyPr/>
                    <a:lstStyle/>
                    <a:p>
                      <a:r>
                        <a:rPr lang="de-DE" sz="3200" b="1" dirty="0" smtClean="0">
                          <a:latin typeface="Arial" panose="020B0604020202020204" pitchFamily="34" charset="0"/>
                          <a:cs typeface="Arial" panose="020B0604020202020204" pitchFamily="34" charset="0"/>
                        </a:rPr>
                        <a:t>Die</a:t>
                      </a:r>
                      <a:r>
                        <a:rPr lang="de-DE" sz="3200" b="1" baseline="0" dirty="0" smtClean="0">
                          <a:latin typeface="Arial" panose="020B0604020202020204" pitchFamily="34" charset="0"/>
                          <a:cs typeface="Arial" panose="020B0604020202020204" pitchFamily="34" charset="0"/>
                        </a:rPr>
                        <a:t> Fußballmannschaft</a:t>
                      </a:r>
                      <a:endParaRPr lang="ru-RU" sz="3200" b="1" dirty="0">
                        <a:latin typeface="Arial" panose="020B0604020202020204" pitchFamily="34" charset="0"/>
                        <a:cs typeface="Arial" panose="020B0604020202020204" pitchFamily="34" charset="0"/>
                      </a:endParaRPr>
                    </a:p>
                  </a:txBody>
                  <a:tcPr/>
                </a:tc>
                <a:tc>
                  <a:txBody>
                    <a:bodyPr/>
                    <a:lstStyle/>
                    <a:p>
                      <a:r>
                        <a:rPr lang="de-DE" sz="3200" b="1" dirty="0" smtClean="0">
                          <a:latin typeface="Arial" panose="020B0604020202020204" pitchFamily="34" charset="0"/>
                          <a:cs typeface="Arial" panose="020B0604020202020204" pitchFamily="34" charset="0"/>
                        </a:rPr>
                        <a:t>Die Distanz</a:t>
                      </a:r>
                      <a:endParaRPr lang="ru-RU" sz="32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400050">
                <a:tc>
                  <a:txBody>
                    <a:bodyPr/>
                    <a:lstStyle/>
                    <a:p>
                      <a:r>
                        <a:rPr lang="de-DE" sz="3200" b="1" dirty="0" smtClean="0">
                          <a:latin typeface="Arial" panose="020B0604020202020204" pitchFamily="34" charset="0"/>
                          <a:cs typeface="Arial" panose="020B0604020202020204" pitchFamily="34" charset="0"/>
                        </a:rPr>
                        <a:t>Der Torwart</a:t>
                      </a:r>
                      <a:endParaRPr lang="ru-RU" sz="3200" b="1" dirty="0">
                        <a:latin typeface="Arial" panose="020B0604020202020204" pitchFamily="34" charset="0"/>
                        <a:cs typeface="Arial" panose="020B0604020202020204" pitchFamily="34" charset="0"/>
                      </a:endParaRPr>
                    </a:p>
                  </a:txBody>
                  <a:tcPr/>
                </a:tc>
                <a:tc>
                  <a:txBody>
                    <a:bodyPr/>
                    <a:lstStyle/>
                    <a:p>
                      <a:r>
                        <a:rPr lang="de-DE" sz="3200" b="1" dirty="0" smtClean="0">
                          <a:latin typeface="Arial" panose="020B0604020202020204" pitchFamily="34" charset="0"/>
                          <a:cs typeface="Arial" panose="020B0604020202020204" pitchFamily="34" charset="0"/>
                        </a:rPr>
                        <a:t>Das Turnen</a:t>
                      </a:r>
                      <a:endParaRPr lang="ru-RU" sz="32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414337">
                <a:tc>
                  <a:txBody>
                    <a:bodyPr/>
                    <a:lstStyle/>
                    <a:p>
                      <a:r>
                        <a:rPr lang="de-DE" sz="3200" b="1" dirty="0" smtClean="0">
                          <a:latin typeface="Arial" panose="020B0604020202020204" pitchFamily="34" charset="0"/>
                          <a:cs typeface="Arial" panose="020B0604020202020204" pitchFamily="34" charset="0"/>
                        </a:rPr>
                        <a:t>Die Laufstrecke</a:t>
                      </a:r>
                      <a:endParaRPr lang="ru-RU" sz="3200" b="1" dirty="0">
                        <a:latin typeface="Arial" panose="020B0604020202020204" pitchFamily="34" charset="0"/>
                        <a:cs typeface="Arial" panose="020B0604020202020204" pitchFamily="34" charset="0"/>
                      </a:endParaRPr>
                    </a:p>
                  </a:txBody>
                  <a:tcPr/>
                </a:tc>
                <a:tc>
                  <a:txBody>
                    <a:bodyPr/>
                    <a:lstStyle/>
                    <a:p>
                      <a:r>
                        <a:rPr lang="de-DE" sz="3200" b="1" dirty="0" smtClean="0">
                          <a:latin typeface="Arial" panose="020B0604020202020204" pitchFamily="34" charset="0"/>
                          <a:cs typeface="Arial" panose="020B0604020202020204" pitchFamily="34" charset="0"/>
                        </a:rPr>
                        <a:t>Der Rekordinhaber</a:t>
                      </a:r>
                      <a:endParaRPr lang="ru-RU" sz="32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481409">
                <a:tc>
                  <a:txBody>
                    <a:bodyPr/>
                    <a:lstStyle/>
                    <a:p>
                      <a:r>
                        <a:rPr lang="de-DE" sz="3200" b="1" dirty="0" smtClean="0">
                          <a:latin typeface="Arial" panose="020B0604020202020204" pitchFamily="34" charset="0"/>
                          <a:cs typeface="Arial" panose="020B0604020202020204" pitchFamily="34" charset="0"/>
                        </a:rPr>
                        <a:t>Die Gymnastik</a:t>
                      </a:r>
                      <a:endParaRPr lang="ru-RU" sz="3200" b="1" dirty="0">
                        <a:latin typeface="Arial" panose="020B0604020202020204" pitchFamily="34" charset="0"/>
                        <a:cs typeface="Arial" panose="020B0604020202020204" pitchFamily="34" charset="0"/>
                      </a:endParaRPr>
                    </a:p>
                  </a:txBody>
                  <a:tcPr/>
                </a:tc>
                <a:tc>
                  <a:txBody>
                    <a:bodyPr/>
                    <a:lstStyle/>
                    <a:p>
                      <a:r>
                        <a:rPr lang="de-DE" sz="3200" b="1" dirty="0" smtClean="0">
                          <a:latin typeface="Arial" panose="020B0604020202020204" pitchFamily="34" charset="0"/>
                          <a:cs typeface="Arial" panose="020B0604020202020204" pitchFamily="34" charset="0"/>
                        </a:rPr>
                        <a:t>Die Elf</a:t>
                      </a:r>
                      <a:endParaRPr lang="ru-RU" sz="32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404416">
                <a:tc>
                  <a:txBody>
                    <a:bodyPr/>
                    <a:lstStyle/>
                    <a:p>
                      <a:r>
                        <a:rPr lang="de-DE" sz="3200" b="1" dirty="0" smtClean="0">
                          <a:latin typeface="Arial" panose="020B0604020202020204" pitchFamily="34" charset="0"/>
                          <a:cs typeface="Arial" panose="020B0604020202020204" pitchFamily="34" charset="0"/>
                        </a:rPr>
                        <a:t>Der Spitzensportler</a:t>
                      </a:r>
                      <a:endParaRPr lang="ru-RU" sz="3200" b="1" dirty="0">
                        <a:latin typeface="Arial" panose="020B0604020202020204" pitchFamily="34" charset="0"/>
                        <a:cs typeface="Arial" panose="020B0604020202020204" pitchFamily="34" charset="0"/>
                      </a:endParaRPr>
                    </a:p>
                  </a:txBody>
                  <a:tcPr/>
                </a:tc>
                <a:tc>
                  <a:txBody>
                    <a:bodyPr/>
                    <a:lstStyle/>
                    <a:p>
                      <a:r>
                        <a:rPr lang="de-DE" sz="3200" b="1" dirty="0" smtClean="0">
                          <a:latin typeface="Arial" panose="020B0604020202020204" pitchFamily="34" charset="0"/>
                          <a:cs typeface="Arial" panose="020B0604020202020204" pitchFamily="34" charset="0"/>
                        </a:rPr>
                        <a:t>Der Tormann</a:t>
                      </a:r>
                      <a:endParaRPr lang="ru-RU" sz="32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bl>
          </a:graphicData>
        </a:graphic>
      </p:graphicFrame>
      <p:cxnSp>
        <p:nvCxnSpPr>
          <p:cNvPr id="6" name="Прямая со стрелкой 5"/>
          <p:cNvCxnSpPr/>
          <p:nvPr/>
        </p:nvCxnSpPr>
        <p:spPr>
          <a:xfrm flipV="1">
            <a:off x="4529138" y="2212183"/>
            <a:ext cx="1514475" cy="118586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flipV="1">
            <a:off x="4529138" y="1693070"/>
            <a:ext cx="1514475" cy="1173955"/>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flipV="1">
            <a:off x="4529138" y="1038227"/>
            <a:ext cx="1514475" cy="117395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a:off x="4529138" y="1771651"/>
            <a:ext cx="1514475" cy="1614487"/>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4972050" y="1160861"/>
            <a:ext cx="1071563" cy="1539477"/>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4062" y="4028169"/>
            <a:ext cx="2979101" cy="2229756"/>
          </a:xfrm>
          <a:prstGeom prst="rect">
            <a:avLst/>
          </a:prstGeom>
        </p:spPr>
      </p:pic>
    </p:spTree>
    <p:extLst>
      <p:ext uri="{BB962C8B-B14F-4D97-AF65-F5344CB8AC3E}">
        <p14:creationId xmlns:p14="http://schemas.microsoft.com/office/powerpoint/2010/main" val="1882748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a:solidFill>
            <a:srgbClr val="0070C0"/>
          </a:solidFill>
        </p:spPr>
        <p:txBody>
          <a:bodyPr>
            <a:normAutofit fontScale="90000"/>
          </a:bodyPr>
          <a:lstStyle/>
          <a:p>
            <a:r>
              <a:rPr lang="de-DE" sz="4000" dirty="0" smtClean="0">
                <a:solidFill>
                  <a:schemeClr val="bg1"/>
                </a:solidFill>
                <a:latin typeface="Arial" panose="020B0604020202020204" pitchFamily="34" charset="0"/>
                <a:cs typeface="Arial" panose="020B0604020202020204" pitchFamily="34" charset="0"/>
              </a:rPr>
              <a:t>Sagen Sie anders!</a:t>
            </a:r>
            <a:endParaRPr lang="ru-RU" sz="40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579903"/>
            <a:ext cx="11587162" cy="6272211"/>
          </a:xfrm>
          <a:ln w="57150">
            <a:solidFill>
              <a:srgbClr val="00B0F0"/>
            </a:solidFill>
          </a:ln>
        </p:spPr>
        <p:txBody>
          <a:bodyPr>
            <a:normAutofit/>
          </a:bodyPr>
          <a:lstStyle/>
          <a:p>
            <a:pPr marL="514350" indent="-514350" algn="l">
              <a:lnSpc>
                <a:spcPct val="100000"/>
              </a:lnSpc>
              <a:spcBef>
                <a:spcPts val="0"/>
              </a:spcBef>
              <a:buAutoNum type="arabicPeriod"/>
            </a:pPr>
            <a:r>
              <a:rPr lang="de-DE" sz="2800" i="1" dirty="0" smtClean="0">
                <a:solidFill>
                  <a:srgbClr val="7030A0"/>
                </a:solidFill>
                <a:latin typeface="Arial" panose="020B0604020202020204" pitchFamily="34" charset="0"/>
                <a:cs typeface="Arial" panose="020B0604020202020204" pitchFamily="34" charset="0"/>
              </a:rPr>
              <a:t>Die Laufstrecke </a:t>
            </a:r>
            <a:r>
              <a:rPr lang="de-DE" sz="2800" i="1" dirty="0" smtClean="0">
                <a:latin typeface="Arial" panose="020B0604020202020204" pitchFamily="34" charset="0"/>
                <a:cs typeface="Arial" panose="020B0604020202020204" pitchFamily="34" charset="0"/>
              </a:rPr>
              <a:t>betrug 100 Meter.</a:t>
            </a:r>
          </a:p>
          <a:p>
            <a:pPr marL="514350" indent="-514350" algn="l">
              <a:lnSpc>
                <a:spcPct val="100000"/>
              </a:lnSpc>
              <a:spcBef>
                <a:spcPts val="0"/>
              </a:spcBef>
              <a:buAutoNum type="arabicPeriod"/>
            </a:pPr>
            <a:r>
              <a:rPr lang="de-DE" sz="2800" i="1" dirty="0" smtClean="0">
                <a:solidFill>
                  <a:srgbClr val="7030A0"/>
                </a:solidFill>
                <a:latin typeface="Arial" panose="020B0604020202020204" pitchFamily="34" charset="0"/>
                <a:cs typeface="Arial" panose="020B0604020202020204" pitchFamily="34" charset="0"/>
              </a:rPr>
              <a:t>Die Fußballmannschaft </a:t>
            </a:r>
            <a:r>
              <a:rPr lang="de-DE" sz="2800" i="1" dirty="0" smtClean="0">
                <a:latin typeface="Arial" panose="020B0604020202020204" pitchFamily="34" charset="0"/>
                <a:cs typeface="Arial" panose="020B0604020202020204" pitchFamily="34" charset="0"/>
              </a:rPr>
              <a:t>von Usbekistan gewann 2:1.</a:t>
            </a:r>
          </a:p>
          <a:p>
            <a:pPr marL="514350" indent="-514350" algn="l">
              <a:lnSpc>
                <a:spcPct val="100000"/>
              </a:lnSpc>
              <a:spcBef>
                <a:spcPts val="0"/>
              </a:spcBef>
              <a:buAutoNum type="arabicPeriod"/>
            </a:pPr>
            <a:endParaRPr lang="de-DE" sz="2800" i="1" dirty="0" smtClean="0">
              <a:latin typeface="Arial" panose="020B0604020202020204" pitchFamily="34" charset="0"/>
              <a:cs typeface="Arial" panose="020B0604020202020204" pitchFamily="34" charset="0"/>
            </a:endParaRPr>
          </a:p>
          <a:p>
            <a:pPr marL="514350" indent="-514350" algn="l">
              <a:lnSpc>
                <a:spcPct val="100000"/>
              </a:lnSpc>
              <a:spcBef>
                <a:spcPts val="0"/>
              </a:spcBef>
              <a:buAutoNum type="arabicPeriod"/>
            </a:pPr>
            <a:r>
              <a:rPr lang="de-DE" sz="2800" i="1" dirty="0" smtClean="0">
                <a:latin typeface="Arial" panose="020B0604020202020204" pitchFamily="34" charset="0"/>
                <a:cs typeface="Arial" panose="020B0604020202020204" pitchFamily="34" charset="0"/>
              </a:rPr>
              <a:t>Der Name des </a:t>
            </a:r>
            <a:r>
              <a:rPr lang="de-DE" sz="2800" i="1" dirty="0" smtClean="0">
                <a:solidFill>
                  <a:srgbClr val="7030A0"/>
                </a:solidFill>
                <a:latin typeface="Arial" panose="020B0604020202020204" pitchFamily="34" charset="0"/>
                <a:cs typeface="Arial" panose="020B0604020202020204" pitchFamily="34" charset="0"/>
              </a:rPr>
              <a:t>Spitzensportlers</a:t>
            </a:r>
            <a:r>
              <a:rPr lang="de-DE" sz="2800" i="1" dirty="0" smtClean="0">
                <a:latin typeface="Arial" panose="020B0604020202020204" pitchFamily="34" charset="0"/>
                <a:cs typeface="Arial" panose="020B0604020202020204" pitchFamily="34" charset="0"/>
              </a:rPr>
              <a:t> ist weltbekannt.</a:t>
            </a:r>
          </a:p>
          <a:p>
            <a:pPr marL="514350" indent="-514350" algn="l">
              <a:lnSpc>
                <a:spcPct val="100000"/>
              </a:lnSpc>
              <a:spcBef>
                <a:spcPts val="0"/>
              </a:spcBef>
              <a:buAutoNum type="arabicPeriod"/>
            </a:pPr>
            <a:endParaRPr lang="de-DE" sz="2800" i="1" dirty="0" smtClean="0">
              <a:latin typeface="Arial" panose="020B0604020202020204" pitchFamily="34" charset="0"/>
              <a:cs typeface="Arial" panose="020B0604020202020204" pitchFamily="34" charset="0"/>
            </a:endParaRPr>
          </a:p>
          <a:p>
            <a:pPr marL="514350" indent="-514350" algn="l">
              <a:lnSpc>
                <a:spcPct val="100000"/>
              </a:lnSpc>
              <a:spcBef>
                <a:spcPts val="0"/>
              </a:spcBef>
              <a:buAutoNum type="arabicPeriod"/>
            </a:pPr>
            <a:r>
              <a:rPr lang="de-DE" sz="2800" i="1" dirty="0" smtClean="0">
                <a:solidFill>
                  <a:srgbClr val="7030A0"/>
                </a:solidFill>
                <a:latin typeface="Arial" panose="020B0604020202020204" pitchFamily="34" charset="0"/>
                <a:cs typeface="Arial" panose="020B0604020202020204" pitchFamily="34" charset="0"/>
              </a:rPr>
              <a:t>Der Torwart </a:t>
            </a:r>
            <a:r>
              <a:rPr lang="de-DE" sz="2800" i="1" dirty="0" smtClean="0">
                <a:latin typeface="Arial" panose="020B0604020202020204" pitchFamily="34" charset="0"/>
                <a:cs typeface="Arial" panose="020B0604020202020204" pitchFamily="34" charset="0"/>
              </a:rPr>
              <a:t>werte den Ball ab.</a:t>
            </a:r>
          </a:p>
          <a:p>
            <a:pPr marL="514350" indent="-514350" algn="l">
              <a:lnSpc>
                <a:spcPct val="100000"/>
              </a:lnSpc>
              <a:spcBef>
                <a:spcPts val="0"/>
              </a:spcBef>
              <a:buAutoNum type="arabicPeriod"/>
            </a:pPr>
            <a:endParaRPr lang="de-DE" sz="2800" i="1" dirty="0" smtClean="0">
              <a:latin typeface="Arial" panose="020B0604020202020204" pitchFamily="34" charset="0"/>
              <a:cs typeface="Arial" panose="020B0604020202020204" pitchFamily="34" charset="0"/>
            </a:endParaRPr>
          </a:p>
          <a:p>
            <a:pPr marL="514350" indent="-514350" algn="l">
              <a:lnSpc>
                <a:spcPct val="100000"/>
              </a:lnSpc>
              <a:spcBef>
                <a:spcPts val="0"/>
              </a:spcBef>
              <a:buAutoNum type="arabicPeriod"/>
            </a:pPr>
            <a:r>
              <a:rPr lang="de-DE" sz="2800" i="1" dirty="0" smtClean="0">
                <a:latin typeface="Arial" panose="020B0604020202020204" pitchFamily="34" charset="0"/>
                <a:cs typeface="Arial" panose="020B0604020202020204" pitchFamily="34" charset="0"/>
              </a:rPr>
              <a:t>Unsere Mannschaft gewann </a:t>
            </a:r>
            <a:r>
              <a:rPr lang="de-DE" sz="2800" i="1" dirty="0" smtClean="0">
                <a:solidFill>
                  <a:srgbClr val="7030A0"/>
                </a:solidFill>
                <a:latin typeface="Arial" panose="020B0604020202020204" pitchFamily="34" charset="0"/>
                <a:cs typeface="Arial" panose="020B0604020202020204" pitchFamily="34" charset="0"/>
              </a:rPr>
              <a:t>Gold</a:t>
            </a:r>
            <a:r>
              <a:rPr lang="de-DE" sz="2800" i="1" dirty="0" smtClean="0">
                <a:latin typeface="Arial" panose="020B0604020202020204" pitchFamily="34" charset="0"/>
                <a:cs typeface="Arial" panose="020B0604020202020204" pitchFamily="34" charset="0"/>
              </a:rPr>
              <a:t>.</a:t>
            </a:r>
          </a:p>
          <a:p>
            <a:pPr marL="514350" indent="-514350" algn="l">
              <a:lnSpc>
                <a:spcPct val="100000"/>
              </a:lnSpc>
              <a:spcBef>
                <a:spcPts val="0"/>
              </a:spcBef>
              <a:buAutoNum type="arabicPeriod"/>
            </a:pPr>
            <a:endParaRPr lang="de-DE" sz="2800" i="1" dirty="0" smtClean="0">
              <a:latin typeface="Arial" panose="020B0604020202020204" pitchFamily="34" charset="0"/>
              <a:cs typeface="Arial" panose="020B0604020202020204" pitchFamily="34" charset="0"/>
            </a:endParaRPr>
          </a:p>
          <a:p>
            <a:pPr marL="514350" indent="-514350" algn="l">
              <a:lnSpc>
                <a:spcPct val="100000"/>
              </a:lnSpc>
              <a:spcBef>
                <a:spcPts val="0"/>
              </a:spcBef>
              <a:buAutoNum type="arabicPeriod"/>
            </a:pPr>
            <a:r>
              <a:rPr lang="de-DE" sz="2800" i="1" dirty="0" smtClean="0">
                <a:latin typeface="Arial" panose="020B0604020202020204" pitchFamily="34" charset="0"/>
                <a:cs typeface="Arial" panose="020B0604020202020204" pitchFamily="34" charset="0"/>
              </a:rPr>
              <a:t>Wenn die Mannschaft </a:t>
            </a:r>
            <a:r>
              <a:rPr lang="de-DE" sz="2800" i="1" dirty="0" smtClean="0">
                <a:solidFill>
                  <a:srgbClr val="7030A0"/>
                </a:solidFill>
                <a:latin typeface="Arial" panose="020B0604020202020204" pitchFamily="34" charset="0"/>
                <a:cs typeface="Arial" panose="020B0604020202020204" pitchFamily="34" charset="0"/>
              </a:rPr>
              <a:t>Silber</a:t>
            </a:r>
            <a:r>
              <a:rPr lang="de-DE" sz="2800" i="1" dirty="0" smtClean="0">
                <a:latin typeface="Arial" panose="020B0604020202020204" pitchFamily="34" charset="0"/>
                <a:cs typeface="Arial" panose="020B0604020202020204" pitchFamily="34" charset="0"/>
              </a:rPr>
              <a:t> bekommt, heißt das, dass sie den zweiten Platz belegt.</a:t>
            </a:r>
          </a:p>
          <a:p>
            <a:pPr marL="514350" indent="-514350" algn="l">
              <a:lnSpc>
                <a:spcPct val="100000"/>
              </a:lnSpc>
              <a:spcBef>
                <a:spcPts val="0"/>
              </a:spcBef>
              <a:buAutoNum type="arabicPeriod"/>
            </a:pPr>
            <a:endParaRPr lang="de-DE" sz="2800" i="1" dirty="0" smtClean="0">
              <a:latin typeface="Arial" panose="020B0604020202020204" pitchFamily="34" charset="0"/>
              <a:cs typeface="Arial" panose="020B0604020202020204" pitchFamily="34" charset="0"/>
            </a:endParaRPr>
          </a:p>
          <a:p>
            <a:pPr marL="514350" indent="-514350" algn="l">
              <a:lnSpc>
                <a:spcPct val="100000"/>
              </a:lnSpc>
              <a:spcBef>
                <a:spcPts val="0"/>
              </a:spcBef>
              <a:buAutoNum type="arabicPeriod"/>
            </a:pPr>
            <a:r>
              <a:rPr lang="de-DE" sz="2800" i="1" dirty="0" smtClean="0">
                <a:solidFill>
                  <a:srgbClr val="7030A0"/>
                </a:solidFill>
                <a:latin typeface="Arial" panose="020B0604020202020204" pitchFamily="34" charset="0"/>
                <a:cs typeface="Arial" panose="020B0604020202020204" pitchFamily="34" charset="0"/>
              </a:rPr>
              <a:t>Die Gymnastik </a:t>
            </a:r>
            <a:r>
              <a:rPr lang="de-DE" sz="2800" i="1" dirty="0" smtClean="0">
                <a:latin typeface="Arial" panose="020B0604020202020204" pitchFamily="34" charset="0"/>
                <a:cs typeface="Arial" panose="020B0604020202020204" pitchFamily="34" charset="0"/>
              </a:rPr>
              <a:t>ist die Sportart der jungen Sportler</a:t>
            </a:r>
            <a:r>
              <a:rPr lang="de-DE" sz="3200" i="1" dirty="0" smtClean="0">
                <a:latin typeface="Arial" panose="020B0604020202020204" pitchFamily="34" charset="0"/>
                <a:cs typeface="Arial" panose="020B0604020202020204" pitchFamily="34" charset="0"/>
              </a:rPr>
              <a:t>.</a:t>
            </a:r>
          </a:p>
        </p:txBody>
      </p:sp>
      <p:sp>
        <p:nvSpPr>
          <p:cNvPr id="2" name="Прямоугольник 1"/>
          <p:cNvSpPr/>
          <p:nvPr/>
        </p:nvSpPr>
        <p:spPr>
          <a:xfrm>
            <a:off x="6696083" y="585789"/>
            <a:ext cx="4949881" cy="523220"/>
          </a:xfrm>
          <a:prstGeom prst="rect">
            <a:avLst/>
          </a:prstGeom>
          <a:noFill/>
        </p:spPr>
        <p:txBody>
          <a:bodyPr wrap="none" lIns="91440" tIns="45720" rIns="91440" bIns="45720">
            <a:spAutoFit/>
          </a:bodyPr>
          <a:lstStyle/>
          <a:p>
            <a:pPr lvl="0"/>
            <a:r>
              <a:rPr lang="de-DE" sz="2800" i="1" dirty="0">
                <a:solidFill>
                  <a:srgbClr val="C00000"/>
                </a:solidFill>
                <a:latin typeface="Arial" panose="020B0604020202020204" pitchFamily="34" charset="0"/>
                <a:cs typeface="Arial" panose="020B0604020202020204" pitchFamily="34" charset="0"/>
              </a:rPr>
              <a:t>Die </a:t>
            </a:r>
            <a:r>
              <a:rPr lang="de-DE" sz="2800" i="1" dirty="0" smtClean="0">
                <a:solidFill>
                  <a:srgbClr val="C00000"/>
                </a:solidFill>
                <a:latin typeface="Arial" panose="020B0604020202020204" pitchFamily="34" charset="0"/>
                <a:cs typeface="Arial" panose="020B0604020202020204" pitchFamily="34" charset="0"/>
              </a:rPr>
              <a:t>Distanz </a:t>
            </a:r>
            <a:r>
              <a:rPr lang="de-DE" sz="2800" i="1" dirty="0">
                <a:solidFill>
                  <a:prstClr val="black"/>
                </a:solidFill>
                <a:latin typeface="Arial" panose="020B0604020202020204" pitchFamily="34" charset="0"/>
                <a:cs typeface="Arial" panose="020B0604020202020204" pitchFamily="34" charset="0"/>
              </a:rPr>
              <a:t>betrug 100 Meter.</a:t>
            </a:r>
          </a:p>
        </p:txBody>
      </p:sp>
      <p:sp>
        <p:nvSpPr>
          <p:cNvPr id="6" name="Прямоугольник 5"/>
          <p:cNvSpPr/>
          <p:nvPr/>
        </p:nvSpPr>
        <p:spPr>
          <a:xfrm>
            <a:off x="893842" y="6212817"/>
            <a:ext cx="7730578" cy="584775"/>
          </a:xfrm>
          <a:prstGeom prst="rect">
            <a:avLst/>
          </a:prstGeom>
          <a:noFill/>
        </p:spPr>
        <p:txBody>
          <a:bodyPr wrap="none" lIns="91440" tIns="45720" rIns="91440" bIns="45720">
            <a:spAutoFit/>
          </a:bodyPr>
          <a:lstStyle/>
          <a:p>
            <a:pPr lvl="0"/>
            <a:r>
              <a:rPr lang="de-DE" sz="2800" i="1" dirty="0" smtClean="0">
                <a:solidFill>
                  <a:srgbClr val="C00000"/>
                </a:solidFill>
                <a:latin typeface="Arial" panose="020B0604020202020204" pitchFamily="34" charset="0"/>
                <a:cs typeface="Arial" panose="020B0604020202020204" pitchFamily="34" charset="0"/>
              </a:rPr>
              <a:t>Das Turnen </a:t>
            </a:r>
            <a:r>
              <a:rPr lang="de-DE" sz="2800" i="1" dirty="0" smtClean="0">
                <a:solidFill>
                  <a:prstClr val="black"/>
                </a:solidFill>
                <a:latin typeface="Arial" panose="020B0604020202020204" pitchFamily="34" charset="0"/>
                <a:cs typeface="Arial" panose="020B0604020202020204" pitchFamily="34" charset="0"/>
              </a:rPr>
              <a:t>ist </a:t>
            </a:r>
            <a:r>
              <a:rPr lang="de-DE" sz="2800" i="1" dirty="0">
                <a:solidFill>
                  <a:prstClr val="black"/>
                </a:solidFill>
                <a:latin typeface="Arial" panose="020B0604020202020204" pitchFamily="34" charset="0"/>
                <a:cs typeface="Arial" panose="020B0604020202020204" pitchFamily="34" charset="0"/>
              </a:rPr>
              <a:t>die Sportart der jungen Sportler</a:t>
            </a:r>
            <a:r>
              <a:rPr lang="de-DE" sz="3200" i="1" dirty="0">
                <a:solidFill>
                  <a:prstClr val="black"/>
                </a:solidFill>
                <a:latin typeface="Arial" panose="020B0604020202020204" pitchFamily="34" charset="0"/>
                <a:cs typeface="Arial" panose="020B0604020202020204" pitchFamily="34" charset="0"/>
              </a:rPr>
              <a:t>.</a:t>
            </a:r>
          </a:p>
        </p:txBody>
      </p:sp>
      <p:sp>
        <p:nvSpPr>
          <p:cNvPr id="7" name="Прямоугольник 6"/>
          <p:cNvSpPr/>
          <p:nvPr/>
        </p:nvSpPr>
        <p:spPr>
          <a:xfrm>
            <a:off x="893842" y="5342914"/>
            <a:ext cx="7994433" cy="523220"/>
          </a:xfrm>
          <a:prstGeom prst="rect">
            <a:avLst/>
          </a:prstGeom>
          <a:noFill/>
        </p:spPr>
        <p:txBody>
          <a:bodyPr wrap="none" lIns="91440" tIns="45720" rIns="91440" bIns="45720">
            <a:spAutoFit/>
          </a:bodyPr>
          <a:lstStyle/>
          <a:p>
            <a:pPr lvl="0"/>
            <a:r>
              <a:rPr lang="de-DE" sz="2800" i="1" dirty="0">
                <a:solidFill>
                  <a:prstClr val="black"/>
                </a:solidFill>
                <a:latin typeface="Arial" panose="020B0604020202020204" pitchFamily="34" charset="0"/>
                <a:cs typeface="Arial" panose="020B0604020202020204" pitchFamily="34" charset="0"/>
              </a:rPr>
              <a:t>Wenn die Mannschaft </a:t>
            </a:r>
            <a:r>
              <a:rPr lang="de-DE" sz="2800" i="1" dirty="0" smtClean="0">
                <a:solidFill>
                  <a:srgbClr val="C00000"/>
                </a:solidFill>
                <a:latin typeface="Arial" panose="020B0604020202020204" pitchFamily="34" charset="0"/>
                <a:cs typeface="Arial" panose="020B0604020202020204" pitchFamily="34" charset="0"/>
              </a:rPr>
              <a:t>Silbermedaille </a:t>
            </a:r>
            <a:r>
              <a:rPr lang="de-DE" sz="2800" i="1" dirty="0" smtClean="0">
                <a:solidFill>
                  <a:prstClr val="black"/>
                </a:solidFill>
                <a:latin typeface="Arial" panose="020B0604020202020204" pitchFamily="34" charset="0"/>
                <a:cs typeface="Arial" panose="020B0604020202020204" pitchFamily="34" charset="0"/>
              </a:rPr>
              <a:t>bekommt,…</a:t>
            </a:r>
            <a:endParaRPr lang="de-DE" sz="2800" i="1" dirty="0">
              <a:solidFill>
                <a:prstClr val="black"/>
              </a:solidFill>
              <a:latin typeface="Arial" panose="020B0604020202020204" pitchFamily="34" charset="0"/>
              <a:cs typeface="Arial" panose="020B0604020202020204" pitchFamily="34" charset="0"/>
            </a:endParaRPr>
          </a:p>
        </p:txBody>
      </p:sp>
      <p:sp>
        <p:nvSpPr>
          <p:cNvPr id="8" name="Прямоугольник 7"/>
          <p:cNvSpPr/>
          <p:nvPr/>
        </p:nvSpPr>
        <p:spPr>
          <a:xfrm>
            <a:off x="893842" y="3996578"/>
            <a:ext cx="6965368" cy="523220"/>
          </a:xfrm>
          <a:prstGeom prst="rect">
            <a:avLst/>
          </a:prstGeom>
          <a:noFill/>
        </p:spPr>
        <p:txBody>
          <a:bodyPr wrap="none" lIns="91440" tIns="45720" rIns="91440" bIns="45720">
            <a:spAutoFit/>
          </a:bodyPr>
          <a:lstStyle/>
          <a:p>
            <a:pPr lvl="0"/>
            <a:r>
              <a:rPr lang="de-DE" sz="2800" i="1" dirty="0">
                <a:solidFill>
                  <a:prstClr val="black"/>
                </a:solidFill>
                <a:latin typeface="Arial" panose="020B0604020202020204" pitchFamily="34" charset="0"/>
                <a:cs typeface="Arial" panose="020B0604020202020204" pitchFamily="34" charset="0"/>
              </a:rPr>
              <a:t>Unsere Mannschaft gewann </a:t>
            </a:r>
            <a:r>
              <a:rPr lang="de-DE" sz="2800" i="1" dirty="0" smtClean="0">
                <a:solidFill>
                  <a:srgbClr val="C00000"/>
                </a:solidFill>
                <a:latin typeface="Arial" panose="020B0604020202020204" pitchFamily="34" charset="0"/>
                <a:cs typeface="Arial" panose="020B0604020202020204" pitchFamily="34" charset="0"/>
              </a:rPr>
              <a:t>Goldmedaille.</a:t>
            </a:r>
            <a:endParaRPr lang="de-DE" sz="2800" i="1" dirty="0">
              <a:solidFill>
                <a:srgbClr val="C00000"/>
              </a:solidFill>
              <a:latin typeface="Arial" panose="020B0604020202020204" pitchFamily="34" charset="0"/>
              <a:cs typeface="Arial" panose="020B0604020202020204" pitchFamily="34" charset="0"/>
            </a:endParaRPr>
          </a:p>
        </p:txBody>
      </p:sp>
      <p:sp>
        <p:nvSpPr>
          <p:cNvPr id="9" name="Прямоугольник 8"/>
          <p:cNvSpPr/>
          <p:nvPr/>
        </p:nvSpPr>
        <p:spPr>
          <a:xfrm>
            <a:off x="893842" y="3126675"/>
            <a:ext cx="5250861" cy="523220"/>
          </a:xfrm>
          <a:prstGeom prst="rect">
            <a:avLst/>
          </a:prstGeom>
          <a:noFill/>
        </p:spPr>
        <p:txBody>
          <a:bodyPr wrap="none" lIns="91440" tIns="45720" rIns="91440" bIns="45720">
            <a:spAutoFit/>
          </a:bodyPr>
          <a:lstStyle/>
          <a:p>
            <a:pPr lvl="0"/>
            <a:r>
              <a:rPr lang="de-DE" sz="2800" i="1" dirty="0">
                <a:solidFill>
                  <a:srgbClr val="C00000"/>
                </a:solidFill>
                <a:latin typeface="Arial" panose="020B0604020202020204" pitchFamily="34" charset="0"/>
                <a:cs typeface="Arial" panose="020B0604020202020204" pitchFamily="34" charset="0"/>
              </a:rPr>
              <a:t>Der </a:t>
            </a:r>
            <a:r>
              <a:rPr lang="de-DE" sz="2800" i="1" dirty="0" smtClean="0">
                <a:solidFill>
                  <a:srgbClr val="C00000"/>
                </a:solidFill>
                <a:latin typeface="Arial" panose="020B0604020202020204" pitchFamily="34" charset="0"/>
                <a:cs typeface="Arial" panose="020B0604020202020204" pitchFamily="34" charset="0"/>
              </a:rPr>
              <a:t>Tormann </a:t>
            </a:r>
            <a:r>
              <a:rPr lang="de-DE" sz="2800" i="1" dirty="0" smtClean="0">
                <a:solidFill>
                  <a:prstClr val="black"/>
                </a:solidFill>
                <a:latin typeface="Arial" panose="020B0604020202020204" pitchFamily="34" charset="0"/>
                <a:cs typeface="Arial" panose="020B0604020202020204" pitchFamily="34" charset="0"/>
              </a:rPr>
              <a:t>werte </a:t>
            </a:r>
            <a:r>
              <a:rPr lang="de-DE" sz="2800" i="1" dirty="0">
                <a:solidFill>
                  <a:prstClr val="black"/>
                </a:solidFill>
                <a:latin typeface="Arial" panose="020B0604020202020204" pitchFamily="34" charset="0"/>
                <a:cs typeface="Arial" panose="020B0604020202020204" pitchFamily="34" charset="0"/>
              </a:rPr>
              <a:t>den Ball ab.</a:t>
            </a:r>
          </a:p>
        </p:txBody>
      </p:sp>
      <p:sp>
        <p:nvSpPr>
          <p:cNvPr id="10" name="Прямоугольник 9"/>
          <p:cNvSpPr/>
          <p:nvPr/>
        </p:nvSpPr>
        <p:spPr>
          <a:xfrm>
            <a:off x="893842" y="2279931"/>
            <a:ext cx="7723589" cy="523220"/>
          </a:xfrm>
          <a:prstGeom prst="rect">
            <a:avLst/>
          </a:prstGeom>
          <a:noFill/>
        </p:spPr>
        <p:txBody>
          <a:bodyPr wrap="none" lIns="91440" tIns="45720" rIns="91440" bIns="45720">
            <a:spAutoFit/>
          </a:bodyPr>
          <a:lstStyle/>
          <a:p>
            <a:pPr lvl="0"/>
            <a:r>
              <a:rPr lang="de-DE" sz="2800" i="1" dirty="0">
                <a:solidFill>
                  <a:prstClr val="black"/>
                </a:solidFill>
                <a:latin typeface="Arial" panose="020B0604020202020204" pitchFamily="34" charset="0"/>
                <a:cs typeface="Arial" panose="020B0604020202020204" pitchFamily="34" charset="0"/>
              </a:rPr>
              <a:t>Der Name des </a:t>
            </a:r>
            <a:r>
              <a:rPr lang="de-DE" sz="2800" i="1" dirty="0" smtClean="0">
                <a:solidFill>
                  <a:srgbClr val="C00000"/>
                </a:solidFill>
                <a:latin typeface="Arial" panose="020B0604020202020204" pitchFamily="34" charset="0"/>
                <a:cs typeface="Arial" panose="020B0604020202020204" pitchFamily="34" charset="0"/>
              </a:rPr>
              <a:t>Rekordinhabers</a:t>
            </a:r>
            <a:r>
              <a:rPr lang="de-DE" sz="2800" i="1" dirty="0" smtClean="0">
                <a:solidFill>
                  <a:prstClr val="black"/>
                </a:solidFill>
                <a:latin typeface="Arial" panose="020B0604020202020204" pitchFamily="34" charset="0"/>
                <a:cs typeface="Arial" panose="020B0604020202020204" pitchFamily="34" charset="0"/>
              </a:rPr>
              <a:t> </a:t>
            </a:r>
            <a:r>
              <a:rPr lang="de-DE" sz="2800" i="1" dirty="0">
                <a:solidFill>
                  <a:prstClr val="black"/>
                </a:solidFill>
                <a:latin typeface="Arial" panose="020B0604020202020204" pitchFamily="34" charset="0"/>
                <a:cs typeface="Arial" panose="020B0604020202020204" pitchFamily="34" charset="0"/>
              </a:rPr>
              <a:t>ist weltbekannt.</a:t>
            </a:r>
          </a:p>
        </p:txBody>
      </p:sp>
      <p:sp>
        <p:nvSpPr>
          <p:cNvPr id="11" name="Прямоугольник 10"/>
          <p:cNvSpPr/>
          <p:nvPr/>
        </p:nvSpPr>
        <p:spPr>
          <a:xfrm>
            <a:off x="893842" y="1433187"/>
            <a:ext cx="5860900" cy="523220"/>
          </a:xfrm>
          <a:prstGeom prst="rect">
            <a:avLst/>
          </a:prstGeom>
          <a:noFill/>
        </p:spPr>
        <p:txBody>
          <a:bodyPr wrap="none" lIns="91440" tIns="45720" rIns="91440" bIns="45720">
            <a:spAutoFit/>
          </a:bodyPr>
          <a:lstStyle/>
          <a:p>
            <a:pPr lvl="0"/>
            <a:r>
              <a:rPr lang="de-DE" sz="2800" i="1" dirty="0">
                <a:solidFill>
                  <a:srgbClr val="C00000"/>
                </a:solidFill>
                <a:latin typeface="Arial" panose="020B0604020202020204" pitchFamily="34" charset="0"/>
                <a:cs typeface="Arial" panose="020B0604020202020204" pitchFamily="34" charset="0"/>
              </a:rPr>
              <a:t>Die </a:t>
            </a:r>
            <a:r>
              <a:rPr lang="de-DE" sz="2800" i="1" dirty="0" smtClean="0">
                <a:solidFill>
                  <a:srgbClr val="C00000"/>
                </a:solidFill>
                <a:latin typeface="Arial" panose="020B0604020202020204" pitchFamily="34" charset="0"/>
                <a:cs typeface="Arial" panose="020B0604020202020204" pitchFamily="34" charset="0"/>
              </a:rPr>
              <a:t>Elf </a:t>
            </a:r>
            <a:r>
              <a:rPr lang="de-DE" sz="2800" i="1" dirty="0">
                <a:solidFill>
                  <a:prstClr val="black"/>
                </a:solidFill>
                <a:latin typeface="Arial" panose="020B0604020202020204" pitchFamily="34" charset="0"/>
                <a:cs typeface="Arial" panose="020B0604020202020204" pitchFamily="34" charset="0"/>
              </a:rPr>
              <a:t>von Usbekistan gewann 2:1.</a:t>
            </a:r>
          </a:p>
        </p:txBody>
      </p:sp>
    </p:spTree>
    <p:extLst>
      <p:ext uri="{BB962C8B-B14F-4D97-AF65-F5344CB8AC3E}">
        <p14:creationId xmlns:p14="http://schemas.microsoft.com/office/powerpoint/2010/main" val="1355277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9"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a:solidFill>
            <a:srgbClr val="0070C0"/>
          </a:solidFill>
        </p:spPr>
        <p:txBody>
          <a:bodyPr>
            <a:normAutofit fontScale="90000"/>
          </a:bodyPr>
          <a:lstStyle/>
          <a:p>
            <a:r>
              <a:rPr lang="de-DE" sz="4000" dirty="0" smtClean="0">
                <a:solidFill>
                  <a:schemeClr val="bg1"/>
                </a:solidFill>
                <a:latin typeface="Arial" panose="020B0604020202020204" pitchFamily="34" charset="0"/>
                <a:cs typeface="Arial" panose="020B0604020202020204" pitchFamily="34" charset="0"/>
              </a:rPr>
              <a:t>Ergänzen Sie die Sätze durch passende Wortgruppen</a:t>
            </a:r>
            <a:endParaRPr lang="ru-RU" sz="40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48005" y="798457"/>
            <a:ext cx="11587162" cy="5915025"/>
          </a:xfrm>
          <a:ln w="57150">
            <a:solidFill>
              <a:srgbClr val="00B0F0"/>
            </a:solidFill>
          </a:ln>
        </p:spPr>
        <p:txBody>
          <a:bodyPr>
            <a:normAutofit/>
          </a:bodyPr>
          <a:lstStyle/>
          <a:p>
            <a:pPr marL="514350" indent="-514350" algn="l">
              <a:lnSpc>
                <a:spcPct val="100000"/>
              </a:lnSpc>
              <a:spcBef>
                <a:spcPts val="0"/>
              </a:spcBef>
              <a:buAutoNum type="arabicPeriod"/>
            </a:pPr>
            <a:r>
              <a:rPr lang="de-DE" sz="3200" b="1" dirty="0" smtClean="0">
                <a:latin typeface="Arial" panose="020B0604020202020204" pitchFamily="34" charset="0"/>
                <a:cs typeface="Arial" panose="020B0604020202020204" pitchFamily="34" charset="0"/>
              </a:rPr>
              <a:t>Meine Freundin nimmt am Tenniswettkampf teil, weil sie gut </a:t>
            </a:r>
          </a:p>
          <a:p>
            <a:pPr marL="514350" indent="-514350" algn="l">
              <a:lnSpc>
                <a:spcPct val="100000"/>
              </a:lnSpc>
              <a:spcBef>
                <a:spcPts val="0"/>
              </a:spcBef>
              <a:buAutoNum type="arabicPeriod"/>
            </a:pPr>
            <a:r>
              <a:rPr lang="de-DE" sz="3200" b="1" dirty="0" smtClean="0">
                <a:latin typeface="Arial" panose="020B0604020202020204" pitchFamily="34" charset="0"/>
                <a:cs typeface="Arial" panose="020B0604020202020204" pitchFamily="34" charset="0"/>
              </a:rPr>
              <a:t>Den Sommer verbringe ich an einem großen See, deshalb              ich jeden Tag           .</a:t>
            </a:r>
          </a:p>
          <a:p>
            <a:pPr marL="514350" indent="-514350" algn="l">
              <a:lnSpc>
                <a:spcPct val="100000"/>
              </a:lnSpc>
              <a:spcBef>
                <a:spcPts val="0"/>
              </a:spcBef>
              <a:buAutoNum type="arabicPeriod"/>
            </a:pPr>
            <a:r>
              <a:rPr lang="de-DE" sz="3200" b="1" dirty="0" smtClean="0">
                <a:latin typeface="Arial" panose="020B0604020202020204" pitchFamily="34" charset="0"/>
                <a:cs typeface="Arial" panose="020B0604020202020204" pitchFamily="34" charset="0"/>
              </a:rPr>
              <a:t>Wer bei einem Wettlauf                                                   will, muss täglich trainieren.</a:t>
            </a:r>
          </a:p>
          <a:p>
            <a:pPr marL="514350" indent="-514350" algn="l">
              <a:lnSpc>
                <a:spcPct val="100000"/>
              </a:lnSpc>
              <a:spcBef>
                <a:spcPts val="0"/>
              </a:spcBef>
              <a:buAutoNum type="arabicPeriod"/>
            </a:pPr>
            <a:r>
              <a:rPr lang="de-DE" sz="3200" b="1" dirty="0" smtClean="0">
                <a:latin typeface="Arial" panose="020B0604020202020204" pitchFamily="34" charset="0"/>
                <a:cs typeface="Arial" panose="020B0604020202020204" pitchFamily="34" charset="0"/>
              </a:rPr>
              <a:t>Wenn das Wetter gut ist,             ich gern         .</a:t>
            </a:r>
          </a:p>
          <a:p>
            <a:pPr algn="l">
              <a:lnSpc>
                <a:spcPct val="100000"/>
              </a:lnSpc>
              <a:spcBef>
                <a:spcPts val="0"/>
              </a:spcBef>
            </a:pPr>
            <a:endParaRPr lang="de-DE" sz="3200" b="1" dirty="0" smtClean="0">
              <a:latin typeface="Arial" panose="020B0604020202020204" pitchFamily="34" charset="0"/>
              <a:cs typeface="Arial" panose="020B0604020202020204" pitchFamily="34" charset="0"/>
            </a:endParaRPr>
          </a:p>
          <a:p>
            <a:pPr algn="l">
              <a:lnSpc>
                <a:spcPct val="100000"/>
              </a:lnSpc>
              <a:spcBef>
                <a:spcPts val="0"/>
              </a:spcBef>
            </a:pPr>
            <a:endParaRPr lang="de-DE" sz="3200" i="1" dirty="0" smtClean="0">
              <a:latin typeface="Arial" panose="020B0604020202020204" pitchFamily="34" charset="0"/>
              <a:cs typeface="Arial" panose="020B0604020202020204" pitchFamily="34" charset="0"/>
            </a:endParaRPr>
          </a:p>
        </p:txBody>
      </p:sp>
      <p:sp>
        <p:nvSpPr>
          <p:cNvPr id="2" name="Прямоугольник с двумя скругленными противолежащими углами 1"/>
          <p:cNvSpPr/>
          <p:nvPr/>
        </p:nvSpPr>
        <p:spPr>
          <a:xfrm>
            <a:off x="657226" y="4496504"/>
            <a:ext cx="10715625" cy="1843087"/>
          </a:xfrm>
          <a:prstGeom prst="round2Diag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solidFill>
                  <a:schemeClr val="tx1"/>
                </a:solidFill>
                <a:latin typeface="Arial" panose="020B0604020202020204" pitchFamily="34" charset="0"/>
                <a:cs typeface="Arial" panose="020B0604020202020204" pitchFamily="34" charset="0"/>
              </a:rPr>
              <a:t>Rad fahren      Tennis spielen     Boot fahren        </a:t>
            </a:r>
          </a:p>
          <a:p>
            <a:pPr algn="ctr"/>
            <a:r>
              <a:rPr lang="de-DE" sz="3200" b="1" dirty="0" smtClean="0">
                <a:solidFill>
                  <a:schemeClr val="tx1"/>
                </a:solidFill>
                <a:latin typeface="Arial" panose="020B0604020202020204" pitchFamily="34" charset="0"/>
                <a:cs typeface="Arial" panose="020B0604020202020204" pitchFamily="34" charset="0"/>
              </a:rPr>
              <a:t> den ersten Platz belegen</a:t>
            </a:r>
            <a:endParaRPr lang="ru-RU" sz="3200" b="1" dirty="0">
              <a:solidFill>
                <a:schemeClr val="tx1"/>
              </a:solidFill>
              <a:latin typeface="Arial" panose="020B0604020202020204" pitchFamily="34" charset="0"/>
              <a:cs typeface="Arial" panose="020B0604020202020204" pitchFamily="34" charset="0"/>
            </a:endParaRPr>
          </a:p>
        </p:txBody>
      </p:sp>
      <p:sp>
        <p:nvSpPr>
          <p:cNvPr id="3" name="Прямоугольник 2"/>
          <p:cNvSpPr/>
          <p:nvPr/>
        </p:nvSpPr>
        <p:spPr>
          <a:xfrm>
            <a:off x="1696185" y="1179879"/>
            <a:ext cx="2770310"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Tennis spielt.</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6" name="Прямоугольник 5"/>
          <p:cNvSpPr/>
          <p:nvPr/>
        </p:nvSpPr>
        <p:spPr>
          <a:xfrm>
            <a:off x="6787117" y="2187801"/>
            <a:ext cx="1117614"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Boot</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7" name="Прямоугольник 6"/>
          <p:cNvSpPr/>
          <p:nvPr/>
        </p:nvSpPr>
        <p:spPr>
          <a:xfrm>
            <a:off x="2692856" y="2187802"/>
            <a:ext cx="1186543"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fahre</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8" name="Прямоугольник 7"/>
          <p:cNvSpPr/>
          <p:nvPr/>
        </p:nvSpPr>
        <p:spPr>
          <a:xfrm>
            <a:off x="5650797" y="2652440"/>
            <a:ext cx="4987264" cy="584775"/>
          </a:xfrm>
          <a:prstGeom prst="rect">
            <a:avLst/>
          </a:prstGeom>
          <a:noFill/>
        </p:spPr>
        <p:txBody>
          <a:bodyPr wrap="none" lIns="91440" tIns="45720" rIns="91440" bIns="45720">
            <a:spAutoFit/>
          </a:bodyPr>
          <a:lstStyle/>
          <a:p>
            <a:pPr lvl="0" algn="ctr"/>
            <a:r>
              <a:rPr lang="de-DE" sz="3200" b="1" dirty="0">
                <a:solidFill>
                  <a:prstClr val="black"/>
                </a:solidFill>
                <a:latin typeface="Arial" panose="020B0604020202020204" pitchFamily="34" charset="0"/>
                <a:cs typeface="Arial" panose="020B0604020202020204" pitchFamily="34" charset="0"/>
              </a:rPr>
              <a:t>den ersten Platz belegen</a:t>
            </a:r>
            <a:endParaRPr lang="ru-RU" sz="3200" b="1" dirty="0">
              <a:solidFill>
                <a:prstClr val="black"/>
              </a:solidFill>
              <a:latin typeface="Arial" panose="020B0604020202020204" pitchFamily="34" charset="0"/>
              <a:cs typeface="Arial" panose="020B0604020202020204" pitchFamily="34" charset="0"/>
            </a:endParaRPr>
          </a:p>
        </p:txBody>
      </p:sp>
      <p:sp>
        <p:nvSpPr>
          <p:cNvPr id="9" name="Прямоугольник 8"/>
          <p:cNvSpPr/>
          <p:nvPr/>
        </p:nvSpPr>
        <p:spPr>
          <a:xfrm>
            <a:off x="5798729" y="3621923"/>
            <a:ext cx="1186543"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fahre</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10" name="Прямоугольник 9"/>
          <p:cNvSpPr/>
          <p:nvPr/>
        </p:nvSpPr>
        <p:spPr>
          <a:xfrm>
            <a:off x="8814072" y="3621922"/>
            <a:ext cx="958917"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Rad</a:t>
            </a:r>
            <a:endParaRPr lang="ru-RU" sz="3200" b="1" cap="none" spc="0" dirty="0">
              <a:ln w="0"/>
              <a:solidFill>
                <a:schemeClr val="tx1"/>
              </a:solidFill>
              <a:latin typeface="Arial" panose="020B0604020202020204" pitchFamily="34" charset="0"/>
              <a:cs typeface="Arial" panose="020B0604020202020204" pitchFamily="34" charset="0"/>
            </a:endParaRPr>
          </a:p>
        </p:txBody>
      </p:sp>
      <p:cxnSp>
        <p:nvCxnSpPr>
          <p:cNvPr id="12" name="Прямая соединительная линия 11"/>
          <p:cNvCxnSpPr/>
          <p:nvPr/>
        </p:nvCxnSpPr>
        <p:spPr>
          <a:xfrm>
            <a:off x="1696185" y="5214938"/>
            <a:ext cx="2183214"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p:cNvCxnSpPr/>
          <p:nvPr/>
        </p:nvCxnSpPr>
        <p:spPr>
          <a:xfrm>
            <a:off x="7904731" y="5214938"/>
            <a:ext cx="2496569"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3615515" y="5691188"/>
            <a:ext cx="4828398" cy="3810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559190" y="5214938"/>
            <a:ext cx="2941748"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3736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Vertic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a:solidFill>
            <a:srgbClr val="0070C0"/>
          </a:solidFill>
        </p:spPr>
        <p:txBody>
          <a:bodyPr>
            <a:normAutofit fontScale="90000"/>
          </a:bodyPr>
          <a:lstStyle/>
          <a:p>
            <a:r>
              <a:rPr lang="de-DE" sz="4000" dirty="0" smtClean="0">
                <a:solidFill>
                  <a:schemeClr val="bg1"/>
                </a:solidFill>
                <a:latin typeface="Arial" panose="020B0604020202020204" pitchFamily="34" charset="0"/>
                <a:cs typeface="Arial" panose="020B0604020202020204" pitchFamily="34" charset="0"/>
              </a:rPr>
              <a:t>Aufgabe für selbstständige Arbeit</a:t>
            </a:r>
            <a:endParaRPr lang="ru-RU" sz="40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endParaRPr lang="de-DE" sz="4000" i="1" dirty="0" smtClean="0">
              <a:solidFill>
                <a:srgbClr val="0070C0"/>
              </a:solidFill>
              <a:latin typeface="Arial" panose="020B0604020202020204" pitchFamily="34" charset="0"/>
              <a:cs typeface="Arial" panose="020B0604020202020204" pitchFamily="34" charset="0"/>
            </a:endParaRPr>
          </a:p>
          <a:p>
            <a:pPr algn="l">
              <a:lnSpc>
                <a:spcPct val="100000"/>
              </a:lnSpc>
              <a:spcBef>
                <a:spcPts val="0"/>
              </a:spcBef>
            </a:pPr>
            <a:endParaRPr lang="de-DE" sz="4000" i="1" dirty="0">
              <a:solidFill>
                <a:srgbClr val="0070C0"/>
              </a:solidFill>
              <a:latin typeface="Arial" panose="020B0604020202020204" pitchFamily="34" charset="0"/>
              <a:cs typeface="Arial" panose="020B0604020202020204" pitchFamily="34" charset="0"/>
            </a:endParaRPr>
          </a:p>
          <a:p>
            <a:pPr>
              <a:lnSpc>
                <a:spcPct val="100000"/>
              </a:lnSpc>
              <a:spcBef>
                <a:spcPts val="0"/>
              </a:spcBef>
            </a:pPr>
            <a:r>
              <a:rPr lang="de-DE" sz="4000" b="1" i="1" dirty="0" smtClean="0">
                <a:latin typeface="Arial" panose="020B0604020202020204" pitchFamily="34" charset="0"/>
                <a:cs typeface="Arial" panose="020B0604020202020204" pitchFamily="34" charset="0"/>
              </a:rPr>
              <a:t>Schreiben </a:t>
            </a:r>
            <a:r>
              <a:rPr lang="de-DE" sz="4000" b="1" i="1" dirty="0">
                <a:latin typeface="Arial" panose="020B0604020202020204" pitchFamily="34" charset="0"/>
                <a:cs typeface="Arial" panose="020B0604020202020204" pitchFamily="34" charset="0"/>
              </a:rPr>
              <a:t>s</a:t>
            </a:r>
            <a:r>
              <a:rPr lang="de-DE" sz="4000" b="1" i="1" dirty="0" smtClean="0">
                <a:latin typeface="Arial" panose="020B0604020202020204" pitchFamily="34" charset="0"/>
                <a:cs typeface="Arial" panose="020B0604020202020204" pitchFamily="34" charset="0"/>
              </a:rPr>
              <a:t>ie, welche Bedeutung hat Sport für sie!</a:t>
            </a: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0437" y="3271838"/>
            <a:ext cx="3690938" cy="3162300"/>
          </a:xfrm>
          <a:prstGeom prst="rect">
            <a:avLst/>
          </a:prstGeom>
        </p:spPr>
      </p:pic>
    </p:spTree>
    <p:extLst>
      <p:ext uri="{BB962C8B-B14F-4D97-AF65-F5344CB8AC3E}">
        <p14:creationId xmlns:p14="http://schemas.microsoft.com/office/powerpoint/2010/main" val="1513806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157164"/>
            <a:ext cx="11215687" cy="844322"/>
          </a:xfrm>
          <a:solidFill>
            <a:srgbClr val="0070C0"/>
          </a:solidFill>
        </p:spPr>
        <p:txBody>
          <a:bodyPr>
            <a:normAutofit/>
          </a:bodyPr>
          <a:lstStyle/>
          <a:p>
            <a:r>
              <a:rPr lang="de-DE" sz="4800" b="1" dirty="0" smtClean="0">
                <a:solidFill>
                  <a:schemeClr val="bg1"/>
                </a:solidFill>
                <a:latin typeface="Arial" panose="020B0604020202020204" pitchFamily="34" charset="0"/>
                <a:cs typeface="Arial" panose="020B0604020202020204" pitchFamily="34" charset="0"/>
              </a:rPr>
              <a:t>Ende der Stunde</a:t>
            </a:r>
            <a:endParaRPr lang="ru-RU" sz="48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61143"/>
            <a:ext cx="11215687" cy="5125358"/>
          </a:xfrm>
          <a:ln w="57150">
            <a:solidFill>
              <a:srgbClr val="00B0F0"/>
            </a:solidFill>
          </a:ln>
        </p:spPr>
        <p:txBody>
          <a:bodyPr>
            <a:normAutofit/>
          </a:bodyPr>
          <a:lstStyle/>
          <a:p>
            <a:r>
              <a:rPr lang="de-DE" sz="5400" b="1" dirty="0" smtClean="0">
                <a:solidFill>
                  <a:srgbClr val="0070C0"/>
                </a:solidFill>
                <a:latin typeface="Arial" panose="020B0604020202020204" pitchFamily="34" charset="0"/>
                <a:cs typeface="Arial" panose="020B0604020202020204" pitchFamily="34" charset="0"/>
              </a:rPr>
              <a:t>Unsere Stunde ist zu Ende.</a:t>
            </a:r>
          </a:p>
          <a:p>
            <a:endParaRPr lang="de-DE" sz="5400" b="1" dirty="0" smtClean="0">
              <a:solidFill>
                <a:srgbClr val="0070C0"/>
              </a:solidFill>
              <a:latin typeface="Arial" panose="020B0604020202020204" pitchFamily="34" charset="0"/>
              <a:cs typeface="Arial" panose="020B0604020202020204" pitchFamily="34" charset="0"/>
            </a:endParaRPr>
          </a:p>
          <a:p>
            <a:r>
              <a:rPr lang="de-DE" sz="5400" b="1" dirty="0" smtClean="0">
                <a:solidFill>
                  <a:srgbClr val="7030A0"/>
                </a:solidFill>
                <a:latin typeface="Arial" panose="020B0604020202020204" pitchFamily="34" charset="0"/>
                <a:cs typeface="Arial" panose="020B0604020202020204" pitchFamily="34" charset="0"/>
              </a:rPr>
              <a:t>Danke für Aufmerksamkeit!</a:t>
            </a:r>
          </a:p>
          <a:p>
            <a:endParaRPr lang="de-DE" sz="5400" b="1" dirty="0" smtClean="0">
              <a:solidFill>
                <a:srgbClr val="7030A0"/>
              </a:solidFill>
              <a:latin typeface="Arial" panose="020B0604020202020204" pitchFamily="34" charset="0"/>
              <a:cs typeface="Arial" panose="020B0604020202020204" pitchFamily="34" charset="0"/>
            </a:endParaRPr>
          </a:p>
          <a:p>
            <a:r>
              <a:rPr lang="de-DE" sz="5400" b="1" dirty="0" smtClean="0">
                <a:solidFill>
                  <a:srgbClr val="C00000"/>
                </a:solidFill>
                <a:latin typeface="Arial" panose="020B0604020202020204" pitchFamily="34" charset="0"/>
                <a:cs typeface="Arial" panose="020B0604020202020204" pitchFamily="34" charset="0"/>
              </a:rPr>
              <a:t>Auf Wiedersehen!</a:t>
            </a:r>
          </a:p>
        </p:txBody>
      </p:sp>
    </p:spTree>
    <p:extLst>
      <p:ext uri="{BB962C8B-B14F-4D97-AF65-F5344CB8AC3E}">
        <p14:creationId xmlns:p14="http://schemas.microsoft.com/office/powerpoint/2010/main" val="2157427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0"/>
            <a:ext cx="11215687" cy="977900"/>
          </a:xfrm>
          <a:solidFill>
            <a:srgbClr val="0070C0"/>
          </a:solidFill>
        </p:spPr>
        <p:txBody>
          <a:bodyPr/>
          <a:lstStyle/>
          <a:p>
            <a:r>
              <a:rPr lang="de-DE" dirty="0" smtClean="0">
                <a:solidFill>
                  <a:schemeClr val="bg1"/>
                </a:solidFill>
                <a:latin typeface="Arial" panose="020B0604020202020204" pitchFamily="34" charset="0"/>
                <a:cs typeface="Arial" panose="020B0604020202020204" pitchFamily="34" charset="0"/>
              </a:rPr>
              <a:t>Plan der Stunde</a:t>
            </a:r>
            <a:endParaRPr lang="ru-RU"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14425"/>
            <a:ext cx="11215687" cy="5172075"/>
          </a:xfrm>
          <a:ln w="57150">
            <a:solidFill>
              <a:srgbClr val="00B0F0"/>
            </a:solidFill>
          </a:ln>
        </p:spPr>
        <p:txBody>
          <a:bodyPr>
            <a:normAutofit/>
          </a:bodyPr>
          <a:lstStyle/>
          <a:p>
            <a:pPr marL="342900" lvl="0" indent="-342900" algn="l">
              <a:buFont typeface="Wingdings" panose="05000000000000000000" pitchFamily="2" charset="2"/>
              <a:buChar char="v"/>
            </a:pPr>
            <a:endParaRPr lang="de-DE" sz="4000" dirty="0">
              <a:solidFill>
                <a:prstClr val="black"/>
              </a:solidFill>
              <a:latin typeface="Arial" panose="020B0604020202020204" pitchFamily="34" charset="0"/>
              <a:cs typeface="Arial" panose="020B0604020202020204" pitchFamily="34" charset="0"/>
            </a:endParaRPr>
          </a:p>
          <a:p>
            <a:pPr marL="342900" lvl="0" indent="-342900" algn="l">
              <a:buFont typeface="Wingdings" panose="05000000000000000000" pitchFamily="2" charset="2"/>
              <a:buChar char="v"/>
            </a:pPr>
            <a:r>
              <a:rPr lang="de-DE" sz="4000" dirty="0" smtClean="0">
                <a:solidFill>
                  <a:prstClr val="black"/>
                </a:solidFill>
                <a:latin typeface="Arial" panose="020B0604020202020204" pitchFamily="34" charset="0"/>
                <a:cs typeface="Arial" panose="020B0604020202020204" pitchFamily="34" charset="0"/>
              </a:rPr>
              <a:t>Wir kontrollieren selbstständige Arbeit</a:t>
            </a:r>
            <a:endParaRPr lang="de-DE" sz="4000" dirty="0">
              <a:solidFill>
                <a:prstClr val="black"/>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de-DE" sz="4000" dirty="0" smtClean="0">
                <a:latin typeface="Arial" panose="020B0604020202020204" pitchFamily="34" charset="0"/>
                <a:cs typeface="Arial" panose="020B0604020202020204" pitchFamily="34" charset="0"/>
              </a:rPr>
              <a:t>Wir lernen Wörter</a:t>
            </a:r>
            <a:endParaRPr lang="de-DE" sz="3700" dirty="0" smtClean="0">
              <a:solidFill>
                <a:prstClr val="black"/>
              </a:solidFill>
              <a:latin typeface="Arial" panose="020B0604020202020204" pitchFamily="34" charset="0"/>
              <a:cs typeface="Arial" panose="020B0604020202020204" pitchFamily="34" charset="0"/>
            </a:endParaRPr>
          </a:p>
          <a:p>
            <a:pPr marL="342900" lvl="0" indent="-342900" algn="l">
              <a:buFont typeface="Wingdings" panose="05000000000000000000" pitchFamily="2" charset="2"/>
              <a:buChar char="v"/>
            </a:pPr>
            <a:r>
              <a:rPr lang="de-DE" sz="3700" dirty="0" smtClean="0">
                <a:solidFill>
                  <a:prstClr val="black"/>
                </a:solidFill>
                <a:latin typeface="Arial" panose="020B0604020202020204" pitchFamily="34" charset="0"/>
                <a:cs typeface="Arial" panose="020B0604020202020204" pitchFamily="34" charset="0"/>
              </a:rPr>
              <a:t>Wir lesen den Text</a:t>
            </a:r>
          </a:p>
          <a:p>
            <a:pPr marL="342900" lvl="0" indent="-342900" algn="l">
              <a:buFont typeface="Wingdings" panose="05000000000000000000" pitchFamily="2" charset="2"/>
              <a:buChar char="v"/>
            </a:pPr>
            <a:r>
              <a:rPr lang="de-DE" sz="3700" dirty="0" smtClean="0">
                <a:solidFill>
                  <a:prstClr val="black"/>
                </a:solidFill>
                <a:latin typeface="Arial" panose="020B0604020202020204" pitchFamily="34" charset="0"/>
                <a:cs typeface="Arial" panose="020B0604020202020204" pitchFamily="34" charset="0"/>
              </a:rPr>
              <a:t>Wir machen Übungen</a:t>
            </a:r>
            <a:endParaRPr lang="de-DE" sz="3700" dirty="0">
              <a:solidFill>
                <a:prstClr val="black"/>
              </a:solidFill>
              <a:latin typeface="Arial" panose="020B0604020202020204" pitchFamily="34" charset="0"/>
              <a:cs typeface="Arial" panose="020B0604020202020204" pitchFamily="34" charset="0"/>
            </a:endParaRPr>
          </a:p>
          <a:p>
            <a:pPr marL="342900" indent="-342900" algn="l">
              <a:buFont typeface="Wingdings" panose="05000000000000000000" pitchFamily="2" charset="2"/>
              <a:buChar char="v"/>
            </a:pPr>
            <a:r>
              <a:rPr lang="de-DE" sz="4000" dirty="0" smtClean="0">
                <a:latin typeface="Arial" panose="020B0604020202020204" pitchFamily="34" charset="0"/>
                <a:cs typeface="Arial" panose="020B0604020202020204" pitchFamily="34" charset="0"/>
              </a:rPr>
              <a:t>Aufgabe für selbstständige Arbeit</a:t>
            </a:r>
          </a:p>
        </p:txBody>
      </p:sp>
    </p:spTree>
    <p:extLst>
      <p:ext uri="{BB962C8B-B14F-4D97-AF65-F5344CB8AC3E}">
        <p14:creationId xmlns:p14="http://schemas.microsoft.com/office/powerpoint/2010/main" val="1963998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a:solidFill>
            <a:srgbClr val="0070C0"/>
          </a:solidFill>
        </p:spPr>
        <p:txBody>
          <a:bodyPr>
            <a:normAutofit fontScale="90000"/>
          </a:bodyPr>
          <a:lstStyle/>
          <a:p>
            <a:r>
              <a:rPr lang="de-DE" sz="4000" dirty="0" smtClean="0">
                <a:solidFill>
                  <a:schemeClr val="bg1"/>
                </a:solidFill>
                <a:latin typeface="Arial" panose="020B0604020202020204" pitchFamily="34" charset="0"/>
                <a:cs typeface="Arial" panose="020B0604020202020204" pitchFamily="34" charset="0"/>
              </a:rPr>
              <a:t>Kontrolle der selbstständiger Arbeit</a:t>
            </a:r>
            <a:endParaRPr lang="ru-RU" sz="40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lnSpcReduction="10000"/>
          </a:bodyPr>
          <a:lstStyle/>
          <a:p>
            <a:pPr algn="l">
              <a:lnSpc>
                <a:spcPct val="100000"/>
              </a:lnSpc>
              <a:spcBef>
                <a:spcPts val="0"/>
              </a:spcBef>
            </a:pPr>
            <a:r>
              <a:rPr lang="de-DE" sz="3200" i="1" dirty="0" smtClean="0">
                <a:latin typeface="Arial" panose="020B0604020202020204" pitchFamily="34" charset="0"/>
                <a:cs typeface="Arial" panose="020B0604020202020204" pitchFamily="34" charset="0"/>
              </a:rPr>
              <a:t>Lieber Thomas,</a:t>
            </a:r>
          </a:p>
          <a:p>
            <a:pPr algn="l">
              <a:lnSpc>
                <a:spcPct val="100000"/>
              </a:lnSpc>
              <a:spcBef>
                <a:spcPts val="0"/>
              </a:spcBef>
            </a:pPr>
            <a:r>
              <a:rPr lang="de-DE" sz="3200" i="1" dirty="0" smtClean="0">
                <a:latin typeface="Arial" panose="020B0604020202020204" pitchFamily="34" charset="0"/>
                <a:cs typeface="Arial" panose="020B0604020202020204" pitchFamily="34" charset="0"/>
              </a:rPr>
              <a:t>Ich heiße Asis und bin 14 Jahre alt. Meine Familie ist groß. In meiner Familie wohnen drei Generationen: meine Großeltern, meine Eltern und meine Geschwister.</a:t>
            </a:r>
          </a:p>
          <a:p>
            <a:pPr algn="l">
              <a:lnSpc>
                <a:spcPct val="100000"/>
              </a:lnSpc>
              <a:spcBef>
                <a:spcPts val="0"/>
              </a:spcBef>
            </a:pPr>
            <a:r>
              <a:rPr lang="de-DE" sz="3200" i="1" dirty="0" smtClean="0">
                <a:latin typeface="Arial" panose="020B0604020202020204" pitchFamily="34" charset="0"/>
                <a:cs typeface="Arial" panose="020B0604020202020204" pitchFamily="34" charset="0"/>
              </a:rPr>
              <a:t>Ich wohne in der Stadt Taschkent. Die Stadt liegt im Tal des </a:t>
            </a:r>
            <a:r>
              <a:rPr lang="de-DE" sz="3200" i="1" dirty="0" err="1" smtClean="0">
                <a:latin typeface="Arial" panose="020B0604020202020204" pitchFamily="34" charset="0"/>
                <a:cs typeface="Arial" panose="020B0604020202020204" pitchFamily="34" charset="0"/>
              </a:rPr>
              <a:t>Flüsses</a:t>
            </a:r>
            <a:r>
              <a:rPr lang="de-DE" sz="3200" i="1" dirty="0" smtClean="0">
                <a:latin typeface="Arial" panose="020B0604020202020204" pitchFamily="34" charset="0"/>
                <a:cs typeface="Arial" panose="020B0604020202020204" pitchFamily="34" charset="0"/>
              </a:rPr>
              <a:t> </a:t>
            </a:r>
            <a:r>
              <a:rPr lang="de-DE" sz="3200" i="1" dirty="0" err="1" smtClean="0">
                <a:latin typeface="Arial" panose="020B0604020202020204" pitchFamily="34" charset="0"/>
                <a:cs typeface="Arial" panose="020B0604020202020204" pitchFamily="34" charset="0"/>
              </a:rPr>
              <a:t>Tschirtschik</a:t>
            </a:r>
            <a:r>
              <a:rPr lang="de-DE" sz="3200" i="1" dirty="0" smtClean="0">
                <a:latin typeface="Arial" panose="020B0604020202020204" pitchFamily="34" charset="0"/>
                <a:cs typeface="Arial" panose="020B0604020202020204" pitchFamily="34" charset="0"/>
              </a:rPr>
              <a:t>. Taschkent ist groß. Hier wohnen viele Menschen. In der Stadt gibt es viele Sehenswürdigkeiten, Hochhäuser, Parks, Museen, breite Straßen. Wir haben viele Möglichkeiten, Sport zu treiben. Es gibt auch viele andere Freizeitangebote. Am Wochenende unternehmen wir etwas: besuchen  Park, </a:t>
            </a:r>
            <a:r>
              <a:rPr lang="de-DE" sz="3200" i="1" dirty="0" err="1" smtClean="0">
                <a:latin typeface="Arial" panose="020B0604020202020204" pitchFamily="34" charset="0"/>
                <a:cs typeface="Arial" panose="020B0604020202020204" pitchFamily="34" charset="0"/>
              </a:rPr>
              <a:t>Cafe</a:t>
            </a:r>
            <a:r>
              <a:rPr lang="de-DE" sz="3200" i="1" dirty="0" smtClean="0">
                <a:latin typeface="Arial" panose="020B0604020202020204" pitchFamily="34" charset="0"/>
                <a:cs typeface="Arial" panose="020B0604020202020204" pitchFamily="34" charset="0"/>
              </a:rPr>
              <a:t>, Kino, Sportplatz</a:t>
            </a:r>
            <a:r>
              <a:rPr lang="de-DE" sz="3200" i="1" dirty="0" smtClean="0">
                <a:solidFill>
                  <a:prstClr val="black"/>
                </a:solidFill>
                <a:latin typeface="Arial" panose="020B0604020202020204" pitchFamily="34" charset="0"/>
                <a:cs typeface="Arial" panose="020B0604020202020204" pitchFamily="34" charset="0"/>
              </a:rPr>
              <a:t>. Das </a:t>
            </a:r>
            <a:r>
              <a:rPr lang="de-DE" sz="3200" i="1" dirty="0">
                <a:solidFill>
                  <a:prstClr val="black"/>
                </a:solidFill>
                <a:latin typeface="Arial" panose="020B0604020202020204" pitchFamily="34" charset="0"/>
                <a:cs typeface="Arial" panose="020B0604020202020204" pitchFamily="34" charset="0"/>
              </a:rPr>
              <a:t>Leben hier ist nie langweilig. </a:t>
            </a:r>
            <a:endParaRPr lang="de-DE" sz="3200" i="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2744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14325" y="1"/>
            <a:ext cx="11530013" cy="514350"/>
          </a:xfrm>
          <a:solidFill>
            <a:srgbClr val="0070C0"/>
          </a:solidFill>
        </p:spPr>
        <p:txBody>
          <a:bodyPr>
            <a:normAutofit fontScale="90000"/>
          </a:bodyPr>
          <a:lstStyle/>
          <a:p>
            <a:pPr algn="ctr"/>
            <a:r>
              <a:rPr lang="de-DE" sz="3600" dirty="0" smtClean="0">
                <a:solidFill>
                  <a:schemeClr val="bg1"/>
                </a:solidFill>
                <a:latin typeface="Arial" panose="020B0604020202020204" pitchFamily="34" charset="0"/>
                <a:cs typeface="Arial" panose="020B0604020202020204" pitchFamily="34" charset="0"/>
              </a:rPr>
              <a:t>Wir lernen Wörter</a:t>
            </a:r>
            <a:endParaRPr lang="ru-RU" sz="36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14325" y="785813"/>
            <a:ext cx="11530013" cy="5600699"/>
          </a:xfrm>
          <a:ln w="28575"/>
        </p:spPr>
        <p:style>
          <a:lnRef idx="2">
            <a:schemeClr val="accent3"/>
          </a:lnRef>
          <a:fillRef idx="1">
            <a:schemeClr val="lt1"/>
          </a:fillRef>
          <a:effectRef idx="0">
            <a:schemeClr val="accent3"/>
          </a:effectRef>
          <a:fontRef idx="minor">
            <a:schemeClr val="dk1"/>
          </a:fontRef>
        </p:style>
        <p:txBody>
          <a:bodyPr>
            <a:normAutofit/>
          </a:bodyPr>
          <a:lstStyle/>
          <a:p>
            <a:pPr algn="l"/>
            <a:endParaRPr lang="de-DE" sz="4000" dirty="0" smtClean="0">
              <a:solidFill>
                <a:srgbClr val="7030A0"/>
              </a:solidFill>
              <a:latin typeface="Arial" panose="020B0604020202020204" pitchFamily="34" charset="0"/>
              <a:cs typeface="Arial" panose="020B060402020202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349640898"/>
              </p:ext>
            </p:extLst>
          </p:nvPr>
        </p:nvGraphicFramePr>
        <p:xfrm>
          <a:off x="314324" y="614369"/>
          <a:ext cx="11530014" cy="5667160"/>
        </p:xfrm>
        <a:graphic>
          <a:graphicData uri="http://schemas.openxmlformats.org/drawingml/2006/table">
            <a:tbl>
              <a:tblPr firstRow="1" bandRow="1">
                <a:tableStyleId>{22838BEF-8BB2-4498-84A7-C5851F593DF1}</a:tableStyleId>
              </a:tblPr>
              <a:tblGrid>
                <a:gridCol w="5765007">
                  <a:extLst>
                    <a:ext uri="{9D8B030D-6E8A-4147-A177-3AD203B41FA5}">
                      <a16:colId xmlns:a16="http://schemas.microsoft.com/office/drawing/2014/main" val="20000"/>
                    </a:ext>
                  </a:extLst>
                </a:gridCol>
                <a:gridCol w="5765007">
                  <a:extLst>
                    <a:ext uri="{9D8B030D-6E8A-4147-A177-3AD203B41FA5}">
                      <a16:colId xmlns:a16="http://schemas.microsoft.com/office/drawing/2014/main" val="20001"/>
                    </a:ext>
                  </a:extLst>
                </a:gridCol>
              </a:tblGrid>
              <a:tr h="566716">
                <a:tc>
                  <a:txBody>
                    <a:bodyPr/>
                    <a:lstStyle/>
                    <a:p>
                      <a:r>
                        <a:rPr lang="de-DE" sz="2800" b="1" dirty="0" smtClean="0">
                          <a:latin typeface="Arial" panose="020B0604020202020204" pitchFamily="34" charset="0"/>
                          <a:cs typeface="Arial" panose="020B0604020202020204" pitchFamily="34" charset="0"/>
                        </a:rPr>
                        <a:t>geschickt</a:t>
                      </a:r>
                      <a:endParaRPr lang="ru-RU" sz="2800" b="1" dirty="0">
                        <a:latin typeface="Arial" panose="020B0604020202020204" pitchFamily="34" charset="0"/>
                        <a:cs typeface="Arial" panose="020B0604020202020204" pitchFamily="34" charset="0"/>
                      </a:endParaRPr>
                    </a:p>
                  </a:txBody>
                  <a:tcPr/>
                </a:tc>
                <a:tc>
                  <a:txBody>
                    <a:bodyPr/>
                    <a:lstStyle/>
                    <a:p>
                      <a:r>
                        <a:rPr lang="uz-Cyrl-UZ" sz="2800" b="1" dirty="0" smtClean="0">
                          <a:latin typeface="Arial" panose="020B0604020202020204" pitchFamily="34" charset="0"/>
                          <a:cs typeface="Arial" panose="020B0604020202020204" pitchFamily="34" charset="0"/>
                        </a:rPr>
                        <a:t>С</a:t>
                      </a:r>
                      <a:r>
                        <a:rPr lang="de-DE" sz="2800" b="1" dirty="0" err="1" smtClean="0">
                          <a:latin typeface="Arial" panose="020B0604020202020204" pitchFamily="34" charset="0"/>
                          <a:cs typeface="Arial" panose="020B0604020202020204" pitchFamily="34" charset="0"/>
                        </a:rPr>
                        <a:t>haqqon</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566716">
                <a:tc>
                  <a:txBody>
                    <a:bodyPr/>
                    <a:lstStyle/>
                    <a:p>
                      <a:r>
                        <a:rPr lang="de-DE" sz="2800" b="1" dirty="0" smtClean="0">
                          <a:latin typeface="Arial" panose="020B0604020202020204" pitchFamily="34" charset="0"/>
                          <a:cs typeface="Arial" panose="020B0604020202020204" pitchFamily="34" charset="0"/>
                        </a:rPr>
                        <a:t>in guter Form sein</a:t>
                      </a:r>
                      <a:endParaRPr lang="ru-RU" sz="2800" b="1" dirty="0">
                        <a:latin typeface="Arial" panose="020B0604020202020204" pitchFamily="34" charset="0"/>
                        <a:cs typeface="Arial" panose="020B0604020202020204" pitchFamily="34" charset="0"/>
                      </a:endParaRPr>
                    </a:p>
                  </a:txBody>
                  <a:tcPr/>
                </a:tc>
                <a:tc>
                  <a:txBody>
                    <a:bodyPr/>
                    <a:lstStyle/>
                    <a:p>
                      <a:r>
                        <a:rPr lang="de-DE" sz="2800" b="1" dirty="0" err="1" smtClean="0">
                          <a:latin typeface="Arial" panose="020B0604020202020204" pitchFamily="34" charset="0"/>
                          <a:cs typeface="Arial" panose="020B0604020202020204" pitchFamily="34" charset="0"/>
                        </a:rPr>
                        <a:t>Yaxshi</a:t>
                      </a:r>
                      <a:r>
                        <a:rPr lang="de-DE"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ko</a:t>
                      </a:r>
                      <a:r>
                        <a:rPr lang="en-US" sz="2800" b="1" baseline="0" dirty="0" err="1" smtClean="0">
                          <a:latin typeface="Arial" panose="020B0604020202020204" pitchFamily="34" charset="0"/>
                          <a:cs typeface="Arial" panose="020B0604020202020204" pitchFamily="34" charset="0"/>
                        </a:rPr>
                        <a:t>‘</a:t>
                      </a:r>
                      <a:r>
                        <a:rPr lang="en-US" sz="2800" b="1" dirty="0" err="1" smtClean="0">
                          <a:latin typeface="Arial" panose="020B0604020202020204" pitchFamily="34" charset="0"/>
                          <a:cs typeface="Arial" panose="020B0604020202020204" pitchFamily="34" charset="0"/>
                        </a:rPr>
                        <a:t>rinishga</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ega</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bo‘lmoq</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566716">
                <a:tc>
                  <a:txBody>
                    <a:bodyPr/>
                    <a:lstStyle/>
                    <a:p>
                      <a:r>
                        <a:rPr lang="de-DE" sz="2800" b="1" dirty="0" smtClean="0">
                          <a:latin typeface="Arial" panose="020B0604020202020204" pitchFamily="34" charset="0"/>
                          <a:cs typeface="Arial" panose="020B0604020202020204" pitchFamily="34" charset="0"/>
                        </a:rPr>
                        <a:t>die Zielstrebigkeit</a:t>
                      </a:r>
                      <a:endParaRPr lang="ru-RU" sz="2800" b="1" dirty="0">
                        <a:latin typeface="Arial" panose="020B0604020202020204" pitchFamily="34" charset="0"/>
                        <a:cs typeface="Arial" panose="020B0604020202020204" pitchFamily="34" charset="0"/>
                      </a:endParaRPr>
                    </a:p>
                  </a:txBody>
                  <a:tcPr/>
                </a:tc>
                <a:tc>
                  <a:txBody>
                    <a:bodyPr/>
                    <a:lstStyle/>
                    <a:p>
                      <a:r>
                        <a:rPr lang="en-US" sz="2800" b="1" dirty="0" err="1" smtClean="0">
                          <a:latin typeface="Arial" panose="020B0604020202020204" pitchFamily="34" charset="0"/>
                          <a:cs typeface="Arial" panose="020B0604020202020204" pitchFamily="34" charset="0"/>
                        </a:rPr>
                        <a:t>Tirishqoqlik</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566716">
                <a:tc>
                  <a:txBody>
                    <a:bodyPr/>
                    <a:lstStyle/>
                    <a:p>
                      <a:r>
                        <a:rPr lang="de-DE" sz="2800" b="1" dirty="0" smtClean="0">
                          <a:latin typeface="Arial" panose="020B0604020202020204" pitchFamily="34" charset="0"/>
                          <a:cs typeface="Arial" panose="020B0604020202020204" pitchFamily="34" charset="0"/>
                        </a:rPr>
                        <a:t>die Ausrüstung</a:t>
                      </a:r>
                      <a:endParaRPr lang="ru-RU" sz="2800" b="1" dirty="0">
                        <a:latin typeface="Arial" panose="020B0604020202020204" pitchFamily="34" charset="0"/>
                        <a:cs typeface="Arial" panose="020B0604020202020204" pitchFamily="34" charset="0"/>
                      </a:endParaRPr>
                    </a:p>
                  </a:txBody>
                  <a:tcPr/>
                </a:tc>
                <a:tc>
                  <a:txBody>
                    <a:bodyPr/>
                    <a:lstStyle/>
                    <a:p>
                      <a:r>
                        <a:rPr lang="en-US" sz="2800" b="1" dirty="0" err="1" smtClean="0">
                          <a:latin typeface="Arial" panose="020B0604020202020204" pitchFamily="34" charset="0"/>
                          <a:cs typeface="Arial" panose="020B0604020202020204" pitchFamily="34" charset="0"/>
                        </a:rPr>
                        <a:t>Asbob-uskuna</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566716">
                <a:tc>
                  <a:txBody>
                    <a:bodyPr/>
                    <a:lstStyle/>
                    <a:p>
                      <a:r>
                        <a:rPr lang="de-DE" sz="2800" b="1" dirty="0" smtClean="0">
                          <a:latin typeface="Arial" panose="020B0604020202020204" pitchFamily="34" charset="0"/>
                          <a:cs typeface="Arial" panose="020B0604020202020204" pitchFamily="34" charset="0"/>
                        </a:rPr>
                        <a:t>die Selbstverteidigung</a:t>
                      </a:r>
                      <a:endParaRPr lang="ru-RU" sz="2800" b="1" dirty="0">
                        <a:latin typeface="Arial" panose="020B0604020202020204" pitchFamily="34" charset="0"/>
                        <a:cs typeface="Arial" panose="020B0604020202020204" pitchFamily="34" charset="0"/>
                      </a:endParaRPr>
                    </a:p>
                  </a:txBody>
                  <a:tcPr/>
                </a:tc>
                <a:tc>
                  <a:txBody>
                    <a:bodyPr/>
                    <a:lstStyle/>
                    <a:p>
                      <a:r>
                        <a:rPr lang="en-US" sz="2800" b="1" dirty="0" err="1" smtClean="0">
                          <a:latin typeface="Arial" panose="020B0604020202020204" pitchFamily="34" charset="0"/>
                          <a:cs typeface="Arial" panose="020B0604020202020204" pitchFamily="34" charset="0"/>
                        </a:rPr>
                        <a:t>O</a:t>
                      </a:r>
                      <a:r>
                        <a:rPr lang="en-US" sz="2800" b="1" baseline="0" dirty="0" err="1" smtClean="0">
                          <a:latin typeface="Arial" panose="020B0604020202020204" pitchFamily="34" charset="0"/>
                          <a:cs typeface="Arial" panose="020B0604020202020204" pitchFamily="34" charset="0"/>
                        </a:rPr>
                        <a:t>‘</a:t>
                      </a:r>
                      <a:r>
                        <a:rPr lang="en-US" sz="2800" b="1" dirty="0" err="1" smtClean="0">
                          <a:latin typeface="Arial" panose="020B0604020202020204" pitchFamily="34" charset="0"/>
                          <a:cs typeface="Arial" panose="020B0604020202020204" pitchFamily="34" charset="0"/>
                        </a:rPr>
                        <a:t>zini-o</a:t>
                      </a:r>
                      <a:r>
                        <a:rPr lang="en-US" sz="2800" b="1" baseline="0" dirty="0" err="1" smtClean="0">
                          <a:latin typeface="Arial" panose="020B0604020202020204" pitchFamily="34" charset="0"/>
                          <a:cs typeface="Arial" panose="020B0604020202020204" pitchFamily="34" charset="0"/>
                        </a:rPr>
                        <a:t>‘</a:t>
                      </a:r>
                      <a:r>
                        <a:rPr lang="en-US" sz="2800" b="1" dirty="0" err="1" smtClean="0">
                          <a:latin typeface="Arial" panose="020B0604020202020204" pitchFamily="34" charset="0"/>
                          <a:cs typeface="Arial" panose="020B0604020202020204" pitchFamily="34" charset="0"/>
                        </a:rPr>
                        <a:t>zi</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himoya</a:t>
                      </a:r>
                      <a:r>
                        <a:rPr lang="en-US" sz="2800" b="1" baseline="0" dirty="0" smtClean="0">
                          <a:latin typeface="Arial" panose="020B0604020202020204" pitchFamily="34" charset="0"/>
                          <a:cs typeface="Arial" panose="020B0604020202020204" pitchFamily="34" charset="0"/>
                        </a:rPr>
                        <a:t> </a:t>
                      </a:r>
                      <a:r>
                        <a:rPr lang="en-US" sz="2800" b="1" baseline="0" dirty="0" err="1" smtClean="0">
                          <a:latin typeface="Arial" panose="020B0604020202020204" pitchFamily="34" charset="0"/>
                          <a:cs typeface="Arial" panose="020B0604020202020204" pitchFamily="34" charset="0"/>
                        </a:rPr>
                        <a:t>qilish</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566716">
                <a:tc>
                  <a:txBody>
                    <a:bodyPr/>
                    <a:lstStyle/>
                    <a:p>
                      <a:r>
                        <a:rPr lang="de-DE" sz="2800" b="1" dirty="0" smtClean="0">
                          <a:latin typeface="Arial" panose="020B0604020202020204" pitchFamily="34" charset="0"/>
                          <a:cs typeface="Arial" panose="020B0604020202020204" pitchFamily="34" charset="0"/>
                        </a:rPr>
                        <a:t>Angst bezwingen</a:t>
                      </a:r>
                      <a:endParaRPr lang="ru-RU" sz="2800" b="1" dirty="0">
                        <a:latin typeface="Arial" panose="020B0604020202020204" pitchFamily="34" charset="0"/>
                        <a:cs typeface="Arial" panose="020B0604020202020204" pitchFamily="34" charset="0"/>
                      </a:endParaRPr>
                    </a:p>
                  </a:txBody>
                  <a:tcPr/>
                </a:tc>
                <a:tc>
                  <a:txBody>
                    <a:bodyPr/>
                    <a:lstStyle/>
                    <a:p>
                      <a:r>
                        <a:rPr lang="en-US" sz="2800" b="1" dirty="0" err="1" smtClean="0">
                          <a:latin typeface="Arial" panose="020B0604020202020204" pitchFamily="34" charset="0"/>
                          <a:cs typeface="Arial" panose="020B0604020202020204" pitchFamily="34" charset="0"/>
                        </a:rPr>
                        <a:t>Qo</a:t>
                      </a:r>
                      <a:r>
                        <a:rPr lang="en-US" sz="2800" b="1" baseline="0" dirty="0" err="1" smtClean="0">
                          <a:latin typeface="Arial" panose="020B0604020202020204" pitchFamily="34" charset="0"/>
                          <a:cs typeface="Arial" panose="020B0604020202020204" pitchFamily="34" charset="0"/>
                        </a:rPr>
                        <a:t>‘</a:t>
                      </a:r>
                      <a:r>
                        <a:rPr lang="en-US" sz="2800" b="1" dirty="0" err="1" smtClean="0">
                          <a:latin typeface="Arial" panose="020B0604020202020204" pitchFamily="34" charset="0"/>
                          <a:cs typeface="Arial" panose="020B0604020202020204" pitchFamily="34" charset="0"/>
                        </a:rPr>
                        <a:t>rquvni</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yengmoq</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566716">
                <a:tc>
                  <a:txBody>
                    <a:bodyPr/>
                    <a:lstStyle/>
                    <a:p>
                      <a:r>
                        <a:rPr lang="de-DE" sz="2800" b="1" dirty="0" smtClean="0">
                          <a:latin typeface="Arial" panose="020B0604020202020204" pitchFamily="34" charset="0"/>
                          <a:cs typeface="Arial" panose="020B0604020202020204" pitchFamily="34" charset="0"/>
                        </a:rPr>
                        <a:t>widerstandsfähig</a:t>
                      </a:r>
                    </a:p>
                  </a:txBody>
                  <a:tcPr/>
                </a:tc>
                <a:tc>
                  <a:txBody>
                    <a:bodyPr/>
                    <a:lstStyle/>
                    <a:p>
                      <a:r>
                        <a:rPr lang="en-US" sz="2800" b="1" dirty="0" err="1" smtClean="0">
                          <a:latin typeface="Arial" panose="020B0604020202020204" pitchFamily="34" charset="0"/>
                          <a:cs typeface="Arial" panose="020B0604020202020204" pitchFamily="34" charset="0"/>
                        </a:rPr>
                        <a:t>Bardoshli</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chidamli</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566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die Entschlossenheit</a:t>
                      </a:r>
                      <a:endParaRPr lang="ru-RU" sz="2800" b="1" dirty="0">
                        <a:latin typeface="Arial" panose="020B0604020202020204" pitchFamily="34" charset="0"/>
                        <a:cs typeface="Arial" panose="020B0604020202020204" pitchFamily="34" charset="0"/>
                      </a:endParaRPr>
                    </a:p>
                  </a:txBody>
                  <a:tcPr/>
                </a:tc>
                <a:tc>
                  <a:txBody>
                    <a:bodyPr/>
                    <a:lstStyle/>
                    <a:p>
                      <a:r>
                        <a:rPr lang="en-US" sz="2800" b="1" dirty="0" err="1" smtClean="0">
                          <a:latin typeface="Arial" panose="020B0604020202020204" pitchFamily="34" charset="0"/>
                          <a:cs typeface="Arial" panose="020B0604020202020204" pitchFamily="34" charset="0"/>
                        </a:rPr>
                        <a:t>Qat’iyat</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566716">
                <a:tc>
                  <a:txBody>
                    <a:bodyPr/>
                    <a:lstStyle/>
                    <a:p>
                      <a:r>
                        <a:rPr lang="de-DE" sz="2800" b="1" dirty="0" smtClean="0">
                          <a:latin typeface="Arial" panose="020B0604020202020204" pitchFamily="34" charset="0"/>
                          <a:cs typeface="Arial" panose="020B0604020202020204" pitchFamily="34" charset="0"/>
                        </a:rPr>
                        <a:t>die Ausdauer</a:t>
                      </a:r>
                      <a:endParaRPr lang="ru-RU" sz="2800" b="1" dirty="0">
                        <a:latin typeface="Arial" panose="020B0604020202020204" pitchFamily="34" charset="0"/>
                        <a:cs typeface="Arial" panose="020B0604020202020204" pitchFamily="34" charset="0"/>
                      </a:endParaRPr>
                    </a:p>
                  </a:txBody>
                  <a:tcPr/>
                </a:tc>
                <a:tc>
                  <a:txBody>
                    <a:bodyPr/>
                    <a:lstStyle/>
                    <a:p>
                      <a:r>
                        <a:rPr lang="en-US" sz="2800" b="1" dirty="0" err="1" smtClean="0">
                          <a:latin typeface="Arial" panose="020B0604020202020204" pitchFamily="34" charset="0"/>
                          <a:cs typeface="Arial" panose="020B0604020202020204" pitchFamily="34" charset="0"/>
                        </a:rPr>
                        <a:t>Chidamlilik</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bardoshlilik</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8"/>
                  </a:ext>
                </a:extLst>
              </a:tr>
              <a:tr h="566716">
                <a:tc>
                  <a:txBody>
                    <a:bodyPr/>
                    <a:lstStyle/>
                    <a:p>
                      <a:r>
                        <a:rPr lang="de-DE" sz="2800" b="1" dirty="0" smtClean="0">
                          <a:latin typeface="Arial" panose="020B0604020202020204" pitchFamily="34" charset="0"/>
                          <a:cs typeface="Arial" panose="020B0604020202020204" pitchFamily="34" charset="0"/>
                        </a:rPr>
                        <a:t>abhärten</a:t>
                      </a:r>
                      <a:endParaRPr lang="ru-RU" sz="2800" b="1" dirty="0">
                        <a:latin typeface="Arial" panose="020B0604020202020204" pitchFamily="34" charset="0"/>
                        <a:cs typeface="Arial" panose="020B0604020202020204" pitchFamily="34" charset="0"/>
                      </a:endParaRPr>
                    </a:p>
                  </a:txBody>
                  <a:tcPr/>
                </a:tc>
                <a:tc>
                  <a:txBody>
                    <a:bodyPr/>
                    <a:lstStyle/>
                    <a:p>
                      <a:r>
                        <a:rPr lang="en-US" sz="2800" b="1" dirty="0" err="1" smtClean="0">
                          <a:latin typeface="Arial" panose="020B0604020202020204" pitchFamily="34" charset="0"/>
                          <a:cs typeface="Arial" panose="020B0604020202020204" pitchFamily="34" charset="0"/>
                        </a:rPr>
                        <a:t>Qattiqlashtimoq</a:t>
                      </a:r>
                      <a:endParaRPr lang="ru-RU" sz="28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1043069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a:solidFill>
            <a:srgbClr val="0070C0"/>
          </a:solidFill>
        </p:spPr>
        <p:txBody>
          <a:bodyPr>
            <a:normAutofit fontScale="90000"/>
          </a:bodyPr>
          <a:lstStyle/>
          <a:p>
            <a:r>
              <a:rPr lang="de-DE" sz="4000" dirty="0" smtClean="0">
                <a:solidFill>
                  <a:schemeClr val="bg1"/>
                </a:solidFill>
                <a:latin typeface="Arial" panose="020B0604020202020204" pitchFamily="34" charset="0"/>
                <a:cs typeface="Arial" panose="020B0604020202020204" pitchFamily="34" charset="0"/>
              </a:rPr>
              <a:t>Wir lesen den Text</a:t>
            </a:r>
            <a:endParaRPr lang="ru-RU" sz="40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nSpc>
                <a:spcPct val="100000"/>
              </a:lnSpc>
              <a:spcBef>
                <a:spcPts val="0"/>
              </a:spcBef>
            </a:pPr>
            <a:r>
              <a:rPr lang="de-DE" sz="3200" b="1" i="1" dirty="0" smtClean="0">
                <a:solidFill>
                  <a:srgbClr val="7030A0"/>
                </a:solidFill>
                <a:latin typeface="Arial" panose="020B0604020202020204" pitchFamily="34" charset="0"/>
                <a:cs typeface="Arial" panose="020B0604020202020204" pitchFamily="34" charset="0"/>
              </a:rPr>
              <a:t>Sport treiben ist gesund</a:t>
            </a:r>
          </a:p>
          <a:p>
            <a:pPr algn="l">
              <a:lnSpc>
                <a:spcPct val="100000"/>
              </a:lnSpc>
              <a:spcBef>
                <a:spcPts val="0"/>
              </a:spcBef>
            </a:pPr>
            <a:r>
              <a:rPr lang="de-DE" sz="3200" b="1" i="1" dirty="0" smtClean="0">
                <a:solidFill>
                  <a:srgbClr val="7030A0"/>
                </a:solidFill>
                <a:latin typeface="Arial" panose="020B0604020202020204" pitchFamily="34" charset="0"/>
                <a:cs typeface="Arial" panose="020B0604020202020204" pitchFamily="34" charset="0"/>
              </a:rPr>
              <a:t>Sport hat eine große Bedeutung im Leben der Menschen. Einerseits ist Sport eine regelmäßige Anstrengung, andererseits - Art der Erholung. Sport härtet ab, stählt den Charakter, hält gesund und macht geschickt, gibt Lebensmut. Sport ist auch das beste Mittel gegen Krankheiten, weil er widerstandsfähig macht. Sport entwickelt gute Eigenschaften wie Mut, Zielstrebigkeit, Entschlossenheit und Ausdauer. Kurz gesagt, Sport ist für jeden nützlich.</a:t>
            </a:r>
          </a:p>
        </p:txBody>
      </p:sp>
    </p:spTree>
    <p:extLst>
      <p:ext uri="{BB962C8B-B14F-4D97-AF65-F5344CB8AC3E}">
        <p14:creationId xmlns:p14="http://schemas.microsoft.com/office/powerpoint/2010/main" val="3828719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a:solidFill>
            <a:srgbClr val="0070C0"/>
          </a:solidFill>
        </p:spPr>
        <p:txBody>
          <a:bodyPr>
            <a:normAutofit fontScale="90000"/>
          </a:bodyPr>
          <a:lstStyle/>
          <a:p>
            <a:r>
              <a:rPr lang="de-DE" sz="3200" b="1" dirty="0" smtClean="0">
                <a:solidFill>
                  <a:schemeClr val="bg1"/>
                </a:solidFill>
                <a:latin typeface="Arial" panose="020B0604020202020204" pitchFamily="34" charset="0"/>
                <a:cs typeface="Arial" panose="020B0604020202020204" pitchFamily="34" charset="0"/>
              </a:rPr>
              <a:t>Was fällt Ihnen im Zusammenhang mit dem Wort </a:t>
            </a:r>
            <a:r>
              <a:rPr lang="uz-Cyrl-UZ" sz="3200" b="1" dirty="0" smtClean="0">
                <a:solidFill>
                  <a:schemeClr val="bg1"/>
                </a:solidFill>
                <a:latin typeface="Arial" panose="020B0604020202020204" pitchFamily="34" charset="0"/>
                <a:cs typeface="Arial" panose="020B0604020202020204" pitchFamily="34" charset="0"/>
              </a:rPr>
              <a:t>“</a:t>
            </a:r>
            <a:r>
              <a:rPr lang="de-DE" sz="3200" b="1" dirty="0" smtClean="0">
                <a:solidFill>
                  <a:schemeClr val="bg1"/>
                </a:solidFill>
                <a:latin typeface="Arial" panose="020B0604020202020204" pitchFamily="34" charset="0"/>
                <a:cs typeface="Arial" panose="020B0604020202020204" pitchFamily="34" charset="0"/>
              </a:rPr>
              <a:t>Sport</a:t>
            </a:r>
            <a:r>
              <a:rPr lang="uz-Cyrl-UZ" sz="3200" b="1" dirty="0" smtClean="0">
                <a:solidFill>
                  <a:schemeClr val="bg1"/>
                </a:solidFill>
                <a:latin typeface="Arial" panose="020B0604020202020204" pitchFamily="34" charset="0"/>
                <a:cs typeface="Arial" panose="020B0604020202020204" pitchFamily="34" charset="0"/>
              </a:rPr>
              <a:t>”</a:t>
            </a:r>
            <a:r>
              <a:rPr lang="de-DE" sz="3200" b="1" dirty="0" smtClean="0">
                <a:solidFill>
                  <a:schemeClr val="bg1"/>
                </a:solidFill>
                <a:latin typeface="Arial" panose="020B0604020202020204" pitchFamily="34" charset="0"/>
                <a:cs typeface="Arial" panose="020B0604020202020204" pitchFamily="34" charset="0"/>
              </a:rPr>
              <a:t> ein?</a:t>
            </a:r>
            <a:endParaRPr lang="ru-RU" sz="3200" b="1" dirty="0">
              <a:solidFill>
                <a:schemeClr val="bg1"/>
              </a:solidFill>
              <a:latin typeface="Arial" panose="020B0604020202020204" pitchFamily="34" charset="0"/>
              <a:cs typeface="Arial" panose="020B0604020202020204" pitchFamily="34" charset="0"/>
            </a:endParaRPr>
          </a:p>
        </p:txBody>
      </p:sp>
      <p:sp>
        <p:nvSpPr>
          <p:cNvPr id="2" name="Овал 1"/>
          <p:cNvSpPr/>
          <p:nvPr/>
        </p:nvSpPr>
        <p:spPr>
          <a:xfrm>
            <a:off x="4514850" y="2900363"/>
            <a:ext cx="3243263" cy="91440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solidFill>
                  <a:schemeClr val="tx1"/>
                </a:solidFill>
                <a:latin typeface="Arial" panose="020B0604020202020204" pitchFamily="34" charset="0"/>
                <a:cs typeface="Arial" panose="020B0604020202020204" pitchFamily="34" charset="0"/>
              </a:rPr>
              <a:t>Sport</a:t>
            </a:r>
            <a:endParaRPr lang="ru-RU" sz="3600" dirty="0">
              <a:solidFill>
                <a:schemeClr val="tx1"/>
              </a:solidFill>
              <a:latin typeface="Arial" panose="020B0604020202020204" pitchFamily="34" charset="0"/>
              <a:cs typeface="Arial" panose="020B0604020202020204" pitchFamily="34" charset="0"/>
            </a:endParaRPr>
          </a:p>
        </p:txBody>
      </p:sp>
      <p:sp>
        <p:nvSpPr>
          <p:cNvPr id="3" name="Прямоугольник 2"/>
          <p:cNvSpPr/>
          <p:nvPr/>
        </p:nvSpPr>
        <p:spPr>
          <a:xfrm>
            <a:off x="3321289" y="4242018"/>
            <a:ext cx="3179076"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Leichtathletik</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6" name="Подзаголовок 5"/>
          <p:cNvSpPr>
            <a:spLocks noGrp="1"/>
          </p:cNvSpPr>
          <p:nvPr>
            <p:ph type="subTitle" idx="1"/>
          </p:nvPr>
        </p:nvSpPr>
        <p:spPr>
          <a:xfrm>
            <a:off x="5331456" y="1040639"/>
            <a:ext cx="1981633" cy="646331"/>
          </a:xfrm>
          <a:prstGeom prst="rect">
            <a:avLst/>
          </a:prstGeom>
          <a:noFill/>
        </p:spPr>
        <p:txBody>
          <a:bodyPr wrap="none" lIns="91440" tIns="45720" rIns="91440" bIns="45720">
            <a:spAutoFit/>
          </a:bodyPr>
          <a:lstStyle/>
          <a:p>
            <a:pPr algn="ctr"/>
            <a:r>
              <a:rPr lang="de-DE" sz="4000" dirty="0" smtClean="0">
                <a:ln w="0"/>
                <a:latin typeface="Arial" panose="020B0604020202020204" pitchFamily="34" charset="0"/>
                <a:cs typeface="Arial" panose="020B0604020202020204" pitchFamily="34" charset="0"/>
              </a:rPr>
              <a:t>Sportler</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7" name="Прямоугольник 6"/>
          <p:cNvSpPr/>
          <p:nvPr/>
        </p:nvSpPr>
        <p:spPr>
          <a:xfrm>
            <a:off x="5331456" y="5557001"/>
            <a:ext cx="1893467"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Fußball</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8" name="Прямоугольник 7"/>
          <p:cNvSpPr/>
          <p:nvPr/>
        </p:nvSpPr>
        <p:spPr>
          <a:xfrm>
            <a:off x="7706977" y="5292865"/>
            <a:ext cx="3950120"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Sportausrüstung</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9" name="Прямоугольник 8"/>
          <p:cNvSpPr/>
          <p:nvPr/>
        </p:nvSpPr>
        <p:spPr>
          <a:xfrm>
            <a:off x="1832094" y="5377159"/>
            <a:ext cx="2581156"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Sportarten</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10" name="Прямоугольник 9"/>
          <p:cNvSpPr/>
          <p:nvPr/>
        </p:nvSpPr>
        <p:spPr>
          <a:xfrm>
            <a:off x="998757" y="3858191"/>
            <a:ext cx="1666675"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Tennis</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11" name="Прямоугольник 10"/>
          <p:cNvSpPr/>
          <p:nvPr/>
        </p:nvSpPr>
        <p:spPr>
          <a:xfrm>
            <a:off x="896243" y="2605803"/>
            <a:ext cx="3065263"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Sportschuhe</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12" name="Прямоугольник 11"/>
          <p:cNvSpPr/>
          <p:nvPr/>
        </p:nvSpPr>
        <p:spPr>
          <a:xfrm>
            <a:off x="676320" y="1470662"/>
            <a:ext cx="4432624"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Olympische Spiele</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13" name="Прямоугольник 12"/>
          <p:cNvSpPr/>
          <p:nvPr/>
        </p:nvSpPr>
        <p:spPr>
          <a:xfrm>
            <a:off x="8059934" y="3766780"/>
            <a:ext cx="2837636"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Mannschaft</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14" name="Прямоугольник 13"/>
          <p:cNvSpPr/>
          <p:nvPr/>
        </p:nvSpPr>
        <p:spPr>
          <a:xfrm>
            <a:off x="7758113" y="1222238"/>
            <a:ext cx="1923925"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Stadion</a:t>
            </a:r>
            <a:endParaRPr lang="ru-RU" sz="4000" b="0" cap="none" spc="0" dirty="0">
              <a:ln w="0"/>
              <a:solidFill>
                <a:schemeClr val="tx1"/>
              </a:solidFill>
              <a:latin typeface="Arial" panose="020B0604020202020204" pitchFamily="34" charset="0"/>
              <a:cs typeface="Arial" panose="020B0604020202020204" pitchFamily="34" charset="0"/>
            </a:endParaRPr>
          </a:p>
        </p:txBody>
      </p:sp>
      <p:sp>
        <p:nvSpPr>
          <p:cNvPr id="15" name="Прямоугольник 14"/>
          <p:cNvSpPr/>
          <p:nvPr/>
        </p:nvSpPr>
        <p:spPr>
          <a:xfrm>
            <a:off x="8050020" y="2437987"/>
            <a:ext cx="3264035" cy="707886"/>
          </a:xfrm>
          <a:prstGeom prst="rect">
            <a:avLst/>
          </a:prstGeom>
          <a:noFill/>
        </p:spPr>
        <p:txBody>
          <a:bodyPr wrap="none" lIns="91440" tIns="45720" rIns="91440" bIns="45720">
            <a:spAutoFit/>
          </a:bodyPr>
          <a:lstStyle/>
          <a:p>
            <a:pPr algn="ctr"/>
            <a:r>
              <a:rPr lang="de-DE" sz="4000" b="0" cap="none" spc="0" dirty="0" smtClean="0">
                <a:ln w="0"/>
                <a:solidFill>
                  <a:schemeClr val="tx1"/>
                </a:solidFill>
                <a:latin typeface="Arial" panose="020B0604020202020204" pitchFamily="34" charset="0"/>
                <a:cs typeface="Arial" panose="020B0604020202020204" pitchFamily="34" charset="0"/>
              </a:rPr>
              <a:t>Schwimmbad</a:t>
            </a:r>
            <a:endParaRPr lang="ru-RU" sz="4000" b="0" cap="none" spc="0" dirty="0">
              <a:ln w="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8969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p:bldP spid="7" grpId="0"/>
      <p:bldP spid="8" grpId="0"/>
      <p:bldP spid="9" grpId="0"/>
      <p:bldP spid="10" grpId="0"/>
      <p:bldP spid="11" grpId="0"/>
      <p:bldP spid="12" grpId="0"/>
      <p:bldP spid="13"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a:solidFill>
            <a:srgbClr val="0070C0"/>
          </a:solidFill>
        </p:spPr>
        <p:txBody>
          <a:bodyPr>
            <a:normAutofit fontScale="90000"/>
          </a:bodyPr>
          <a:lstStyle/>
          <a:p>
            <a:r>
              <a:rPr lang="de-DE" sz="4000" dirty="0" smtClean="0">
                <a:solidFill>
                  <a:schemeClr val="bg1"/>
                </a:solidFill>
                <a:latin typeface="Arial" panose="020B0604020202020204" pitchFamily="34" charset="0"/>
                <a:cs typeface="Arial" panose="020B0604020202020204" pitchFamily="34" charset="0"/>
              </a:rPr>
              <a:t>Bedeutung des Sports</a:t>
            </a:r>
            <a:endParaRPr lang="ru-RU" sz="40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gn="l">
              <a:lnSpc>
                <a:spcPct val="100000"/>
              </a:lnSpc>
              <a:spcBef>
                <a:spcPts val="0"/>
              </a:spcBef>
            </a:pPr>
            <a:r>
              <a:rPr lang="de-DE" sz="3200" b="1" i="1" dirty="0" smtClean="0">
                <a:latin typeface="Arial" panose="020B0604020202020204" pitchFamily="34" charset="0"/>
                <a:cs typeface="Arial" panose="020B0604020202020204" pitchFamily="34" charset="0"/>
              </a:rPr>
              <a:t>Wie macht uns Sport?</a:t>
            </a:r>
          </a:p>
          <a:p>
            <a:pPr algn="l">
              <a:lnSpc>
                <a:spcPct val="100000"/>
              </a:lnSpc>
              <a:spcBef>
                <a:spcPts val="0"/>
              </a:spcBef>
            </a:pPr>
            <a:r>
              <a:rPr lang="de-DE" sz="3200" b="1" i="1" dirty="0" smtClean="0">
                <a:latin typeface="Arial" panose="020B0604020202020204" pitchFamily="34" charset="0"/>
                <a:cs typeface="Arial" panose="020B0604020202020204" pitchFamily="34" charset="0"/>
              </a:rPr>
              <a:t>Was gibt uns Sport?</a:t>
            </a:r>
          </a:p>
          <a:p>
            <a:pPr algn="l">
              <a:lnSpc>
                <a:spcPct val="100000"/>
              </a:lnSpc>
              <a:spcBef>
                <a:spcPts val="0"/>
              </a:spcBef>
            </a:pPr>
            <a:endParaRPr lang="de-DE" sz="3200" i="1" dirty="0" smtClean="0">
              <a:latin typeface="Arial" panose="020B0604020202020204" pitchFamily="34" charset="0"/>
              <a:cs typeface="Arial" panose="020B0604020202020204" pitchFamily="34" charset="0"/>
            </a:endParaRPr>
          </a:p>
        </p:txBody>
      </p:sp>
      <p:sp>
        <p:nvSpPr>
          <p:cNvPr id="2" name="Прямоугольник 1"/>
          <p:cNvSpPr/>
          <p:nvPr/>
        </p:nvSpPr>
        <p:spPr>
          <a:xfrm>
            <a:off x="1383461" y="3603791"/>
            <a:ext cx="5487401"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…dient Selbstverteidigung.</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6" name="Прямоугольник 5"/>
          <p:cNvSpPr/>
          <p:nvPr/>
        </p:nvSpPr>
        <p:spPr>
          <a:xfrm>
            <a:off x="1383461" y="2976964"/>
            <a:ext cx="4925516"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…hilft Angst bezwingen.</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7" name="Прямоугольник 6"/>
          <p:cNvSpPr/>
          <p:nvPr/>
        </p:nvSpPr>
        <p:spPr>
          <a:xfrm>
            <a:off x="1383461" y="4285026"/>
            <a:ext cx="5396029"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…härtet den Menschen ab.</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8" name="Прямоугольник 7"/>
          <p:cNvSpPr/>
          <p:nvPr/>
        </p:nvSpPr>
        <p:spPr>
          <a:xfrm>
            <a:off x="1383461" y="2350137"/>
            <a:ext cx="6125395"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…hilft Zielstrebigkeit erziehen.</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9" name="Прямоугольник 8"/>
          <p:cNvSpPr/>
          <p:nvPr/>
        </p:nvSpPr>
        <p:spPr>
          <a:xfrm>
            <a:off x="1383461" y="1787212"/>
            <a:ext cx="7649851"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…macht uns gesund, stark, geschickt.</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10" name="Прямоугольник 9"/>
          <p:cNvSpPr/>
          <p:nvPr/>
        </p:nvSpPr>
        <p:spPr>
          <a:xfrm>
            <a:off x="3783770" y="4982914"/>
            <a:ext cx="5009705"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Sport treiben ist gesund.</a:t>
            </a:r>
            <a:endParaRPr lang="ru-RU" sz="3200" b="1" cap="none" spc="0" dirty="0">
              <a:ln w="0"/>
              <a:solidFill>
                <a:schemeClr val="tx1"/>
              </a:solidFill>
              <a:latin typeface="Arial" panose="020B0604020202020204" pitchFamily="34" charset="0"/>
              <a:cs typeface="Arial" panose="020B0604020202020204" pitchFamily="34" charset="0"/>
            </a:endParaRPr>
          </a:p>
        </p:txBody>
      </p:sp>
      <p:sp>
        <p:nvSpPr>
          <p:cNvPr id="12" name="Прямоугольник 11"/>
          <p:cNvSpPr/>
          <p:nvPr/>
        </p:nvSpPr>
        <p:spPr>
          <a:xfrm>
            <a:off x="843206" y="5567689"/>
            <a:ext cx="10586552" cy="584775"/>
          </a:xfrm>
          <a:prstGeom prst="rect">
            <a:avLst/>
          </a:prstGeom>
          <a:noFill/>
        </p:spPr>
        <p:txBody>
          <a:bodyPr wrap="none" lIns="91440" tIns="45720" rIns="91440" bIns="45720">
            <a:spAutoFit/>
          </a:bodyPr>
          <a:lstStyle/>
          <a:p>
            <a:pPr algn="ctr"/>
            <a:r>
              <a:rPr lang="de-DE" sz="3200" b="1" cap="none" spc="0" dirty="0" smtClean="0">
                <a:ln w="0"/>
                <a:solidFill>
                  <a:schemeClr val="tx1"/>
                </a:solidFill>
                <a:latin typeface="Arial" panose="020B0604020202020204" pitchFamily="34" charset="0"/>
                <a:cs typeface="Arial" panose="020B0604020202020204" pitchFamily="34" charset="0"/>
              </a:rPr>
              <a:t>In einem gesunden Körper wohnt ein gesunder Geist.</a:t>
            </a:r>
            <a:endParaRPr lang="ru-RU" sz="3200" b="1" cap="none" spc="0" dirty="0">
              <a:ln w="0"/>
              <a:solidFill>
                <a:schemeClr val="tx1"/>
              </a:solidFill>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3311" y="3564703"/>
            <a:ext cx="2436645" cy="1623133"/>
          </a:xfrm>
          <a:prstGeom prst="rect">
            <a:avLst/>
          </a:prstGeom>
        </p:spPr>
      </p:pic>
      <p:pic>
        <p:nvPicPr>
          <p:cNvPr id="11" name="Рисунок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72630" y="1336971"/>
            <a:ext cx="2602486" cy="1463379"/>
          </a:xfrm>
          <a:prstGeom prst="rect">
            <a:avLst/>
          </a:prstGeom>
        </p:spPr>
      </p:pic>
    </p:spTree>
    <p:extLst>
      <p:ext uri="{BB962C8B-B14F-4D97-AF65-F5344CB8AC3E}">
        <p14:creationId xmlns:p14="http://schemas.microsoft.com/office/powerpoint/2010/main" val="179820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9" grpId="0"/>
      <p:bldP spid="10"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a:solidFill>
            <a:srgbClr val="0070C0"/>
          </a:solidFill>
        </p:spPr>
        <p:txBody>
          <a:bodyPr>
            <a:normAutofit fontScale="90000"/>
          </a:bodyPr>
          <a:lstStyle/>
          <a:p>
            <a:r>
              <a:rPr lang="de-DE" sz="4000" dirty="0" smtClean="0">
                <a:solidFill>
                  <a:schemeClr val="bg1"/>
                </a:solidFill>
                <a:latin typeface="Arial" panose="020B0604020202020204" pitchFamily="34" charset="0"/>
                <a:cs typeface="Arial" panose="020B0604020202020204" pitchFamily="34" charset="0"/>
              </a:rPr>
              <a:t>Wir lesen den Text</a:t>
            </a:r>
            <a:endParaRPr lang="ru-RU" sz="40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5915025"/>
          </a:xfrm>
          <a:ln w="57150">
            <a:solidFill>
              <a:srgbClr val="00B0F0"/>
            </a:solidFill>
          </a:ln>
        </p:spPr>
        <p:txBody>
          <a:bodyPr>
            <a:normAutofit/>
          </a:bodyPr>
          <a:lstStyle/>
          <a:p>
            <a:pPr>
              <a:lnSpc>
                <a:spcPct val="100000"/>
              </a:lnSpc>
              <a:spcBef>
                <a:spcPts val="0"/>
              </a:spcBef>
            </a:pPr>
            <a:r>
              <a:rPr lang="de-DE" sz="3200" b="1" i="1" dirty="0" smtClean="0">
                <a:solidFill>
                  <a:srgbClr val="7030A0"/>
                </a:solidFill>
                <a:latin typeface="Arial" panose="020B0604020202020204" pitchFamily="34" charset="0"/>
                <a:cs typeface="Arial" panose="020B0604020202020204" pitchFamily="34" charset="0"/>
              </a:rPr>
              <a:t>Sport treiben ist gesund</a:t>
            </a:r>
          </a:p>
          <a:p>
            <a:pPr algn="l">
              <a:lnSpc>
                <a:spcPct val="100000"/>
              </a:lnSpc>
              <a:spcBef>
                <a:spcPts val="0"/>
              </a:spcBef>
            </a:pPr>
            <a:r>
              <a:rPr lang="de-DE" sz="3200" b="1" i="1" dirty="0" smtClean="0">
                <a:solidFill>
                  <a:srgbClr val="7030A0"/>
                </a:solidFill>
                <a:latin typeface="Arial" panose="020B0604020202020204" pitchFamily="34" charset="0"/>
                <a:cs typeface="Arial" panose="020B0604020202020204" pitchFamily="34" charset="0"/>
              </a:rPr>
              <a:t>Sport hat eine große Bedeutung im Leben der Menschen. Einerseits ist Sport eine regelmäßige Anstrengung, andererseits - Art der Erholung. Sport härtet ab, stählt den Charakter, hält gesund und macht geschickt, gibt Lebensmut. Sport ist auch das beste Mittel gegen Krankheiten, weil er widerstandsfähig macht. Sport entwickelt gute Eigenschaften wie Mut, Zielstrebigkeit, Entschlossenheit und Ausdauer. Kurz gesagt, Sport ist für jeden nützlich.</a:t>
            </a:r>
          </a:p>
        </p:txBody>
      </p:sp>
    </p:spTree>
    <p:extLst>
      <p:ext uri="{BB962C8B-B14F-4D97-AF65-F5344CB8AC3E}">
        <p14:creationId xmlns:p14="http://schemas.microsoft.com/office/powerpoint/2010/main" val="38094987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42901" y="1"/>
            <a:ext cx="11587162" cy="585788"/>
          </a:xfrm>
          <a:solidFill>
            <a:srgbClr val="0070C0"/>
          </a:solidFill>
        </p:spPr>
        <p:txBody>
          <a:bodyPr>
            <a:normAutofit fontScale="90000"/>
          </a:bodyPr>
          <a:lstStyle/>
          <a:p>
            <a:r>
              <a:rPr lang="de-DE" sz="4000" dirty="0" smtClean="0">
                <a:solidFill>
                  <a:schemeClr val="bg1"/>
                </a:solidFill>
                <a:latin typeface="Arial" panose="020B0604020202020204" pitchFamily="34" charset="0"/>
                <a:cs typeface="Arial" panose="020B0604020202020204" pitchFamily="34" charset="0"/>
              </a:rPr>
              <a:t>Ergänzen Sie die Sätze</a:t>
            </a:r>
            <a:endParaRPr lang="ru-RU" sz="4000"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342901" y="714375"/>
            <a:ext cx="11587162" cy="6143625"/>
          </a:xfrm>
          <a:ln w="57150">
            <a:solidFill>
              <a:srgbClr val="00B0F0"/>
            </a:solidFill>
          </a:ln>
        </p:spPr>
        <p:txBody>
          <a:bodyPr>
            <a:normAutofit/>
          </a:bodyPr>
          <a:lstStyle/>
          <a:p>
            <a:pPr algn="l">
              <a:lnSpc>
                <a:spcPct val="100000"/>
              </a:lnSpc>
              <a:spcBef>
                <a:spcPts val="0"/>
              </a:spcBef>
            </a:pPr>
            <a:r>
              <a:rPr lang="de-DE" sz="3200" dirty="0" smtClean="0">
                <a:latin typeface="Arial" panose="020B0604020202020204" pitchFamily="34" charset="0"/>
                <a:cs typeface="Arial" panose="020B0604020202020204" pitchFamily="34" charset="0"/>
              </a:rPr>
              <a:t>1) Einerseits ist Sport,     </a:t>
            </a:r>
            <a:r>
              <a:rPr lang="de-DE" sz="3200" dirty="0" smtClean="0">
                <a:solidFill>
                  <a:prstClr val="black"/>
                </a:solidFill>
                <a:latin typeface="Arial" panose="020B0604020202020204" pitchFamily="34" charset="0"/>
                <a:cs typeface="Arial" panose="020B0604020202020204" pitchFamily="34" charset="0"/>
              </a:rPr>
              <a:t>                                           andererseits – </a:t>
            </a:r>
          </a:p>
          <a:p>
            <a:pPr algn="l">
              <a:lnSpc>
                <a:spcPct val="100000"/>
              </a:lnSpc>
              <a:spcBef>
                <a:spcPts val="0"/>
              </a:spcBef>
            </a:pPr>
            <a:r>
              <a:rPr lang="de-DE" sz="3200" dirty="0" smtClean="0">
                <a:solidFill>
                  <a:prstClr val="black"/>
                </a:solidFill>
                <a:latin typeface="Arial" panose="020B0604020202020204" pitchFamily="34" charset="0"/>
                <a:cs typeface="Arial" panose="020B0604020202020204" pitchFamily="34" charset="0"/>
              </a:rPr>
              <a:t>2) Sport             den Menschen      , macht ihn </a:t>
            </a:r>
          </a:p>
          <a:p>
            <a:pPr algn="l">
              <a:lnSpc>
                <a:spcPct val="100000"/>
              </a:lnSpc>
              <a:spcBef>
                <a:spcPts val="0"/>
              </a:spcBef>
            </a:pPr>
            <a:r>
              <a:rPr lang="de-DE" sz="3200" dirty="0" smtClean="0">
                <a:solidFill>
                  <a:prstClr val="black"/>
                </a:solidFill>
                <a:latin typeface="Arial" panose="020B0604020202020204" pitchFamily="34" charset="0"/>
                <a:cs typeface="Arial" panose="020B0604020202020204" pitchFamily="34" charset="0"/>
              </a:rPr>
              <a:t>     und</a:t>
            </a:r>
          </a:p>
          <a:p>
            <a:pPr algn="l">
              <a:lnSpc>
                <a:spcPct val="100000"/>
              </a:lnSpc>
              <a:spcBef>
                <a:spcPts val="0"/>
              </a:spcBef>
            </a:pPr>
            <a:r>
              <a:rPr lang="de-DE" sz="3200" dirty="0" smtClean="0">
                <a:solidFill>
                  <a:prstClr val="black"/>
                </a:solidFill>
                <a:latin typeface="Arial" panose="020B0604020202020204" pitchFamily="34" charset="0"/>
                <a:cs typeface="Arial" panose="020B0604020202020204" pitchFamily="34" charset="0"/>
              </a:rPr>
              <a:t>3) </a:t>
            </a:r>
            <a:r>
              <a:rPr lang="de-DE" sz="3200" dirty="0">
                <a:solidFill>
                  <a:prstClr val="black"/>
                </a:solidFill>
                <a:latin typeface="Arial" panose="020B0604020202020204" pitchFamily="34" charset="0"/>
                <a:cs typeface="Arial" panose="020B0604020202020204" pitchFamily="34" charset="0"/>
              </a:rPr>
              <a:t>Sport entwickelt gute Eigenschaften </a:t>
            </a:r>
            <a:r>
              <a:rPr lang="de-DE" sz="3200" dirty="0" smtClean="0">
                <a:solidFill>
                  <a:prstClr val="black"/>
                </a:solidFill>
                <a:latin typeface="Arial" panose="020B0604020202020204" pitchFamily="34" charset="0"/>
                <a:cs typeface="Arial" panose="020B0604020202020204" pitchFamily="34" charset="0"/>
              </a:rPr>
              <a:t>wie</a:t>
            </a:r>
          </a:p>
          <a:p>
            <a:pPr algn="l">
              <a:lnSpc>
                <a:spcPct val="100000"/>
              </a:lnSpc>
              <a:spcBef>
                <a:spcPts val="0"/>
              </a:spcBef>
            </a:pPr>
            <a:endParaRPr lang="de-DE" sz="3200" dirty="0" smtClean="0">
              <a:solidFill>
                <a:prstClr val="black"/>
              </a:solidFill>
              <a:latin typeface="Arial" panose="020B0604020202020204" pitchFamily="34" charset="0"/>
              <a:cs typeface="Arial" panose="020B0604020202020204" pitchFamily="34" charset="0"/>
            </a:endParaRPr>
          </a:p>
          <a:p>
            <a:pPr algn="l">
              <a:lnSpc>
                <a:spcPct val="100000"/>
              </a:lnSpc>
              <a:spcBef>
                <a:spcPts val="0"/>
              </a:spcBef>
            </a:pPr>
            <a:r>
              <a:rPr lang="de-DE" sz="3200" dirty="0" smtClean="0">
                <a:solidFill>
                  <a:prstClr val="black"/>
                </a:solidFill>
                <a:latin typeface="Arial" panose="020B0604020202020204" pitchFamily="34" charset="0"/>
                <a:cs typeface="Arial" panose="020B0604020202020204" pitchFamily="34" charset="0"/>
              </a:rPr>
              <a:t>4) Besonders populär sind in unserem Land  </a:t>
            </a:r>
          </a:p>
          <a:p>
            <a:pPr algn="l">
              <a:lnSpc>
                <a:spcPct val="100000"/>
              </a:lnSpc>
              <a:spcBef>
                <a:spcPts val="0"/>
              </a:spcBef>
            </a:pPr>
            <a:r>
              <a:rPr lang="de-DE" sz="3200" dirty="0" smtClean="0">
                <a:solidFill>
                  <a:prstClr val="black"/>
                </a:solidFill>
                <a:latin typeface="Arial" panose="020B0604020202020204" pitchFamily="34" charset="0"/>
                <a:cs typeface="Arial" panose="020B0604020202020204" pitchFamily="34" charset="0"/>
              </a:rPr>
              <a:t>5) Um                                    zu sein, beginne ich meinen Tag mit</a:t>
            </a:r>
          </a:p>
          <a:p>
            <a:pPr algn="l">
              <a:lnSpc>
                <a:spcPct val="100000"/>
              </a:lnSpc>
              <a:spcBef>
                <a:spcPts val="0"/>
              </a:spcBef>
            </a:pPr>
            <a:r>
              <a:rPr lang="de-DE" sz="3200" dirty="0" smtClean="0">
                <a:solidFill>
                  <a:prstClr val="black"/>
                </a:solidFill>
                <a:latin typeface="Arial" panose="020B0604020202020204" pitchFamily="34" charset="0"/>
                <a:cs typeface="Arial" panose="020B0604020202020204" pitchFamily="34" charset="0"/>
              </a:rPr>
              <a:t>6) In der Schule ist Sport mein</a:t>
            </a:r>
          </a:p>
          <a:p>
            <a:pPr algn="l">
              <a:lnSpc>
                <a:spcPct val="100000"/>
              </a:lnSpc>
              <a:spcBef>
                <a:spcPts val="0"/>
              </a:spcBef>
            </a:pPr>
            <a:r>
              <a:rPr lang="de-DE" sz="3200" dirty="0" smtClean="0">
                <a:solidFill>
                  <a:prstClr val="black"/>
                </a:solidFill>
                <a:latin typeface="Arial" panose="020B0604020202020204" pitchFamily="34" charset="0"/>
                <a:cs typeface="Arial" panose="020B0604020202020204" pitchFamily="34" charset="0"/>
              </a:rPr>
              <a:t>7) Dank                     bin ich    </a:t>
            </a:r>
            <a:endParaRPr lang="de-DE" sz="3200" dirty="0" smtClean="0">
              <a:latin typeface="Arial" panose="020B0604020202020204" pitchFamily="34" charset="0"/>
              <a:cs typeface="Arial" panose="020B0604020202020204" pitchFamily="34" charset="0"/>
            </a:endParaRPr>
          </a:p>
        </p:txBody>
      </p:sp>
      <p:sp>
        <p:nvSpPr>
          <p:cNvPr id="2" name="Прямоугольник 1"/>
          <p:cNvSpPr/>
          <p:nvPr/>
        </p:nvSpPr>
        <p:spPr>
          <a:xfrm>
            <a:off x="1832305" y="2148660"/>
            <a:ext cx="2007281" cy="584775"/>
          </a:xfrm>
          <a:prstGeom prst="rect">
            <a:avLst/>
          </a:prstGeom>
          <a:noFill/>
        </p:spPr>
        <p:txBody>
          <a:bodyPr wrap="none" lIns="91440" tIns="45720" rIns="91440" bIns="45720">
            <a:spAutoFit/>
          </a:bodyPr>
          <a:lstStyle/>
          <a:p>
            <a:pPr algn="ctr"/>
            <a:r>
              <a:rPr lang="de-DE" sz="3200" dirty="0">
                <a:ln w="0"/>
                <a:latin typeface="Arial" panose="020B0604020202020204" pitchFamily="34" charset="0"/>
                <a:cs typeface="Arial" panose="020B0604020202020204" pitchFamily="34" charset="0"/>
              </a:rPr>
              <a:t>g</a:t>
            </a:r>
            <a:r>
              <a:rPr lang="de-DE" sz="3200" b="0" cap="none" spc="0" dirty="0" smtClean="0">
                <a:ln w="0"/>
                <a:solidFill>
                  <a:schemeClr val="tx1"/>
                </a:solidFill>
                <a:latin typeface="Arial" panose="020B0604020202020204" pitchFamily="34" charset="0"/>
                <a:cs typeface="Arial" panose="020B0604020202020204" pitchFamily="34" charset="0"/>
              </a:rPr>
              <a:t>eschickt.</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6" name="Прямоугольник 5"/>
          <p:cNvSpPr/>
          <p:nvPr/>
        </p:nvSpPr>
        <p:spPr>
          <a:xfrm>
            <a:off x="645585" y="6035269"/>
            <a:ext cx="8747909" cy="584775"/>
          </a:xfrm>
          <a:prstGeom prst="rect">
            <a:avLst/>
          </a:prstGeom>
          <a:noFill/>
        </p:spPr>
        <p:txBody>
          <a:bodyPr wrap="none" lIns="91440" tIns="45720" rIns="91440" bIns="45720">
            <a:spAutoFit/>
          </a:bodyPr>
          <a:lstStyle/>
          <a:p>
            <a:pPr algn="ctr"/>
            <a:r>
              <a:rPr lang="de-DE" sz="3200" dirty="0">
                <a:ln w="0"/>
                <a:latin typeface="Arial" panose="020B0604020202020204" pitchFamily="34" charset="0"/>
                <a:cs typeface="Arial" panose="020B0604020202020204" pitchFamily="34" charset="0"/>
              </a:rPr>
              <a:t>g</a:t>
            </a:r>
            <a:r>
              <a:rPr lang="de-DE" sz="3200" b="0" cap="none" spc="0" dirty="0" smtClean="0">
                <a:ln w="0"/>
                <a:solidFill>
                  <a:schemeClr val="tx1"/>
                </a:solidFill>
                <a:latin typeface="Arial" panose="020B0604020202020204" pitchFamily="34" charset="0"/>
                <a:cs typeface="Arial" panose="020B0604020202020204" pitchFamily="34" charset="0"/>
              </a:rPr>
              <a:t>esund, diszipliniert, energisch und zielstrebig.</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7" name="Прямоугольник 6"/>
          <p:cNvSpPr/>
          <p:nvPr/>
        </p:nvSpPr>
        <p:spPr>
          <a:xfrm>
            <a:off x="1978031" y="5589046"/>
            <a:ext cx="2074607" cy="584775"/>
          </a:xfrm>
          <a:prstGeom prst="rect">
            <a:avLst/>
          </a:prstGeom>
          <a:noFill/>
        </p:spPr>
        <p:txBody>
          <a:bodyPr wrap="none" lIns="91440" tIns="45720" rIns="91440" bIns="45720">
            <a:spAutoFit/>
          </a:bodyPr>
          <a:lstStyle/>
          <a:p>
            <a:pPr algn="ctr"/>
            <a:r>
              <a:rPr lang="de-DE" sz="3200" dirty="0">
                <a:ln w="0"/>
                <a:latin typeface="Arial" panose="020B0604020202020204" pitchFamily="34" charset="0"/>
                <a:cs typeface="Arial" panose="020B0604020202020204" pitchFamily="34" charset="0"/>
              </a:rPr>
              <a:t>d</a:t>
            </a:r>
            <a:r>
              <a:rPr lang="de-DE" sz="3200" b="0" cap="none" spc="0" dirty="0" smtClean="0">
                <a:ln w="0"/>
                <a:solidFill>
                  <a:schemeClr val="tx1"/>
                </a:solidFill>
                <a:latin typeface="Arial" panose="020B0604020202020204" pitchFamily="34" charset="0"/>
                <a:cs typeface="Arial" panose="020B0604020202020204" pitchFamily="34" charset="0"/>
              </a:rPr>
              <a:t>em Sport</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8" name="Прямоугольник 7"/>
          <p:cNvSpPr/>
          <p:nvPr/>
        </p:nvSpPr>
        <p:spPr>
          <a:xfrm>
            <a:off x="5861762" y="5090274"/>
            <a:ext cx="2690160"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Lieblingsfach.</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9" name="Прямоугольник 8"/>
          <p:cNvSpPr/>
          <p:nvPr/>
        </p:nvSpPr>
        <p:spPr>
          <a:xfrm>
            <a:off x="967596" y="4612352"/>
            <a:ext cx="3531737"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Morgengymnastik.</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0" name="Прямоугольник 9"/>
          <p:cNvSpPr/>
          <p:nvPr/>
        </p:nvSpPr>
        <p:spPr>
          <a:xfrm>
            <a:off x="1554295" y="4125129"/>
            <a:ext cx="3871574" cy="584775"/>
          </a:xfrm>
          <a:prstGeom prst="rect">
            <a:avLst/>
          </a:prstGeom>
          <a:noFill/>
        </p:spPr>
        <p:txBody>
          <a:bodyPr wrap="none" lIns="91440" tIns="45720" rIns="91440" bIns="45720">
            <a:spAutoFit/>
          </a:bodyPr>
          <a:lstStyle/>
          <a:p>
            <a:pPr algn="ctr"/>
            <a:r>
              <a:rPr lang="de-DE" sz="3200" dirty="0">
                <a:ln w="0"/>
                <a:latin typeface="Arial" panose="020B0604020202020204" pitchFamily="34" charset="0"/>
                <a:cs typeface="Arial" panose="020B0604020202020204" pitchFamily="34" charset="0"/>
              </a:rPr>
              <a:t>i</a:t>
            </a:r>
            <a:r>
              <a:rPr lang="de-DE" sz="3200" b="0" cap="none" spc="0" dirty="0" smtClean="0">
                <a:ln w="0"/>
                <a:solidFill>
                  <a:schemeClr val="tx1"/>
                </a:solidFill>
                <a:latin typeface="Arial" panose="020B0604020202020204" pitchFamily="34" charset="0"/>
                <a:cs typeface="Arial" panose="020B0604020202020204" pitchFamily="34" charset="0"/>
              </a:rPr>
              <a:t>mmer in guter Form</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1" name="Прямоугольник 10"/>
          <p:cNvSpPr/>
          <p:nvPr/>
        </p:nvSpPr>
        <p:spPr>
          <a:xfrm>
            <a:off x="8671115" y="3614005"/>
            <a:ext cx="3068469"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Fußball, Tennis.</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2" name="Прямоугольник 11"/>
          <p:cNvSpPr/>
          <p:nvPr/>
        </p:nvSpPr>
        <p:spPr>
          <a:xfrm>
            <a:off x="645585" y="3158449"/>
            <a:ext cx="9696822" cy="584775"/>
          </a:xfrm>
          <a:prstGeom prst="rect">
            <a:avLst/>
          </a:prstGeom>
          <a:noFill/>
        </p:spPr>
        <p:txBody>
          <a:bodyPr wrap="none" lIns="91440" tIns="45720" rIns="91440" bIns="45720">
            <a:spAutoFit/>
          </a:bodyPr>
          <a:lstStyle/>
          <a:p>
            <a:pPr algn="ctr"/>
            <a:r>
              <a:rPr lang="de-DE" sz="3200" dirty="0">
                <a:solidFill>
                  <a:prstClr val="black"/>
                </a:solidFill>
                <a:latin typeface="Arial" panose="020B0604020202020204" pitchFamily="34" charset="0"/>
                <a:cs typeface="Arial" panose="020B0604020202020204" pitchFamily="34" charset="0"/>
              </a:rPr>
              <a:t>Mut, Zielstrebigkeit, Entschlossenheit und Ausdauer.</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3" name="Прямоугольник 12"/>
          <p:cNvSpPr/>
          <p:nvPr/>
        </p:nvSpPr>
        <p:spPr>
          <a:xfrm>
            <a:off x="8883514" y="1682180"/>
            <a:ext cx="2643672" cy="584775"/>
          </a:xfrm>
          <a:prstGeom prst="rect">
            <a:avLst/>
          </a:prstGeom>
          <a:noFill/>
        </p:spPr>
        <p:txBody>
          <a:bodyPr wrap="none" lIns="91440" tIns="45720" rIns="91440" bIns="45720">
            <a:spAutoFit/>
          </a:bodyPr>
          <a:lstStyle/>
          <a:p>
            <a:pPr algn="ctr"/>
            <a:r>
              <a:rPr lang="de-DE" sz="3200" dirty="0">
                <a:ln w="0"/>
                <a:latin typeface="Arial" panose="020B0604020202020204" pitchFamily="34" charset="0"/>
                <a:cs typeface="Arial" panose="020B0604020202020204" pitchFamily="34" charset="0"/>
              </a:rPr>
              <a:t>g</a:t>
            </a:r>
            <a:r>
              <a:rPr lang="de-DE" sz="3200" b="0" cap="none" spc="0" dirty="0" smtClean="0">
                <a:ln w="0"/>
                <a:solidFill>
                  <a:schemeClr val="tx1"/>
                </a:solidFill>
                <a:latin typeface="Arial" panose="020B0604020202020204" pitchFamily="34" charset="0"/>
                <a:cs typeface="Arial" panose="020B0604020202020204" pitchFamily="34" charset="0"/>
              </a:rPr>
              <a:t>esund, stark</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4" name="Прямоугольник 13"/>
          <p:cNvSpPr/>
          <p:nvPr/>
        </p:nvSpPr>
        <p:spPr>
          <a:xfrm>
            <a:off x="6136482" y="1682181"/>
            <a:ext cx="639919"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ab</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5" name="Прямоугольник 14"/>
          <p:cNvSpPr/>
          <p:nvPr/>
        </p:nvSpPr>
        <p:spPr>
          <a:xfrm>
            <a:off x="1988222" y="1681055"/>
            <a:ext cx="1231427"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härtet</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6" name="Прямоугольник 15"/>
          <p:cNvSpPr/>
          <p:nvPr/>
        </p:nvSpPr>
        <p:spPr>
          <a:xfrm>
            <a:off x="3015335" y="1226624"/>
            <a:ext cx="3281668" cy="584775"/>
          </a:xfrm>
          <a:prstGeom prst="rect">
            <a:avLst/>
          </a:prstGeom>
          <a:noFill/>
        </p:spPr>
        <p:txBody>
          <a:bodyPr wrap="none" lIns="91440" tIns="45720" rIns="91440" bIns="45720">
            <a:spAutoFit/>
          </a:bodyPr>
          <a:lstStyle/>
          <a:p>
            <a:pPr algn="ctr"/>
            <a:r>
              <a:rPr lang="de-DE" sz="3200" b="0" cap="none" spc="0" dirty="0" smtClean="0">
                <a:ln w="0"/>
                <a:solidFill>
                  <a:schemeClr val="tx1"/>
                </a:solidFill>
                <a:latin typeface="Arial" panose="020B0604020202020204" pitchFamily="34" charset="0"/>
                <a:cs typeface="Arial" panose="020B0604020202020204" pitchFamily="34" charset="0"/>
              </a:rPr>
              <a:t>Art der Erholung.</a:t>
            </a:r>
            <a:endParaRPr lang="ru-RU" sz="3200" b="0" cap="none" spc="0" dirty="0">
              <a:ln w="0"/>
              <a:solidFill>
                <a:schemeClr val="tx1"/>
              </a:solidFill>
              <a:latin typeface="Arial" panose="020B0604020202020204" pitchFamily="34" charset="0"/>
              <a:cs typeface="Arial" panose="020B0604020202020204" pitchFamily="34" charset="0"/>
            </a:endParaRPr>
          </a:p>
        </p:txBody>
      </p:sp>
      <p:sp>
        <p:nvSpPr>
          <p:cNvPr id="17" name="Прямоугольник 16"/>
          <p:cNvSpPr/>
          <p:nvPr/>
        </p:nvSpPr>
        <p:spPr>
          <a:xfrm>
            <a:off x="4442426" y="718415"/>
            <a:ext cx="5762924" cy="584775"/>
          </a:xfrm>
          <a:prstGeom prst="rect">
            <a:avLst/>
          </a:prstGeom>
          <a:noFill/>
        </p:spPr>
        <p:txBody>
          <a:bodyPr wrap="none" lIns="91440" tIns="45720" rIns="91440" bIns="45720">
            <a:spAutoFit/>
          </a:bodyPr>
          <a:lstStyle/>
          <a:p>
            <a:pPr algn="ctr"/>
            <a:r>
              <a:rPr lang="de-DE" sz="3200" dirty="0">
                <a:ln w="0"/>
                <a:latin typeface="Arial" panose="020B0604020202020204" pitchFamily="34" charset="0"/>
                <a:cs typeface="Arial" panose="020B0604020202020204" pitchFamily="34" charset="0"/>
              </a:rPr>
              <a:t>e</a:t>
            </a:r>
            <a:r>
              <a:rPr lang="de-DE" sz="3200" b="0" cap="none" spc="0" dirty="0" smtClean="0">
                <a:ln w="0"/>
                <a:solidFill>
                  <a:schemeClr val="tx1"/>
                </a:solidFill>
                <a:latin typeface="Arial" panose="020B0604020202020204" pitchFamily="34" charset="0"/>
                <a:cs typeface="Arial" panose="020B0604020202020204" pitchFamily="34" charset="0"/>
              </a:rPr>
              <a:t>ine regelmäßige Anstrengung</a:t>
            </a:r>
            <a:endParaRPr lang="ru-RU" sz="3200" b="0" cap="none" spc="0" dirty="0">
              <a:ln w="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76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8" grpId="0"/>
      <p:bldP spid="9" grpId="0"/>
      <p:bldP spid="10" grpId="0"/>
      <p:bldP spid="11" grpId="0"/>
      <p:bldP spid="12" grpId="0"/>
      <p:bldP spid="13" grpId="0"/>
      <p:bldP spid="14" grpId="0"/>
      <p:bldP spid="15" grpId="0"/>
      <p:bldP spid="16" grpId="0"/>
      <p:bldP spid="17"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Тема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312</TotalTime>
  <Words>856</Words>
  <Application>Microsoft Office PowerPoint</Application>
  <PresentationFormat>Широкоэкранный</PresentationFormat>
  <Paragraphs>157</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3</vt:i4>
      </vt:variant>
      <vt:variant>
        <vt:lpstr>Заголовки слайдов</vt:lpstr>
      </vt:variant>
      <vt:variant>
        <vt:i4>15</vt:i4>
      </vt:variant>
    </vt:vector>
  </HeadingPairs>
  <TitlesOfParts>
    <vt:vector size="22" baseType="lpstr">
      <vt:lpstr>Arial</vt:lpstr>
      <vt:lpstr>Calibri</vt:lpstr>
      <vt:lpstr>Calibri Light</vt:lpstr>
      <vt:lpstr>Wingdings</vt:lpstr>
      <vt:lpstr>Тема Office</vt:lpstr>
      <vt:lpstr>2_Тема Office</vt:lpstr>
      <vt:lpstr>Office Theme</vt:lpstr>
      <vt:lpstr>DEUTSCH</vt:lpstr>
      <vt:lpstr>Plan der Stunde</vt:lpstr>
      <vt:lpstr>Kontrolle der selbstständiger Arbeit</vt:lpstr>
      <vt:lpstr>Wir lernen Wörter</vt:lpstr>
      <vt:lpstr>Wir lesen den Text</vt:lpstr>
      <vt:lpstr>Was fällt Ihnen im Zusammenhang mit dem Wort “Sport” ein?</vt:lpstr>
      <vt:lpstr>Bedeutung des Sports</vt:lpstr>
      <vt:lpstr>Wir lesen den Text</vt:lpstr>
      <vt:lpstr>Ergänzen Sie die Sätze</vt:lpstr>
      <vt:lpstr>Markieren die Sätze mit den Buchstaben “R” oder “F”</vt:lpstr>
      <vt:lpstr>Synonyme</vt:lpstr>
      <vt:lpstr>Sagen Sie anders!</vt:lpstr>
      <vt:lpstr>Ergänzen Sie die Sätze durch passende Wortgruppen</vt:lpstr>
      <vt:lpstr>Aufgabe für selbstständige Arbeit</vt:lpstr>
      <vt:lpstr>Ende der Stunde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dc:title>
  <dc:creator>Пользователь</dc:creator>
  <cp:lastModifiedBy>Пользователь</cp:lastModifiedBy>
  <cp:revision>35</cp:revision>
  <dcterms:created xsi:type="dcterms:W3CDTF">2020-10-20T19:23:13Z</dcterms:created>
  <dcterms:modified xsi:type="dcterms:W3CDTF">2020-10-24T05:08:26Z</dcterms:modified>
</cp:coreProperties>
</file>