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7" r:id="rId5"/>
    <p:sldId id="262" r:id="rId6"/>
    <p:sldId id="261" r:id="rId7"/>
    <p:sldId id="272" r:id="rId8"/>
    <p:sldId id="263" r:id="rId9"/>
    <p:sldId id="264" r:id="rId10"/>
    <p:sldId id="265" r:id="rId11"/>
    <p:sldId id="266" r:id="rId12"/>
    <p:sldId id="268" r:id="rId13"/>
    <p:sldId id="270" r:id="rId14"/>
    <p:sldId id="267" r:id="rId15"/>
    <p:sldId id="269" r:id="rId16"/>
    <p:sldId id="259" r:id="rId17"/>
    <p:sldId id="260"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78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9747D8-28CD-4857-8C0B-983243A21009}" type="datetimeFigureOut">
              <a:rPr lang="ru-RU" smtClean="0"/>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325497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9747D8-28CD-4857-8C0B-983243A21009}" type="datetimeFigureOut">
              <a:rPr lang="ru-RU" smtClean="0"/>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172844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9747D8-28CD-4857-8C0B-983243A21009}" type="datetimeFigureOut">
              <a:rPr lang="ru-RU" smtClean="0"/>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2079853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2390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09686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3762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5592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1656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93605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3568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8012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9747D8-28CD-4857-8C0B-983243A21009}" type="datetimeFigureOut">
              <a:rPr lang="ru-RU" smtClean="0"/>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25358601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83869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12337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69034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60974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29378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29460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98350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7712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66902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65100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9747D8-28CD-4857-8C0B-983243A21009}" type="datetimeFigureOut">
              <a:rPr lang="ru-RU" smtClean="0"/>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25592423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16420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786093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07204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41136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9747D8-28CD-4857-8C0B-983243A21009}" type="datetimeFigureOut">
              <a:rPr lang="ru-RU" smtClean="0"/>
              <a:t>24.10.2020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3613344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9747D8-28CD-4857-8C0B-983243A21009}" type="datetimeFigureOut">
              <a:rPr lang="ru-RU" smtClean="0"/>
              <a:t>24.10.2020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200866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9747D8-28CD-4857-8C0B-983243A21009}" type="datetimeFigureOut">
              <a:rPr lang="ru-RU" smtClean="0"/>
              <a:t>24.10.2020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200660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9747D8-28CD-4857-8C0B-983243A21009}" type="datetimeFigureOut">
              <a:rPr lang="ru-RU" smtClean="0"/>
              <a:t>24.10.2020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200728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C9747D8-28CD-4857-8C0B-983243A21009}" type="datetimeFigureOut">
              <a:rPr lang="ru-RU" smtClean="0"/>
              <a:t>24.10.2020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1144838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C9747D8-28CD-4857-8C0B-983243A21009}" type="datetimeFigureOut">
              <a:rPr lang="ru-RU" smtClean="0"/>
              <a:t>24.10.2020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AFED26-5836-412B-BF60-3D737ED3FA33}" type="slidenum">
              <a:rPr lang="ru-RU" smtClean="0"/>
              <a:t>‹#›</a:t>
            </a:fld>
            <a:endParaRPr lang="ru-RU"/>
          </a:p>
        </p:txBody>
      </p:sp>
    </p:spTree>
    <p:extLst>
      <p:ext uri="{BB962C8B-B14F-4D97-AF65-F5344CB8AC3E}">
        <p14:creationId xmlns:p14="http://schemas.microsoft.com/office/powerpoint/2010/main" val="134988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747D8-28CD-4857-8C0B-983243A21009}" type="datetimeFigureOut">
              <a:rPr lang="ru-RU" smtClean="0"/>
              <a:t>24.10.2020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AFED26-5836-412B-BF60-3D737ED3FA33}" type="slidenum">
              <a:rPr lang="ru-RU" smtClean="0"/>
              <a:t>‹#›</a:t>
            </a:fld>
            <a:endParaRPr lang="ru-RU"/>
          </a:p>
        </p:txBody>
      </p:sp>
    </p:spTree>
    <p:extLst>
      <p:ext uri="{BB962C8B-B14F-4D97-AF65-F5344CB8AC3E}">
        <p14:creationId xmlns:p14="http://schemas.microsoft.com/office/powerpoint/2010/main" val="3659044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28A4C-9EB6-4E62-A8C9-BFC292CA4DA8}" type="datetimeFigureOut">
              <a:rPr lang="ru-RU" smtClean="0">
                <a:solidFill>
                  <a:prstClr val="black">
                    <a:tint val="75000"/>
                  </a:prstClr>
                </a:solidFill>
              </a:rPr>
              <a:pPr/>
              <a:t>24.10.2020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90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24.10.2020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98428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64973" y="1775011"/>
            <a:ext cx="5275669" cy="4303060"/>
          </a:xfrm>
        </p:spPr>
        <p:txBody>
          <a:bodyPr>
            <a:normAutofit/>
          </a:bodyPr>
          <a:lstStyle/>
          <a:p>
            <a:endParaRPr lang="de-DE" sz="6000" b="1" dirty="0" smtClean="0">
              <a:solidFill>
                <a:srgbClr val="00B050"/>
              </a:solidFill>
              <a:latin typeface="Arial" panose="020B0604020202020204" pitchFamily="34" charset="0"/>
              <a:cs typeface="Arial" panose="020B0604020202020204" pitchFamily="34" charset="0"/>
            </a:endParaRPr>
          </a:p>
          <a:p>
            <a:r>
              <a:rPr lang="de-DE" sz="6000" b="1" dirty="0" smtClean="0">
                <a:solidFill>
                  <a:srgbClr val="00B050"/>
                </a:solidFill>
                <a:latin typeface="Arial" panose="020B0604020202020204" pitchFamily="34" charset="0"/>
                <a:cs typeface="Arial" panose="020B0604020202020204" pitchFamily="34" charset="0"/>
              </a:rPr>
              <a:t>THEMA </a:t>
            </a:r>
            <a:r>
              <a:rPr lang="de-DE" sz="6000" b="1" dirty="0">
                <a:solidFill>
                  <a:srgbClr val="00B050"/>
                </a:solidFill>
                <a:latin typeface="Arial" panose="020B0604020202020204" pitchFamily="34" charset="0"/>
                <a:cs typeface="Arial" panose="020B0604020202020204" pitchFamily="34" charset="0"/>
              </a:rPr>
              <a:t>DER STUNDE</a:t>
            </a:r>
            <a:r>
              <a:rPr lang="de-DE" sz="6000" b="1" dirty="0" smtClean="0">
                <a:solidFill>
                  <a:srgbClr val="00B050"/>
                </a:solidFill>
                <a:latin typeface="Arial" panose="020B0604020202020204" pitchFamily="34" charset="0"/>
                <a:cs typeface="Arial" panose="020B0604020202020204" pitchFamily="34" charset="0"/>
              </a:rPr>
              <a:t>:</a:t>
            </a:r>
          </a:p>
          <a:p>
            <a:pPr>
              <a:lnSpc>
                <a:spcPct val="150000"/>
              </a:lnSpc>
            </a:pPr>
            <a:r>
              <a:rPr lang="en-US" sz="6000" b="1" dirty="0" smtClean="0">
                <a:solidFill>
                  <a:srgbClr val="7030A0"/>
                </a:solidFill>
                <a:latin typeface="Arial" panose="020B0604020202020204" pitchFamily="34" charset="0"/>
                <a:cs typeface="Arial" panose="020B0604020202020204" pitchFamily="34" charset="0"/>
              </a:rPr>
              <a:t>“</a:t>
            </a:r>
            <a:r>
              <a:rPr lang="de-DE" sz="6000" b="1" dirty="0" smtClean="0">
                <a:solidFill>
                  <a:srgbClr val="7030A0"/>
                </a:solidFill>
                <a:latin typeface="Arial" panose="020B0604020202020204" pitchFamily="34" charset="0"/>
                <a:cs typeface="Arial" panose="020B0604020202020204" pitchFamily="34" charset="0"/>
              </a:rPr>
              <a:t>Sport</a:t>
            </a:r>
            <a:r>
              <a:rPr lang="uz-Cyrl-UZ" sz="6000" b="1" dirty="0" smtClean="0">
                <a:solidFill>
                  <a:srgbClr val="7030A0"/>
                </a:solidFill>
                <a:latin typeface="Arial" panose="020B0604020202020204" pitchFamily="34" charset="0"/>
                <a:cs typeface="Arial" panose="020B0604020202020204" pitchFamily="34" charset="0"/>
              </a:rPr>
              <a:t>”</a:t>
            </a:r>
            <a:endParaRPr lang="ru-RU" sz="6000" b="1" dirty="0">
              <a:solidFill>
                <a:srgbClr val="7030A0"/>
              </a:solidFill>
              <a:latin typeface="Arial" panose="020B0604020202020204" pitchFamily="34" charset="0"/>
              <a:cs typeface="Arial" panose="020B0604020202020204" pitchFamily="34" charset="0"/>
            </a:endParaRPr>
          </a:p>
        </p:txBody>
      </p:sp>
      <p:sp>
        <p:nvSpPr>
          <p:cNvPr id="4" name="Заголовок 3"/>
          <p:cNvSpPr>
            <a:spLocks noGrp="1"/>
          </p:cNvSpPr>
          <p:nvPr>
            <p:ph type="ctrTitle"/>
          </p:nvPr>
        </p:nvSpPr>
        <p:spPr>
          <a:xfrm>
            <a:off x="340659" y="221410"/>
            <a:ext cx="11438966" cy="1338449"/>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pic>
        <p:nvPicPr>
          <p:cNvPr id="1030" name="Picture 6" descr="Xalq ta'limi vazirligining &lt;br /&gt; Axborot-Ta'lim Porta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987" y="1775011"/>
            <a:ext cx="3609975" cy="48768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778221" y="5387806"/>
            <a:ext cx="8875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de-DE" sz="5400" dirty="0">
                <a:ln w="0"/>
                <a:solidFill>
                  <a:srgbClr val="5B9BD5"/>
                </a:solidFill>
                <a:effectLst>
                  <a:outerShdw blurRad="38100" dist="25400" dir="5400000" algn="ctr" rotWithShape="0">
                    <a:srgbClr val="6E747A">
                      <a:alpha val="43000"/>
                    </a:srgbClr>
                  </a:outerShdw>
                </a:effectLst>
              </a:rPr>
              <a:t>7</a:t>
            </a:r>
            <a:endParaRPr lang="ru-RU" sz="540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endParaRPr>
          </a:p>
        </p:txBody>
      </p:sp>
      <p:sp>
        <p:nvSpPr>
          <p:cNvPr id="2" name="Прямоугольник 1"/>
          <p:cNvSpPr/>
          <p:nvPr/>
        </p:nvSpPr>
        <p:spPr>
          <a:xfrm>
            <a:off x="675861" y="2279374"/>
            <a:ext cx="636104" cy="1749287"/>
          </a:xfrm>
          <a:prstGeom prst="rect">
            <a:avLst/>
          </a:prstGeom>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675861" y="4561849"/>
            <a:ext cx="636104" cy="1749287"/>
          </a:xfrm>
          <a:prstGeom prst="rect">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9329738" y="484934"/>
            <a:ext cx="2257425" cy="788334"/>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7.Klasse</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228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1"/>
            <a:ext cx="11530013" cy="514350"/>
          </a:xfrm>
          <a:solidFill>
            <a:srgbClr val="0070C0"/>
          </a:solidFill>
        </p:spPr>
        <p:txBody>
          <a:bodyPr>
            <a:normAutofit fontScale="90000"/>
          </a:bodyPr>
          <a:lstStyle/>
          <a:p>
            <a:pPr algn="ctr"/>
            <a:r>
              <a:rPr lang="de-DE" sz="3600" b="1" dirty="0" smtClean="0">
                <a:solidFill>
                  <a:schemeClr val="bg1"/>
                </a:solidFill>
                <a:latin typeface="Arial" panose="020B0604020202020204" pitchFamily="34" charset="0"/>
                <a:cs typeface="Arial" panose="020B0604020202020204" pitchFamily="34" charset="0"/>
              </a:rPr>
              <a:t>Markieren die Sätze mit den Buchstaben </a:t>
            </a:r>
            <a:r>
              <a:rPr lang="uz-Cyrl-UZ" sz="3600" b="1" dirty="0" smtClean="0">
                <a:solidFill>
                  <a:schemeClr val="bg1"/>
                </a:solidFill>
                <a:latin typeface="Arial" panose="020B0604020202020204" pitchFamily="34" charset="0"/>
                <a:cs typeface="Arial" panose="020B0604020202020204" pitchFamily="34" charset="0"/>
              </a:rPr>
              <a:t>“</a:t>
            </a:r>
            <a:r>
              <a:rPr lang="de-DE" sz="3600" b="1" dirty="0" smtClean="0">
                <a:solidFill>
                  <a:schemeClr val="bg1"/>
                </a:solidFill>
                <a:latin typeface="Arial" panose="020B0604020202020204" pitchFamily="34" charset="0"/>
                <a:cs typeface="Arial" panose="020B0604020202020204" pitchFamily="34" charset="0"/>
              </a:rPr>
              <a:t>R</a:t>
            </a:r>
            <a:r>
              <a:rPr lang="uz-Cyrl-UZ" sz="3600" b="1" dirty="0" smtClean="0">
                <a:solidFill>
                  <a:schemeClr val="bg1"/>
                </a:solidFill>
                <a:latin typeface="Arial" panose="020B0604020202020204" pitchFamily="34" charset="0"/>
                <a:cs typeface="Arial" panose="020B0604020202020204" pitchFamily="34" charset="0"/>
              </a:rPr>
              <a:t>”</a:t>
            </a:r>
            <a:r>
              <a:rPr lang="de-DE" sz="3600" b="1" dirty="0" smtClean="0">
                <a:solidFill>
                  <a:schemeClr val="bg1"/>
                </a:solidFill>
                <a:latin typeface="Arial" panose="020B0604020202020204" pitchFamily="34" charset="0"/>
                <a:cs typeface="Arial" panose="020B0604020202020204" pitchFamily="34" charset="0"/>
              </a:rPr>
              <a:t> oder </a:t>
            </a:r>
            <a:r>
              <a:rPr lang="uz-Cyrl-UZ" sz="3600" b="1" dirty="0" smtClean="0">
                <a:solidFill>
                  <a:schemeClr val="bg1"/>
                </a:solidFill>
                <a:latin typeface="Arial" panose="020B0604020202020204" pitchFamily="34" charset="0"/>
                <a:cs typeface="Arial" panose="020B0604020202020204" pitchFamily="34" charset="0"/>
              </a:rPr>
              <a:t>“</a:t>
            </a:r>
            <a:r>
              <a:rPr lang="de-DE" sz="3600" b="1" dirty="0" smtClean="0">
                <a:solidFill>
                  <a:schemeClr val="bg1"/>
                </a:solidFill>
                <a:latin typeface="Arial" panose="020B0604020202020204" pitchFamily="34" charset="0"/>
                <a:cs typeface="Arial" panose="020B0604020202020204" pitchFamily="34" charset="0"/>
              </a:rPr>
              <a:t>F</a:t>
            </a:r>
            <a:r>
              <a:rPr lang="uz-Cyrl-UZ" sz="3600" b="1" dirty="0" smtClean="0">
                <a:solidFill>
                  <a:schemeClr val="bg1"/>
                </a:solidFill>
                <a:latin typeface="Arial" panose="020B0604020202020204" pitchFamily="34" charset="0"/>
                <a:cs typeface="Arial" panose="020B0604020202020204" pitchFamily="34" charset="0"/>
              </a:rPr>
              <a:t>”</a:t>
            </a:r>
            <a:endParaRPr lang="ru-RU" sz="3600" b="1" dirty="0">
              <a:solidFill>
                <a:schemeClr val="bg1"/>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58144099"/>
              </p:ext>
            </p:extLst>
          </p:nvPr>
        </p:nvGraphicFramePr>
        <p:xfrm>
          <a:off x="314325" y="785813"/>
          <a:ext cx="11530016" cy="4450080"/>
        </p:xfrm>
        <a:graphic>
          <a:graphicData uri="http://schemas.openxmlformats.org/drawingml/2006/table">
            <a:tbl>
              <a:tblPr firstRow="1" bandRow="1">
                <a:tableStyleId>{22838BEF-8BB2-4498-84A7-C5851F593DF1}</a:tableStyleId>
              </a:tblPr>
              <a:tblGrid>
                <a:gridCol w="9972677">
                  <a:extLst>
                    <a:ext uri="{9D8B030D-6E8A-4147-A177-3AD203B41FA5}">
                      <a16:colId xmlns:a16="http://schemas.microsoft.com/office/drawing/2014/main" val="20000"/>
                    </a:ext>
                  </a:extLst>
                </a:gridCol>
                <a:gridCol w="1557339">
                  <a:extLst>
                    <a:ext uri="{9D8B030D-6E8A-4147-A177-3AD203B41FA5}">
                      <a16:colId xmlns:a16="http://schemas.microsoft.com/office/drawing/2014/main" val="20001"/>
                    </a:ext>
                  </a:extLst>
                </a:gridCol>
              </a:tblGrid>
              <a:tr h="442906">
                <a:tc>
                  <a:txBody>
                    <a:bodyPr/>
                    <a:lstStyle/>
                    <a:p>
                      <a:r>
                        <a:rPr lang="de-DE" sz="3200" b="1" dirty="0" smtClean="0">
                          <a:latin typeface="Arial" panose="020B0604020202020204" pitchFamily="34" charset="0"/>
                          <a:cs typeface="Arial" panose="020B0604020202020204" pitchFamily="34" charset="0"/>
                        </a:rPr>
                        <a:t>1. Sport hat eine große Bedeutung.</a:t>
                      </a:r>
                      <a:endParaRPr lang="ru-RU" sz="3200" b="1" dirty="0">
                        <a:latin typeface="Arial" panose="020B0604020202020204" pitchFamily="34" charset="0"/>
                        <a:cs typeface="Arial" panose="020B0604020202020204" pitchFamily="34" charset="0"/>
                      </a:endParaRPr>
                    </a:p>
                  </a:txBody>
                  <a:tcPr/>
                </a:tc>
                <a:tc>
                  <a:txBody>
                    <a:bodyPr/>
                    <a:lstStyle/>
                    <a:p>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400050">
                <a:tc>
                  <a:txBody>
                    <a:bodyPr/>
                    <a:lstStyle/>
                    <a:p>
                      <a:r>
                        <a:rPr lang="de-DE" sz="3200" b="1" dirty="0" smtClean="0">
                          <a:latin typeface="Arial" panose="020B0604020202020204" pitchFamily="34" charset="0"/>
                          <a:cs typeface="Arial" panose="020B0604020202020204" pitchFamily="34" charset="0"/>
                        </a:rPr>
                        <a:t>2. Sport</a:t>
                      </a:r>
                      <a:r>
                        <a:rPr lang="de-DE" sz="3200" b="1" baseline="0" dirty="0" smtClean="0">
                          <a:latin typeface="Arial" panose="020B0604020202020204" pitchFamily="34" charset="0"/>
                          <a:cs typeface="Arial" panose="020B0604020202020204" pitchFamily="34" charset="0"/>
                        </a:rPr>
                        <a:t> ist die beste Arznei.</a:t>
                      </a:r>
                      <a:endParaRPr lang="ru-RU" sz="3200" b="1" dirty="0">
                        <a:latin typeface="Arial" panose="020B0604020202020204" pitchFamily="34" charset="0"/>
                        <a:cs typeface="Arial" panose="020B0604020202020204" pitchFamily="34" charset="0"/>
                      </a:endParaRPr>
                    </a:p>
                  </a:txBody>
                  <a:tcPr/>
                </a:tc>
                <a:tc>
                  <a:txBody>
                    <a:bodyPr/>
                    <a:lstStyle/>
                    <a:p>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14337">
                <a:tc>
                  <a:txBody>
                    <a:bodyPr/>
                    <a:lstStyle/>
                    <a:p>
                      <a:r>
                        <a:rPr lang="de-DE" sz="3200" b="1" dirty="0" smtClean="0">
                          <a:latin typeface="Arial" panose="020B0604020202020204" pitchFamily="34" charset="0"/>
                          <a:cs typeface="Arial" panose="020B0604020202020204" pitchFamily="34" charset="0"/>
                        </a:rPr>
                        <a:t>3. Sport entwickelt keine positive Eigenschaften.</a:t>
                      </a:r>
                      <a:endParaRPr lang="ru-RU" sz="3200" b="1" dirty="0">
                        <a:latin typeface="Arial" panose="020B0604020202020204" pitchFamily="34" charset="0"/>
                        <a:cs typeface="Arial" panose="020B0604020202020204" pitchFamily="34" charset="0"/>
                      </a:endParaRPr>
                    </a:p>
                  </a:txBody>
                  <a:tcPr/>
                </a:tc>
                <a:tc>
                  <a:txBody>
                    <a:bodyPr/>
                    <a:lstStyle/>
                    <a:p>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481409">
                <a:tc>
                  <a:txBody>
                    <a:bodyPr/>
                    <a:lstStyle/>
                    <a:p>
                      <a:r>
                        <a:rPr lang="de-DE" sz="3200" b="1" dirty="0" smtClean="0">
                          <a:latin typeface="Arial" panose="020B0604020202020204" pitchFamily="34" charset="0"/>
                          <a:cs typeface="Arial" panose="020B0604020202020204" pitchFamily="34" charset="0"/>
                        </a:rPr>
                        <a:t>4. Sport ist in unserem</a:t>
                      </a:r>
                      <a:r>
                        <a:rPr lang="de-DE" sz="3200" b="1" baseline="0" dirty="0" smtClean="0">
                          <a:latin typeface="Arial" panose="020B0604020202020204" pitchFamily="34" charset="0"/>
                          <a:cs typeface="Arial" panose="020B0604020202020204" pitchFamily="34" charset="0"/>
                        </a:rPr>
                        <a:t> Land unbeliebt.</a:t>
                      </a:r>
                      <a:endParaRPr lang="ru-RU" sz="3200" b="1" dirty="0">
                        <a:latin typeface="Arial" panose="020B0604020202020204" pitchFamily="34" charset="0"/>
                        <a:cs typeface="Arial" panose="020B0604020202020204" pitchFamily="34" charset="0"/>
                      </a:endParaRPr>
                    </a:p>
                  </a:txBody>
                  <a:tcPr/>
                </a:tc>
                <a:tc>
                  <a:txBody>
                    <a:bodyPr/>
                    <a:lstStyle/>
                    <a:p>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404416">
                <a:tc>
                  <a:txBody>
                    <a:bodyPr/>
                    <a:lstStyle/>
                    <a:p>
                      <a:r>
                        <a:rPr lang="de-DE" sz="3200" b="1" dirty="0" smtClean="0">
                          <a:latin typeface="Arial" panose="020B0604020202020204" pitchFamily="34" charset="0"/>
                          <a:cs typeface="Arial" panose="020B0604020202020204" pitchFamily="34" charset="0"/>
                        </a:rPr>
                        <a:t>5. Im Sommer spielt man Volleyball, Fußball, Basketball, </a:t>
                      </a:r>
                      <a:r>
                        <a:rPr lang="de-DE" sz="3200" b="1" dirty="0" smtClean="0">
                          <a:latin typeface="Arial" panose="020B0604020202020204" pitchFamily="34" charset="0"/>
                          <a:cs typeface="Arial" panose="020B0604020202020204" pitchFamily="34" charset="0"/>
                        </a:rPr>
                        <a:t>Tennis.</a:t>
                      </a:r>
                      <a:endParaRPr lang="ru-RU" sz="3200" b="1" dirty="0">
                        <a:latin typeface="Arial" panose="020B0604020202020204" pitchFamily="34" charset="0"/>
                        <a:cs typeface="Arial" panose="020B0604020202020204" pitchFamily="34" charset="0"/>
                      </a:endParaRPr>
                    </a:p>
                  </a:txBody>
                  <a:tcPr/>
                </a:tc>
                <a:tc>
                  <a:txBody>
                    <a:bodyPr/>
                    <a:lstStyle/>
                    <a:p>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462376">
                <a:tc>
                  <a:txBody>
                    <a:bodyPr/>
                    <a:lstStyle/>
                    <a:p>
                      <a:r>
                        <a:rPr lang="de-DE" sz="3200" b="1" dirty="0" smtClean="0">
                          <a:latin typeface="Arial" panose="020B0604020202020204" pitchFamily="34" charset="0"/>
                          <a:cs typeface="Arial" panose="020B0604020202020204" pitchFamily="34" charset="0"/>
                        </a:rPr>
                        <a:t>6. Dank dem Sport bin ich krank, egoistisch</a:t>
                      </a:r>
                      <a:r>
                        <a:rPr lang="de-DE" sz="3200" b="1" baseline="0" dirty="0" smtClean="0">
                          <a:latin typeface="Arial" panose="020B0604020202020204" pitchFamily="34" charset="0"/>
                          <a:cs typeface="Arial" panose="020B0604020202020204" pitchFamily="34" charset="0"/>
                        </a:rPr>
                        <a:t> und undiszipliniert.</a:t>
                      </a:r>
                      <a:endParaRPr lang="ru-RU" sz="3200" b="1" dirty="0">
                        <a:latin typeface="Arial" panose="020B0604020202020204" pitchFamily="34" charset="0"/>
                        <a:cs typeface="Arial" panose="020B0604020202020204" pitchFamily="34" charset="0"/>
                      </a:endParaRPr>
                    </a:p>
                  </a:txBody>
                  <a:tcPr/>
                </a:tc>
                <a:tc>
                  <a:txBody>
                    <a:bodyPr/>
                    <a:lstStyle/>
                    <a:p>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sp>
        <p:nvSpPr>
          <p:cNvPr id="3" name="Прямоугольник 2"/>
          <p:cNvSpPr/>
          <p:nvPr/>
        </p:nvSpPr>
        <p:spPr>
          <a:xfrm>
            <a:off x="10559867" y="3300919"/>
            <a:ext cx="554960"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R</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6" name="Подзаголовок 5"/>
          <p:cNvSpPr>
            <a:spLocks noGrp="1"/>
          </p:cNvSpPr>
          <p:nvPr>
            <p:ph type="subTitle" idx="1"/>
          </p:nvPr>
        </p:nvSpPr>
        <p:spPr>
          <a:xfrm>
            <a:off x="10531013" y="828675"/>
            <a:ext cx="554960" cy="646331"/>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R</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0588722" y="1875912"/>
            <a:ext cx="497251"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F</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10588722" y="4407128"/>
            <a:ext cx="497251"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F</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0531014" y="1282928"/>
            <a:ext cx="554959"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R</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10559867" y="2468895"/>
            <a:ext cx="497252" cy="707886"/>
          </a:xfrm>
          <a:prstGeom prst="rect">
            <a:avLst/>
          </a:prstGeom>
          <a:noFill/>
        </p:spPr>
        <p:txBody>
          <a:bodyPr wrap="none" lIns="91440" tIns="45720" rIns="91440" bIns="45720">
            <a:spAutoFit/>
          </a:bodyPr>
          <a:lstStyle/>
          <a:p>
            <a:pPr algn="ctr"/>
            <a:r>
              <a:rPr lang="de-DE" sz="4000" dirty="0">
                <a:ln w="0"/>
                <a:latin typeface="Arial" panose="020B0604020202020204" pitchFamily="34" charset="0"/>
                <a:cs typeface="Arial" panose="020B0604020202020204" pitchFamily="34" charset="0"/>
              </a:rPr>
              <a:t>F</a:t>
            </a:r>
            <a:endParaRPr lang="ru-RU" sz="40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58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78606" y="0"/>
            <a:ext cx="11530013" cy="514350"/>
          </a:xfrm>
          <a:solidFill>
            <a:srgbClr val="0070C0"/>
          </a:solidFill>
        </p:spPr>
        <p:txBody>
          <a:bodyPr>
            <a:normAutofit fontScale="90000"/>
          </a:bodyPr>
          <a:lstStyle/>
          <a:p>
            <a:pPr algn="ctr"/>
            <a:r>
              <a:rPr lang="de-DE" sz="3600" b="1" dirty="0" smtClean="0">
                <a:solidFill>
                  <a:schemeClr val="bg1"/>
                </a:solidFill>
                <a:latin typeface="Arial" panose="020B0604020202020204" pitchFamily="34" charset="0"/>
                <a:cs typeface="Arial" panose="020B0604020202020204" pitchFamily="34" charset="0"/>
              </a:rPr>
              <a:t>Synonyme</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943983032"/>
              </p:ext>
            </p:extLst>
          </p:nvPr>
        </p:nvGraphicFramePr>
        <p:xfrm>
          <a:off x="314324" y="785813"/>
          <a:ext cx="11530014" cy="2895600"/>
        </p:xfrm>
        <a:graphic>
          <a:graphicData uri="http://schemas.openxmlformats.org/drawingml/2006/table">
            <a:tbl>
              <a:tblPr firstRow="1" bandRow="1">
                <a:tableStyleId>{22838BEF-8BB2-4498-84A7-C5851F593DF1}</a:tableStyleId>
              </a:tblPr>
              <a:tblGrid>
                <a:gridCol w="5765007">
                  <a:extLst>
                    <a:ext uri="{9D8B030D-6E8A-4147-A177-3AD203B41FA5}">
                      <a16:colId xmlns:a16="http://schemas.microsoft.com/office/drawing/2014/main" val="20000"/>
                    </a:ext>
                  </a:extLst>
                </a:gridCol>
                <a:gridCol w="5765007">
                  <a:extLst>
                    <a:ext uri="{9D8B030D-6E8A-4147-A177-3AD203B41FA5}">
                      <a16:colId xmlns:a16="http://schemas.microsoft.com/office/drawing/2014/main" val="20001"/>
                    </a:ext>
                  </a:extLst>
                </a:gridCol>
              </a:tblGrid>
              <a:tr h="442906">
                <a:tc>
                  <a:txBody>
                    <a:bodyPr/>
                    <a:lstStyle/>
                    <a:p>
                      <a:r>
                        <a:rPr lang="de-DE" sz="3200" b="1" dirty="0" smtClean="0">
                          <a:latin typeface="Arial" panose="020B0604020202020204" pitchFamily="34" charset="0"/>
                          <a:cs typeface="Arial" panose="020B0604020202020204" pitchFamily="34" charset="0"/>
                        </a:rPr>
                        <a:t>Die</a:t>
                      </a:r>
                      <a:r>
                        <a:rPr lang="de-DE" sz="3200" b="1" baseline="0" dirty="0" smtClean="0">
                          <a:latin typeface="Arial" panose="020B0604020202020204" pitchFamily="34" charset="0"/>
                          <a:cs typeface="Arial" panose="020B0604020202020204" pitchFamily="34" charset="0"/>
                        </a:rPr>
                        <a:t> Fußballmannschaft</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Die Distanz</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400050">
                <a:tc>
                  <a:txBody>
                    <a:bodyPr/>
                    <a:lstStyle/>
                    <a:p>
                      <a:r>
                        <a:rPr lang="de-DE" sz="3200" b="1" dirty="0" smtClean="0">
                          <a:latin typeface="Arial" panose="020B0604020202020204" pitchFamily="34" charset="0"/>
                          <a:cs typeface="Arial" panose="020B0604020202020204" pitchFamily="34" charset="0"/>
                        </a:rPr>
                        <a:t>Der Torwart</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Das Turnen</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14337">
                <a:tc>
                  <a:txBody>
                    <a:bodyPr/>
                    <a:lstStyle/>
                    <a:p>
                      <a:r>
                        <a:rPr lang="de-DE" sz="3200" b="1" dirty="0" smtClean="0">
                          <a:latin typeface="Arial" panose="020B0604020202020204" pitchFamily="34" charset="0"/>
                          <a:cs typeface="Arial" panose="020B0604020202020204" pitchFamily="34" charset="0"/>
                        </a:rPr>
                        <a:t>Die Laufstrecke</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Der Rekordinhaber</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481409">
                <a:tc>
                  <a:txBody>
                    <a:bodyPr/>
                    <a:lstStyle/>
                    <a:p>
                      <a:r>
                        <a:rPr lang="de-DE" sz="3200" b="1" dirty="0" smtClean="0">
                          <a:latin typeface="Arial" panose="020B0604020202020204" pitchFamily="34" charset="0"/>
                          <a:cs typeface="Arial" panose="020B0604020202020204" pitchFamily="34" charset="0"/>
                        </a:rPr>
                        <a:t>Die Gymnastik</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Die Elf</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404416">
                <a:tc>
                  <a:txBody>
                    <a:bodyPr/>
                    <a:lstStyle/>
                    <a:p>
                      <a:r>
                        <a:rPr lang="de-DE" sz="3200" b="1" dirty="0" smtClean="0">
                          <a:latin typeface="Arial" panose="020B0604020202020204" pitchFamily="34" charset="0"/>
                          <a:cs typeface="Arial" panose="020B0604020202020204" pitchFamily="34" charset="0"/>
                        </a:rPr>
                        <a:t>Der Spitzensportler</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Der Tormann</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cxnSp>
        <p:nvCxnSpPr>
          <p:cNvPr id="6" name="Прямая со стрелкой 5"/>
          <p:cNvCxnSpPr/>
          <p:nvPr/>
        </p:nvCxnSpPr>
        <p:spPr>
          <a:xfrm flipV="1">
            <a:off x="4529138" y="2212183"/>
            <a:ext cx="1514475" cy="118586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flipV="1">
            <a:off x="4529138" y="1693070"/>
            <a:ext cx="1514475" cy="117395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4529138" y="1038227"/>
            <a:ext cx="1514475" cy="117395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4529138" y="1771651"/>
            <a:ext cx="1514475" cy="161448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4972050" y="1160861"/>
            <a:ext cx="1071563" cy="153947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4062" y="4028169"/>
            <a:ext cx="2979101" cy="2229756"/>
          </a:xfrm>
          <a:prstGeom prst="rect">
            <a:avLst/>
          </a:prstGeom>
        </p:spPr>
      </p:pic>
    </p:spTree>
    <p:extLst>
      <p:ext uri="{BB962C8B-B14F-4D97-AF65-F5344CB8AC3E}">
        <p14:creationId xmlns:p14="http://schemas.microsoft.com/office/powerpoint/2010/main" val="188274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Sagen Sie anders!</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579903"/>
            <a:ext cx="11587162" cy="6272211"/>
          </a:xfrm>
          <a:ln w="57150">
            <a:solidFill>
              <a:srgbClr val="00B0F0"/>
            </a:solidFill>
          </a:ln>
        </p:spPr>
        <p:txBody>
          <a:bodyPr>
            <a:normAutofit/>
          </a:bodyPr>
          <a:lstStyle/>
          <a:p>
            <a:pPr marL="514350" indent="-514350" algn="l">
              <a:lnSpc>
                <a:spcPct val="100000"/>
              </a:lnSpc>
              <a:spcBef>
                <a:spcPts val="0"/>
              </a:spcBef>
              <a:buAutoNum type="arabicPeriod"/>
            </a:pPr>
            <a:r>
              <a:rPr lang="de-DE" sz="2800" i="1" dirty="0" smtClean="0">
                <a:solidFill>
                  <a:srgbClr val="7030A0"/>
                </a:solidFill>
                <a:latin typeface="Arial" panose="020B0604020202020204" pitchFamily="34" charset="0"/>
                <a:cs typeface="Arial" panose="020B0604020202020204" pitchFamily="34" charset="0"/>
              </a:rPr>
              <a:t>Die Laufstrecke </a:t>
            </a:r>
            <a:r>
              <a:rPr lang="de-DE" sz="2800" i="1" dirty="0" smtClean="0">
                <a:latin typeface="Arial" panose="020B0604020202020204" pitchFamily="34" charset="0"/>
                <a:cs typeface="Arial" panose="020B0604020202020204" pitchFamily="34" charset="0"/>
              </a:rPr>
              <a:t>betrug 100 Meter.</a:t>
            </a:r>
          </a:p>
          <a:p>
            <a:pPr marL="514350" indent="-514350" algn="l">
              <a:lnSpc>
                <a:spcPct val="100000"/>
              </a:lnSpc>
              <a:spcBef>
                <a:spcPts val="0"/>
              </a:spcBef>
              <a:buAutoNum type="arabicPeriod"/>
            </a:pPr>
            <a:r>
              <a:rPr lang="de-DE" sz="2800" i="1" dirty="0" smtClean="0">
                <a:solidFill>
                  <a:srgbClr val="7030A0"/>
                </a:solidFill>
                <a:latin typeface="Arial" panose="020B0604020202020204" pitchFamily="34" charset="0"/>
                <a:cs typeface="Arial" panose="020B0604020202020204" pitchFamily="34" charset="0"/>
              </a:rPr>
              <a:t>Die Fußballmannschaft </a:t>
            </a:r>
            <a:r>
              <a:rPr lang="de-DE" sz="2800" i="1" dirty="0" smtClean="0">
                <a:latin typeface="Arial" panose="020B0604020202020204" pitchFamily="34" charset="0"/>
                <a:cs typeface="Arial" panose="020B0604020202020204" pitchFamily="34" charset="0"/>
              </a:rPr>
              <a:t>von Usbekistan gewann 2:1.</a:t>
            </a:r>
          </a:p>
          <a:p>
            <a:pPr marL="514350" indent="-514350" algn="l">
              <a:lnSpc>
                <a:spcPct val="100000"/>
              </a:lnSpc>
              <a:spcBef>
                <a:spcPts val="0"/>
              </a:spcBef>
              <a:buAutoNum type="arabicPeriod"/>
            </a:pPr>
            <a:endParaRPr lang="de-DE" sz="2800" i="1" dirty="0" smtClean="0">
              <a:latin typeface="Arial" panose="020B0604020202020204" pitchFamily="34" charset="0"/>
              <a:cs typeface="Arial" panose="020B0604020202020204" pitchFamily="34" charset="0"/>
            </a:endParaRPr>
          </a:p>
          <a:p>
            <a:pPr marL="514350" indent="-514350" algn="l">
              <a:lnSpc>
                <a:spcPct val="100000"/>
              </a:lnSpc>
              <a:spcBef>
                <a:spcPts val="0"/>
              </a:spcBef>
              <a:buAutoNum type="arabicPeriod"/>
            </a:pPr>
            <a:r>
              <a:rPr lang="de-DE" sz="2800" i="1" dirty="0" smtClean="0">
                <a:latin typeface="Arial" panose="020B0604020202020204" pitchFamily="34" charset="0"/>
                <a:cs typeface="Arial" panose="020B0604020202020204" pitchFamily="34" charset="0"/>
              </a:rPr>
              <a:t>Der Name des </a:t>
            </a:r>
            <a:r>
              <a:rPr lang="de-DE" sz="2800" i="1" dirty="0" smtClean="0">
                <a:solidFill>
                  <a:srgbClr val="7030A0"/>
                </a:solidFill>
                <a:latin typeface="Arial" panose="020B0604020202020204" pitchFamily="34" charset="0"/>
                <a:cs typeface="Arial" panose="020B0604020202020204" pitchFamily="34" charset="0"/>
              </a:rPr>
              <a:t>Spitzensportlers</a:t>
            </a:r>
            <a:r>
              <a:rPr lang="de-DE" sz="2800" i="1" dirty="0" smtClean="0">
                <a:latin typeface="Arial" panose="020B0604020202020204" pitchFamily="34" charset="0"/>
                <a:cs typeface="Arial" panose="020B0604020202020204" pitchFamily="34" charset="0"/>
              </a:rPr>
              <a:t> ist weltbekannt.</a:t>
            </a:r>
          </a:p>
          <a:p>
            <a:pPr marL="514350" indent="-514350" algn="l">
              <a:lnSpc>
                <a:spcPct val="100000"/>
              </a:lnSpc>
              <a:spcBef>
                <a:spcPts val="0"/>
              </a:spcBef>
              <a:buAutoNum type="arabicPeriod"/>
            </a:pPr>
            <a:endParaRPr lang="de-DE" sz="2800" i="1" dirty="0" smtClean="0">
              <a:latin typeface="Arial" panose="020B0604020202020204" pitchFamily="34" charset="0"/>
              <a:cs typeface="Arial" panose="020B0604020202020204" pitchFamily="34" charset="0"/>
            </a:endParaRPr>
          </a:p>
          <a:p>
            <a:pPr marL="514350" indent="-514350" algn="l">
              <a:lnSpc>
                <a:spcPct val="100000"/>
              </a:lnSpc>
              <a:spcBef>
                <a:spcPts val="0"/>
              </a:spcBef>
              <a:buAutoNum type="arabicPeriod"/>
            </a:pPr>
            <a:r>
              <a:rPr lang="de-DE" sz="2800" i="1" dirty="0" smtClean="0">
                <a:solidFill>
                  <a:srgbClr val="7030A0"/>
                </a:solidFill>
                <a:latin typeface="Arial" panose="020B0604020202020204" pitchFamily="34" charset="0"/>
                <a:cs typeface="Arial" panose="020B0604020202020204" pitchFamily="34" charset="0"/>
              </a:rPr>
              <a:t>Der Torwart </a:t>
            </a:r>
            <a:r>
              <a:rPr lang="de-DE" sz="2800" i="1" dirty="0" smtClean="0">
                <a:latin typeface="Arial" panose="020B0604020202020204" pitchFamily="34" charset="0"/>
                <a:cs typeface="Arial" panose="020B0604020202020204" pitchFamily="34" charset="0"/>
              </a:rPr>
              <a:t>werte den Ball ab.</a:t>
            </a:r>
          </a:p>
          <a:p>
            <a:pPr marL="514350" indent="-514350" algn="l">
              <a:lnSpc>
                <a:spcPct val="100000"/>
              </a:lnSpc>
              <a:spcBef>
                <a:spcPts val="0"/>
              </a:spcBef>
              <a:buAutoNum type="arabicPeriod"/>
            </a:pPr>
            <a:endParaRPr lang="de-DE" sz="2800" i="1" dirty="0" smtClean="0">
              <a:latin typeface="Arial" panose="020B0604020202020204" pitchFamily="34" charset="0"/>
              <a:cs typeface="Arial" panose="020B0604020202020204" pitchFamily="34" charset="0"/>
            </a:endParaRPr>
          </a:p>
          <a:p>
            <a:pPr marL="514350" indent="-514350" algn="l">
              <a:lnSpc>
                <a:spcPct val="100000"/>
              </a:lnSpc>
              <a:spcBef>
                <a:spcPts val="0"/>
              </a:spcBef>
              <a:buAutoNum type="arabicPeriod"/>
            </a:pPr>
            <a:r>
              <a:rPr lang="de-DE" sz="2800" i="1" dirty="0" smtClean="0">
                <a:latin typeface="Arial" panose="020B0604020202020204" pitchFamily="34" charset="0"/>
                <a:cs typeface="Arial" panose="020B0604020202020204" pitchFamily="34" charset="0"/>
              </a:rPr>
              <a:t>Unsere Mannschaft gewann </a:t>
            </a:r>
            <a:r>
              <a:rPr lang="de-DE" sz="2800" i="1" dirty="0" smtClean="0">
                <a:solidFill>
                  <a:srgbClr val="7030A0"/>
                </a:solidFill>
                <a:latin typeface="Arial" panose="020B0604020202020204" pitchFamily="34" charset="0"/>
                <a:cs typeface="Arial" panose="020B0604020202020204" pitchFamily="34" charset="0"/>
              </a:rPr>
              <a:t>Gold</a:t>
            </a:r>
            <a:r>
              <a:rPr lang="de-DE" sz="2800" i="1" dirty="0" smtClean="0">
                <a:latin typeface="Arial" panose="020B0604020202020204" pitchFamily="34" charset="0"/>
                <a:cs typeface="Arial" panose="020B0604020202020204" pitchFamily="34" charset="0"/>
              </a:rPr>
              <a:t>.</a:t>
            </a:r>
          </a:p>
          <a:p>
            <a:pPr marL="514350" indent="-514350" algn="l">
              <a:lnSpc>
                <a:spcPct val="100000"/>
              </a:lnSpc>
              <a:spcBef>
                <a:spcPts val="0"/>
              </a:spcBef>
              <a:buAutoNum type="arabicPeriod"/>
            </a:pPr>
            <a:endParaRPr lang="de-DE" sz="2800" i="1" dirty="0" smtClean="0">
              <a:latin typeface="Arial" panose="020B0604020202020204" pitchFamily="34" charset="0"/>
              <a:cs typeface="Arial" panose="020B0604020202020204" pitchFamily="34" charset="0"/>
            </a:endParaRPr>
          </a:p>
          <a:p>
            <a:pPr marL="514350" indent="-514350" algn="l">
              <a:lnSpc>
                <a:spcPct val="100000"/>
              </a:lnSpc>
              <a:spcBef>
                <a:spcPts val="0"/>
              </a:spcBef>
              <a:buAutoNum type="arabicPeriod"/>
            </a:pPr>
            <a:r>
              <a:rPr lang="de-DE" sz="2800" i="1" dirty="0" smtClean="0">
                <a:latin typeface="Arial" panose="020B0604020202020204" pitchFamily="34" charset="0"/>
                <a:cs typeface="Arial" panose="020B0604020202020204" pitchFamily="34" charset="0"/>
              </a:rPr>
              <a:t>Wenn die Mannschaft </a:t>
            </a:r>
            <a:r>
              <a:rPr lang="de-DE" sz="2800" i="1" dirty="0" smtClean="0">
                <a:solidFill>
                  <a:srgbClr val="7030A0"/>
                </a:solidFill>
                <a:latin typeface="Arial" panose="020B0604020202020204" pitchFamily="34" charset="0"/>
                <a:cs typeface="Arial" panose="020B0604020202020204" pitchFamily="34" charset="0"/>
              </a:rPr>
              <a:t>Silber</a:t>
            </a:r>
            <a:r>
              <a:rPr lang="de-DE" sz="2800" i="1" dirty="0" smtClean="0">
                <a:latin typeface="Arial" panose="020B0604020202020204" pitchFamily="34" charset="0"/>
                <a:cs typeface="Arial" panose="020B0604020202020204" pitchFamily="34" charset="0"/>
              </a:rPr>
              <a:t> bekommt, heißt das, dass sie den zweiten Platz belegt.</a:t>
            </a:r>
          </a:p>
          <a:p>
            <a:pPr marL="514350" indent="-514350" algn="l">
              <a:lnSpc>
                <a:spcPct val="100000"/>
              </a:lnSpc>
              <a:spcBef>
                <a:spcPts val="0"/>
              </a:spcBef>
              <a:buAutoNum type="arabicPeriod"/>
            </a:pPr>
            <a:endParaRPr lang="de-DE" sz="2800" i="1" dirty="0" smtClean="0">
              <a:latin typeface="Arial" panose="020B0604020202020204" pitchFamily="34" charset="0"/>
              <a:cs typeface="Arial" panose="020B0604020202020204" pitchFamily="34" charset="0"/>
            </a:endParaRPr>
          </a:p>
          <a:p>
            <a:pPr marL="514350" indent="-514350" algn="l">
              <a:lnSpc>
                <a:spcPct val="100000"/>
              </a:lnSpc>
              <a:spcBef>
                <a:spcPts val="0"/>
              </a:spcBef>
              <a:buAutoNum type="arabicPeriod"/>
            </a:pPr>
            <a:r>
              <a:rPr lang="de-DE" sz="2800" i="1" dirty="0" smtClean="0">
                <a:solidFill>
                  <a:srgbClr val="7030A0"/>
                </a:solidFill>
                <a:latin typeface="Arial" panose="020B0604020202020204" pitchFamily="34" charset="0"/>
                <a:cs typeface="Arial" panose="020B0604020202020204" pitchFamily="34" charset="0"/>
              </a:rPr>
              <a:t>Die Gymnastik </a:t>
            </a:r>
            <a:r>
              <a:rPr lang="de-DE" sz="2800" i="1" dirty="0" smtClean="0">
                <a:latin typeface="Arial" panose="020B0604020202020204" pitchFamily="34" charset="0"/>
                <a:cs typeface="Arial" panose="020B0604020202020204" pitchFamily="34" charset="0"/>
              </a:rPr>
              <a:t>ist die Sportart der jungen Sportler</a:t>
            </a:r>
            <a:r>
              <a:rPr lang="de-DE" sz="3200" i="1" dirty="0" smtClean="0">
                <a:latin typeface="Arial" panose="020B0604020202020204" pitchFamily="34" charset="0"/>
                <a:cs typeface="Arial" panose="020B0604020202020204" pitchFamily="34" charset="0"/>
              </a:rPr>
              <a:t>.</a:t>
            </a:r>
          </a:p>
        </p:txBody>
      </p:sp>
      <p:sp>
        <p:nvSpPr>
          <p:cNvPr id="2" name="Прямоугольник 1"/>
          <p:cNvSpPr/>
          <p:nvPr/>
        </p:nvSpPr>
        <p:spPr>
          <a:xfrm>
            <a:off x="6696083" y="585789"/>
            <a:ext cx="4949881" cy="523220"/>
          </a:xfrm>
          <a:prstGeom prst="rect">
            <a:avLst/>
          </a:prstGeom>
          <a:noFill/>
        </p:spPr>
        <p:txBody>
          <a:bodyPr wrap="none" lIns="91440" tIns="45720" rIns="91440" bIns="45720">
            <a:spAutoFit/>
          </a:bodyPr>
          <a:lstStyle/>
          <a:p>
            <a:pPr lvl="0"/>
            <a:r>
              <a:rPr lang="de-DE" sz="2800" i="1" dirty="0">
                <a:solidFill>
                  <a:srgbClr val="C00000"/>
                </a:solidFill>
                <a:latin typeface="Arial" panose="020B0604020202020204" pitchFamily="34" charset="0"/>
                <a:cs typeface="Arial" panose="020B0604020202020204" pitchFamily="34" charset="0"/>
              </a:rPr>
              <a:t>Die </a:t>
            </a:r>
            <a:r>
              <a:rPr lang="de-DE" sz="2800" i="1" dirty="0" smtClean="0">
                <a:solidFill>
                  <a:srgbClr val="C00000"/>
                </a:solidFill>
                <a:latin typeface="Arial" panose="020B0604020202020204" pitchFamily="34" charset="0"/>
                <a:cs typeface="Arial" panose="020B0604020202020204" pitchFamily="34" charset="0"/>
              </a:rPr>
              <a:t>Distanz </a:t>
            </a:r>
            <a:r>
              <a:rPr lang="de-DE" sz="2800" i="1" dirty="0">
                <a:solidFill>
                  <a:prstClr val="black"/>
                </a:solidFill>
                <a:latin typeface="Arial" panose="020B0604020202020204" pitchFamily="34" charset="0"/>
                <a:cs typeface="Arial" panose="020B0604020202020204" pitchFamily="34" charset="0"/>
              </a:rPr>
              <a:t>betrug 100 Meter.</a:t>
            </a:r>
          </a:p>
        </p:txBody>
      </p:sp>
      <p:sp>
        <p:nvSpPr>
          <p:cNvPr id="6" name="Прямоугольник 5"/>
          <p:cNvSpPr/>
          <p:nvPr/>
        </p:nvSpPr>
        <p:spPr>
          <a:xfrm>
            <a:off x="893842" y="6212817"/>
            <a:ext cx="7730578" cy="584775"/>
          </a:xfrm>
          <a:prstGeom prst="rect">
            <a:avLst/>
          </a:prstGeom>
          <a:noFill/>
        </p:spPr>
        <p:txBody>
          <a:bodyPr wrap="none" lIns="91440" tIns="45720" rIns="91440" bIns="45720">
            <a:spAutoFit/>
          </a:bodyPr>
          <a:lstStyle/>
          <a:p>
            <a:pPr lvl="0"/>
            <a:r>
              <a:rPr lang="de-DE" sz="2800" i="1" dirty="0" smtClean="0">
                <a:solidFill>
                  <a:srgbClr val="C00000"/>
                </a:solidFill>
                <a:latin typeface="Arial" panose="020B0604020202020204" pitchFamily="34" charset="0"/>
                <a:cs typeface="Arial" panose="020B0604020202020204" pitchFamily="34" charset="0"/>
              </a:rPr>
              <a:t>Das Turnen </a:t>
            </a:r>
            <a:r>
              <a:rPr lang="de-DE" sz="2800" i="1" dirty="0" smtClean="0">
                <a:solidFill>
                  <a:prstClr val="black"/>
                </a:solidFill>
                <a:latin typeface="Arial" panose="020B0604020202020204" pitchFamily="34" charset="0"/>
                <a:cs typeface="Arial" panose="020B0604020202020204" pitchFamily="34" charset="0"/>
              </a:rPr>
              <a:t>ist </a:t>
            </a:r>
            <a:r>
              <a:rPr lang="de-DE" sz="2800" i="1" dirty="0">
                <a:solidFill>
                  <a:prstClr val="black"/>
                </a:solidFill>
                <a:latin typeface="Arial" panose="020B0604020202020204" pitchFamily="34" charset="0"/>
                <a:cs typeface="Arial" panose="020B0604020202020204" pitchFamily="34" charset="0"/>
              </a:rPr>
              <a:t>die Sportart der jungen Sportler</a:t>
            </a:r>
            <a:r>
              <a:rPr lang="de-DE" sz="3200" i="1" dirty="0">
                <a:solidFill>
                  <a:prstClr val="black"/>
                </a:solidFill>
                <a:latin typeface="Arial" panose="020B0604020202020204" pitchFamily="34" charset="0"/>
                <a:cs typeface="Arial" panose="020B0604020202020204" pitchFamily="34" charset="0"/>
              </a:rPr>
              <a:t>.</a:t>
            </a:r>
          </a:p>
        </p:txBody>
      </p:sp>
      <p:sp>
        <p:nvSpPr>
          <p:cNvPr id="7" name="Прямоугольник 6"/>
          <p:cNvSpPr/>
          <p:nvPr/>
        </p:nvSpPr>
        <p:spPr>
          <a:xfrm>
            <a:off x="893842" y="5342914"/>
            <a:ext cx="7994433" cy="523220"/>
          </a:xfrm>
          <a:prstGeom prst="rect">
            <a:avLst/>
          </a:prstGeom>
          <a:noFill/>
        </p:spPr>
        <p:txBody>
          <a:bodyPr wrap="none" lIns="91440" tIns="45720" rIns="91440" bIns="45720">
            <a:spAutoFit/>
          </a:bodyPr>
          <a:lstStyle/>
          <a:p>
            <a:pPr lvl="0"/>
            <a:r>
              <a:rPr lang="de-DE" sz="2800" i="1" dirty="0">
                <a:solidFill>
                  <a:prstClr val="black"/>
                </a:solidFill>
                <a:latin typeface="Arial" panose="020B0604020202020204" pitchFamily="34" charset="0"/>
                <a:cs typeface="Arial" panose="020B0604020202020204" pitchFamily="34" charset="0"/>
              </a:rPr>
              <a:t>Wenn die Mannschaft </a:t>
            </a:r>
            <a:r>
              <a:rPr lang="de-DE" sz="2800" i="1" dirty="0" smtClean="0">
                <a:solidFill>
                  <a:srgbClr val="C00000"/>
                </a:solidFill>
                <a:latin typeface="Arial" panose="020B0604020202020204" pitchFamily="34" charset="0"/>
                <a:cs typeface="Arial" panose="020B0604020202020204" pitchFamily="34" charset="0"/>
              </a:rPr>
              <a:t>Silbermedaille </a:t>
            </a:r>
            <a:r>
              <a:rPr lang="de-DE" sz="2800" i="1" dirty="0" smtClean="0">
                <a:solidFill>
                  <a:prstClr val="black"/>
                </a:solidFill>
                <a:latin typeface="Arial" panose="020B0604020202020204" pitchFamily="34" charset="0"/>
                <a:cs typeface="Arial" panose="020B0604020202020204" pitchFamily="34" charset="0"/>
              </a:rPr>
              <a:t>bekommt,…</a:t>
            </a:r>
            <a:endParaRPr lang="de-DE" sz="2800" i="1" dirty="0">
              <a:solidFill>
                <a:prstClr val="black"/>
              </a:solidFill>
              <a:latin typeface="Arial" panose="020B0604020202020204" pitchFamily="34" charset="0"/>
              <a:cs typeface="Arial" panose="020B0604020202020204" pitchFamily="34" charset="0"/>
            </a:endParaRPr>
          </a:p>
        </p:txBody>
      </p:sp>
      <p:sp>
        <p:nvSpPr>
          <p:cNvPr id="8" name="Прямоугольник 7"/>
          <p:cNvSpPr/>
          <p:nvPr/>
        </p:nvSpPr>
        <p:spPr>
          <a:xfrm>
            <a:off x="893842" y="3996578"/>
            <a:ext cx="6965368" cy="523220"/>
          </a:xfrm>
          <a:prstGeom prst="rect">
            <a:avLst/>
          </a:prstGeom>
          <a:noFill/>
        </p:spPr>
        <p:txBody>
          <a:bodyPr wrap="none" lIns="91440" tIns="45720" rIns="91440" bIns="45720">
            <a:spAutoFit/>
          </a:bodyPr>
          <a:lstStyle/>
          <a:p>
            <a:pPr lvl="0"/>
            <a:r>
              <a:rPr lang="de-DE" sz="2800" i="1" dirty="0">
                <a:solidFill>
                  <a:prstClr val="black"/>
                </a:solidFill>
                <a:latin typeface="Arial" panose="020B0604020202020204" pitchFamily="34" charset="0"/>
                <a:cs typeface="Arial" panose="020B0604020202020204" pitchFamily="34" charset="0"/>
              </a:rPr>
              <a:t>Unsere Mannschaft gewann </a:t>
            </a:r>
            <a:r>
              <a:rPr lang="de-DE" sz="2800" i="1" dirty="0" smtClean="0">
                <a:solidFill>
                  <a:srgbClr val="C00000"/>
                </a:solidFill>
                <a:latin typeface="Arial" panose="020B0604020202020204" pitchFamily="34" charset="0"/>
                <a:cs typeface="Arial" panose="020B0604020202020204" pitchFamily="34" charset="0"/>
              </a:rPr>
              <a:t>Goldmedaille.</a:t>
            </a:r>
            <a:endParaRPr lang="de-DE" sz="2800" i="1" dirty="0">
              <a:solidFill>
                <a:srgbClr val="C00000"/>
              </a:solidFill>
              <a:latin typeface="Arial" panose="020B0604020202020204" pitchFamily="34" charset="0"/>
              <a:cs typeface="Arial" panose="020B0604020202020204" pitchFamily="34" charset="0"/>
            </a:endParaRPr>
          </a:p>
        </p:txBody>
      </p:sp>
      <p:sp>
        <p:nvSpPr>
          <p:cNvPr id="9" name="Прямоугольник 8"/>
          <p:cNvSpPr/>
          <p:nvPr/>
        </p:nvSpPr>
        <p:spPr>
          <a:xfrm>
            <a:off x="893842" y="3126675"/>
            <a:ext cx="5250861" cy="523220"/>
          </a:xfrm>
          <a:prstGeom prst="rect">
            <a:avLst/>
          </a:prstGeom>
          <a:noFill/>
        </p:spPr>
        <p:txBody>
          <a:bodyPr wrap="none" lIns="91440" tIns="45720" rIns="91440" bIns="45720">
            <a:spAutoFit/>
          </a:bodyPr>
          <a:lstStyle/>
          <a:p>
            <a:pPr lvl="0"/>
            <a:r>
              <a:rPr lang="de-DE" sz="2800" i="1" dirty="0">
                <a:solidFill>
                  <a:srgbClr val="C00000"/>
                </a:solidFill>
                <a:latin typeface="Arial" panose="020B0604020202020204" pitchFamily="34" charset="0"/>
                <a:cs typeface="Arial" panose="020B0604020202020204" pitchFamily="34" charset="0"/>
              </a:rPr>
              <a:t>Der </a:t>
            </a:r>
            <a:r>
              <a:rPr lang="de-DE" sz="2800" i="1" dirty="0" smtClean="0">
                <a:solidFill>
                  <a:srgbClr val="C00000"/>
                </a:solidFill>
                <a:latin typeface="Arial" panose="020B0604020202020204" pitchFamily="34" charset="0"/>
                <a:cs typeface="Arial" panose="020B0604020202020204" pitchFamily="34" charset="0"/>
              </a:rPr>
              <a:t>Tormann </a:t>
            </a:r>
            <a:r>
              <a:rPr lang="de-DE" sz="2800" i="1" dirty="0" smtClean="0">
                <a:solidFill>
                  <a:prstClr val="black"/>
                </a:solidFill>
                <a:latin typeface="Arial" panose="020B0604020202020204" pitchFamily="34" charset="0"/>
                <a:cs typeface="Arial" panose="020B0604020202020204" pitchFamily="34" charset="0"/>
              </a:rPr>
              <a:t>werte </a:t>
            </a:r>
            <a:r>
              <a:rPr lang="de-DE" sz="2800" i="1" dirty="0">
                <a:solidFill>
                  <a:prstClr val="black"/>
                </a:solidFill>
                <a:latin typeface="Arial" panose="020B0604020202020204" pitchFamily="34" charset="0"/>
                <a:cs typeface="Arial" panose="020B0604020202020204" pitchFamily="34" charset="0"/>
              </a:rPr>
              <a:t>den Ball ab.</a:t>
            </a:r>
          </a:p>
        </p:txBody>
      </p:sp>
      <p:sp>
        <p:nvSpPr>
          <p:cNvPr id="10" name="Прямоугольник 9"/>
          <p:cNvSpPr/>
          <p:nvPr/>
        </p:nvSpPr>
        <p:spPr>
          <a:xfrm>
            <a:off x="893842" y="2279931"/>
            <a:ext cx="7723589" cy="523220"/>
          </a:xfrm>
          <a:prstGeom prst="rect">
            <a:avLst/>
          </a:prstGeom>
          <a:noFill/>
        </p:spPr>
        <p:txBody>
          <a:bodyPr wrap="none" lIns="91440" tIns="45720" rIns="91440" bIns="45720">
            <a:spAutoFit/>
          </a:bodyPr>
          <a:lstStyle/>
          <a:p>
            <a:pPr lvl="0"/>
            <a:r>
              <a:rPr lang="de-DE" sz="2800" i="1" dirty="0">
                <a:solidFill>
                  <a:prstClr val="black"/>
                </a:solidFill>
                <a:latin typeface="Arial" panose="020B0604020202020204" pitchFamily="34" charset="0"/>
                <a:cs typeface="Arial" panose="020B0604020202020204" pitchFamily="34" charset="0"/>
              </a:rPr>
              <a:t>Der Name des </a:t>
            </a:r>
            <a:r>
              <a:rPr lang="de-DE" sz="2800" i="1" dirty="0" smtClean="0">
                <a:solidFill>
                  <a:srgbClr val="C00000"/>
                </a:solidFill>
                <a:latin typeface="Arial" panose="020B0604020202020204" pitchFamily="34" charset="0"/>
                <a:cs typeface="Arial" panose="020B0604020202020204" pitchFamily="34" charset="0"/>
              </a:rPr>
              <a:t>Rekordinhabers</a:t>
            </a:r>
            <a:r>
              <a:rPr lang="de-DE" sz="2800" i="1" dirty="0" smtClean="0">
                <a:solidFill>
                  <a:prstClr val="black"/>
                </a:solidFill>
                <a:latin typeface="Arial" panose="020B0604020202020204" pitchFamily="34" charset="0"/>
                <a:cs typeface="Arial" panose="020B0604020202020204" pitchFamily="34" charset="0"/>
              </a:rPr>
              <a:t> </a:t>
            </a:r>
            <a:r>
              <a:rPr lang="de-DE" sz="2800" i="1" dirty="0">
                <a:solidFill>
                  <a:prstClr val="black"/>
                </a:solidFill>
                <a:latin typeface="Arial" panose="020B0604020202020204" pitchFamily="34" charset="0"/>
                <a:cs typeface="Arial" panose="020B0604020202020204" pitchFamily="34" charset="0"/>
              </a:rPr>
              <a:t>ist weltbekannt.</a:t>
            </a:r>
          </a:p>
        </p:txBody>
      </p:sp>
      <p:sp>
        <p:nvSpPr>
          <p:cNvPr id="11" name="Прямоугольник 10"/>
          <p:cNvSpPr/>
          <p:nvPr/>
        </p:nvSpPr>
        <p:spPr>
          <a:xfrm>
            <a:off x="893842" y="1433187"/>
            <a:ext cx="5860900" cy="523220"/>
          </a:xfrm>
          <a:prstGeom prst="rect">
            <a:avLst/>
          </a:prstGeom>
          <a:noFill/>
        </p:spPr>
        <p:txBody>
          <a:bodyPr wrap="none" lIns="91440" tIns="45720" rIns="91440" bIns="45720">
            <a:spAutoFit/>
          </a:bodyPr>
          <a:lstStyle/>
          <a:p>
            <a:pPr lvl="0"/>
            <a:r>
              <a:rPr lang="de-DE" sz="2800" i="1" dirty="0">
                <a:solidFill>
                  <a:srgbClr val="C00000"/>
                </a:solidFill>
                <a:latin typeface="Arial" panose="020B0604020202020204" pitchFamily="34" charset="0"/>
                <a:cs typeface="Arial" panose="020B0604020202020204" pitchFamily="34" charset="0"/>
              </a:rPr>
              <a:t>Die </a:t>
            </a:r>
            <a:r>
              <a:rPr lang="de-DE" sz="2800" i="1" dirty="0" smtClean="0">
                <a:solidFill>
                  <a:srgbClr val="C00000"/>
                </a:solidFill>
                <a:latin typeface="Arial" panose="020B0604020202020204" pitchFamily="34" charset="0"/>
                <a:cs typeface="Arial" panose="020B0604020202020204" pitchFamily="34" charset="0"/>
              </a:rPr>
              <a:t>Elf </a:t>
            </a:r>
            <a:r>
              <a:rPr lang="de-DE" sz="2800" i="1" dirty="0">
                <a:solidFill>
                  <a:prstClr val="black"/>
                </a:solidFill>
                <a:latin typeface="Arial" panose="020B0604020202020204" pitchFamily="34" charset="0"/>
                <a:cs typeface="Arial" panose="020B0604020202020204" pitchFamily="34" charset="0"/>
              </a:rPr>
              <a:t>von Usbekistan gewann 2:1.</a:t>
            </a:r>
          </a:p>
        </p:txBody>
      </p:sp>
    </p:spTree>
    <p:extLst>
      <p:ext uri="{BB962C8B-B14F-4D97-AF65-F5344CB8AC3E}">
        <p14:creationId xmlns:p14="http://schemas.microsoft.com/office/powerpoint/2010/main" val="135527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Ergänzen Sie die Sätze durch passende Wortgruppen</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48005" y="798457"/>
            <a:ext cx="11587162" cy="5915025"/>
          </a:xfrm>
          <a:ln w="57150">
            <a:solidFill>
              <a:srgbClr val="00B0F0"/>
            </a:solidFill>
          </a:ln>
        </p:spPr>
        <p:txBody>
          <a:bodyPr>
            <a:normAutofit/>
          </a:bodyPr>
          <a:lstStyle/>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Meine Freundin nimmt am Tenniswettkampf teil, weil sie gut </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Den Sommer verbringe ich an einem großen See, deshalb              ich jeden Tag           .</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Wer bei einem Wettlauf                                                   will, muss täglich trainieren.</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Wenn das Wetter gut ist,             ich gern         .</a:t>
            </a:r>
          </a:p>
          <a:p>
            <a:pPr algn="l">
              <a:lnSpc>
                <a:spcPct val="100000"/>
              </a:lnSpc>
              <a:spcBef>
                <a:spcPts val="0"/>
              </a:spcBef>
            </a:pP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sp>
        <p:nvSpPr>
          <p:cNvPr id="2" name="Прямоугольник с двумя скругленными противолежащими углами 1"/>
          <p:cNvSpPr/>
          <p:nvPr/>
        </p:nvSpPr>
        <p:spPr>
          <a:xfrm>
            <a:off x="657226" y="4496504"/>
            <a:ext cx="10715625" cy="1843087"/>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solidFill>
                  <a:schemeClr val="tx1"/>
                </a:solidFill>
                <a:latin typeface="Arial" panose="020B0604020202020204" pitchFamily="34" charset="0"/>
                <a:cs typeface="Arial" panose="020B0604020202020204" pitchFamily="34" charset="0"/>
              </a:rPr>
              <a:t>Rad fahren      Tennis spielen     Boot fahren        </a:t>
            </a:r>
          </a:p>
          <a:p>
            <a:pPr algn="ctr"/>
            <a:r>
              <a:rPr lang="de-DE" sz="3200" b="1" dirty="0" smtClean="0">
                <a:solidFill>
                  <a:schemeClr val="tx1"/>
                </a:solidFill>
                <a:latin typeface="Arial" panose="020B0604020202020204" pitchFamily="34" charset="0"/>
                <a:cs typeface="Arial" panose="020B0604020202020204" pitchFamily="34" charset="0"/>
              </a:rPr>
              <a:t> den ersten Platz belegen</a:t>
            </a:r>
            <a:endParaRPr lang="ru-RU" sz="3200" b="1" dirty="0">
              <a:solidFill>
                <a:schemeClr val="tx1"/>
              </a:solidFill>
              <a:latin typeface="Arial" panose="020B0604020202020204" pitchFamily="34" charset="0"/>
              <a:cs typeface="Arial" panose="020B0604020202020204" pitchFamily="34" charset="0"/>
            </a:endParaRPr>
          </a:p>
        </p:txBody>
      </p:sp>
      <p:sp>
        <p:nvSpPr>
          <p:cNvPr id="3" name="Прямоугольник 2"/>
          <p:cNvSpPr/>
          <p:nvPr/>
        </p:nvSpPr>
        <p:spPr>
          <a:xfrm>
            <a:off x="1696185" y="1179879"/>
            <a:ext cx="2770310"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Tennis spielt.</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6787117" y="2187801"/>
            <a:ext cx="1117614"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Boot</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2692856" y="2187802"/>
            <a:ext cx="1186543"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fahre</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5650797" y="2652440"/>
            <a:ext cx="4987264" cy="584775"/>
          </a:xfrm>
          <a:prstGeom prst="rect">
            <a:avLst/>
          </a:prstGeom>
          <a:noFill/>
        </p:spPr>
        <p:txBody>
          <a:bodyPr wrap="none" lIns="91440" tIns="45720" rIns="91440" bIns="45720">
            <a:spAutoFit/>
          </a:bodyPr>
          <a:lstStyle/>
          <a:p>
            <a:pPr lvl="0" algn="ctr"/>
            <a:r>
              <a:rPr lang="de-DE" sz="3200" b="1" dirty="0">
                <a:solidFill>
                  <a:prstClr val="black"/>
                </a:solidFill>
                <a:latin typeface="Arial" panose="020B0604020202020204" pitchFamily="34" charset="0"/>
                <a:cs typeface="Arial" panose="020B0604020202020204" pitchFamily="34" charset="0"/>
              </a:rPr>
              <a:t>den ersten Platz belegen</a:t>
            </a:r>
            <a:endParaRPr lang="ru-RU" sz="3200" b="1" dirty="0">
              <a:solidFill>
                <a:prstClr val="black"/>
              </a:solidFill>
              <a:latin typeface="Arial" panose="020B0604020202020204" pitchFamily="34" charset="0"/>
              <a:cs typeface="Arial" panose="020B0604020202020204" pitchFamily="34" charset="0"/>
            </a:endParaRPr>
          </a:p>
        </p:txBody>
      </p:sp>
      <p:sp>
        <p:nvSpPr>
          <p:cNvPr id="9" name="Прямоугольник 8"/>
          <p:cNvSpPr/>
          <p:nvPr/>
        </p:nvSpPr>
        <p:spPr>
          <a:xfrm>
            <a:off x="5798729" y="3621923"/>
            <a:ext cx="1186543"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fahre</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8814072" y="3621922"/>
            <a:ext cx="958917"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Rad</a:t>
            </a:r>
            <a:endParaRPr lang="ru-RU" sz="3200" b="1" cap="none" spc="0" dirty="0">
              <a:ln w="0"/>
              <a:solidFill>
                <a:schemeClr val="tx1"/>
              </a:solidFill>
              <a:latin typeface="Arial" panose="020B0604020202020204" pitchFamily="34" charset="0"/>
              <a:cs typeface="Arial" panose="020B0604020202020204" pitchFamily="34" charset="0"/>
            </a:endParaRPr>
          </a:p>
        </p:txBody>
      </p:sp>
      <p:cxnSp>
        <p:nvCxnSpPr>
          <p:cNvPr id="12" name="Прямая соединительная линия 11"/>
          <p:cNvCxnSpPr/>
          <p:nvPr/>
        </p:nvCxnSpPr>
        <p:spPr>
          <a:xfrm>
            <a:off x="1696185" y="5214938"/>
            <a:ext cx="2183214"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7904731" y="5214938"/>
            <a:ext cx="249656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3615515" y="5691188"/>
            <a:ext cx="4828398" cy="3810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559190" y="5214938"/>
            <a:ext cx="294174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73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Aufgabe für selbstständige Arbeit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endParaRPr lang="de-DE" sz="4000" i="1" dirty="0" smtClean="0">
              <a:solidFill>
                <a:srgbClr val="0070C0"/>
              </a:solidFill>
              <a:latin typeface="Arial" panose="020B0604020202020204" pitchFamily="34" charset="0"/>
              <a:cs typeface="Arial" panose="020B0604020202020204" pitchFamily="34" charset="0"/>
            </a:endParaRPr>
          </a:p>
          <a:p>
            <a:pPr algn="l">
              <a:lnSpc>
                <a:spcPct val="100000"/>
              </a:lnSpc>
              <a:spcBef>
                <a:spcPts val="0"/>
              </a:spcBef>
            </a:pPr>
            <a:endParaRPr lang="de-DE" sz="4000" i="1" dirty="0">
              <a:solidFill>
                <a:srgbClr val="0070C0"/>
              </a:solidFill>
              <a:latin typeface="Arial" panose="020B0604020202020204" pitchFamily="34" charset="0"/>
              <a:cs typeface="Arial" panose="020B0604020202020204" pitchFamily="34" charset="0"/>
            </a:endParaRPr>
          </a:p>
          <a:p>
            <a:pPr>
              <a:lnSpc>
                <a:spcPct val="100000"/>
              </a:lnSpc>
              <a:spcBef>
                <a:spcPts val="0"/>
              </a:spcBef>
            </a:pPr>
            <a:r>
              <a:rPr lang="de-DE" sz="4000" b="1" i="1" dirty="0" smtClean="0">
                <a:latin typeface="Arial" panose="020B0604020202020204" pitchFamily="34" charset="0"/>
                <a:cs typeface="Arial" panose="020B0604020202020204" pitchFamily="34" charset="0"/>
              </a:rPr>
              <a:t>Schreiben </a:t>
            </a:r>
            <a:r>
              <a:rPr lang="de-DE" sz="4000" b="1" i="1" dirty="0">
                <a:latin typeface="Arial" panose="020B0604020202020204" pitchFamily="34" charset="0"/>
                <a:cs typeface="Arial" panose="020B0604020202020204" pitchFamily="34" charset="0"/>
              </a:rPr>
              <a:t>s</a:t>
            </a:r>
            <a:r>
              <a:rPr lang="de-DE" sz="4000" b="1" i="1" dirty="0" smtClean="0">
                <a:latin typeface="Arial" panose="020B0604020202020204" pitchFamily="34" charset="0"/>
                <a:cs typeface="Arial" panose="020B0604020202020204" pitchFamily="34" charset="0"/>
              </a:rPr>
              <a:t>ie, welche Bedeutung hat Sport für sie!</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0437" y="3271838"/>
            <a:ext cx="3690938" cy="3162300"/>
          </a:xfrm>
          <a:prstGeom prst="rect">
            <a:avLst/>
          </a:prstGeom>
        </p:spPr>
      </p:pic>
    </p:spTree>
    <p:extLst>
      <p:ext uri="{BB962C8B-B14F-4D97-AF65-F5344CB8AC3E}">
        <p14:creationId xmlns:p14="http://schemas.microsoft.com/office/powerpoint/2010/main" val="151380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smtClean="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smtClean="0">
                <a:solidFill>
                  <a:srgbClr val="0070C0"/>
                </a:solidFill>
                <a:latin typeface="Arial" panose="020B0604020202020204" pitchFamily="34" charset="0"/>
                <a:cs typeface="Arial" panose="020B0604020202020204" pitchFamily="34" charset="0"/>
              </a:rPr>
              <a:t>Unsere Stunde ist zu Ende.</a:t>
            </a:r>
          </a:p>
          <a:p>
            <a:endParaRPr lang="de-DE" sz="5400" b="1" dirty="0" smtClean="0">
              <a:solidFill>
                <a:srgbClr val="0070C0"/>
              </a:solidFill>
              <a:latin typeface="Arial" panose="020B0604020202020204" pitchFamily="34" charset="0"/>
              <a:cs typeface="Arial" panose="020B0604020202020204" pitchFamily="34" charset="0"/>
            </a:endParaRPr>
          </a:p>
          <a:p>
            <a:r>
              <a:rPr lang="de-DE" sz="5400" b="1" dirty="0" smtClean="0">
                <a:solidFill>
                  <a:srgbClr val="7030A0"/>
                </a:solidFill>
                <a:latin typeface="Arial" panose="020B0604020202020204" pitchFamily="34" charset="0"/>
                <a:cs typeface="Arial" panose="020B0604020202020204" pitchFamily="34" charset="0"/>
              </a:rPr>
              <a:t>Danke für Aufmerksamkeit!</a:t>
            </a:r>
          </a:p>
          <a:p>
            <a:endParaRPr lang="de-DE" sz="5400" b="1" dirty="0" smtClean="0">
              <a:solidFill>
                <a:srgbClr val="7030A0"/>
              </a:solidFill>
              <a:latin typeface="Arial" panose="020B0604020202020204" pitchFamily="34" charset="0"/>
              <a:cs typeface="Arial" panose="020B0604020202020204" pitchFamily="34" charset="0"/>
            </a:endParaRPr>
          </a:p>
          <a:p>
            <a:r>
              <a:rPr lang="de-DE" sz="5400" b="1" dirty="0" smtClean="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215742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0"/>
            <a:ext cx="11215687" cy="977900"/>
          </a:xfrm>
          <a:solidFill>
            <a:srgbClr val="0070C0"/>
          </a:solidFill>
        </p:spPr>
        <p:txBody>
          <a:bodyPr/>
          <a:lstStyle/>
          <a:p>
            <a:r>
              <a:rPr lang="de-DE" dirty="0" smtClean="0">
                <a:solidFill>
                  <a:schemeClr val="bg1"/>
                </a:solidFill>
                <a:latin typeface="Arial" panose="020B0604020202020204" pitchFamily="34" charset="0"/>
                <a:cs typeface="Arial" panose="020B0604020202020204" pitchFamily="34" charset="0"/>
              </a:rPr>
              <a:t>Plan der Stunde</a:t>
            </a:r>
            <a:endParaRPr lang="ru-RU"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14425"/>
            <a:ext cx="11215687" cy="5172075"/>
          </a:xfrm>
          <a:ln w="57150">
            <a:solidFill>
              <a:srgbClr val="00B0F0"/>
            </a:solidFill>
          </a:ln>
        </p:spPr>
        <p:txBody>
          <a:bodyPr>
            <a:normAutofit/>
          </a:bodyPr>
          <a:lstStyle/>
          <a:p>
            <a:pPr marL="342900" lvl="0" indent="-342900" algn="l">
              <a:buFont typeface="Wingdings" panose="05000000000000000000" pitchFamily="2" charset="2"/>
              <a:buChar char="v"/>
            </a:pPr>
            <a:endParaRPr lang="de-DE" sz="4000" dirty="0">
              <a:solidFill>
                <a:prstClr val="black"/>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000" dirty="0" smtClean="0">
                <a:solidFill>
                  <a:prstClr val="black"/>
                </a:solidFill>
                <a:latin typeface="Arial" panose="020B0604020202020204" pitchFamily="34" charset="0"/>
                <a:cs typeface="Arial" panose="020B0604020202020204" pitchFamily="34" charset="0"/>
              </a:rPr>
              <a:t>Wir kontrollieren selbstständige Arbeit</a:t>
            </a:r>
            <a:endParaRPr lang="de-DE" sz="4000" dirty="0">
              <a:solidFill>
                <a:prstClr val="black"/>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Wir lernen Wörter</a:t>
            </a:r>
            <a:endParaRPr lang="de-DE" sz="3700" dirty="0" smtClean="0">
              <a:solidFill>
                <a:prstClr val="black"/>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3700" dirty="0" smtClean="0">
                <a:solidFill>
                  <a:prstClr val="black"/>
                </a:solidFill>
                <a:latin typeface="Arial" panose="020B0604020202020204" pitchFamily="34" charset="0"/>
                <a:cs typeface="Arial" panose="020B0604020202020204" pitchFamily="34" charset="0"/>
              </a:rPr>
              <a:t>Wir lesen den Text</a:t>
            </a:r>
          </a:p>
          <a:p>
            <a:pPr marL="342900" lvl="0" indent="-342900" algn="l">
              <a:buFont typeface="Wingdings" panose="05000000000000000000" pitchFamily="2" charset="2"/>
              <a:buChar char="v"/>
            </a:pPr>
            <a:r>
              <a:rPr lang="de-DE" sz="3700" dirty="0" smtClean="0">
                <a:solidFill>
                  <a:prstClr val="black"/>
                </a:solidFill>
                <a:latin typeface="Arial" panose="020B0604020202020204" pitchFamily="34" charset="0"/>
                <a:cs typeface="Arial" panose="020B0604020202020204" pitchFamily="34" charset="0"/>
              </a:rPr>
              <a:t>Wir machen Übungen</a:t>
            </a:r>
            <a:endParaRPr lang="de-DE" sz="3700" dirty="0">
              <a:solidFill>
                <a:prstClr val="black"/>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Aufgabe für selbstständige Arbeit</a:t>
            </a:r>
          </a:p>
        </p:txBody>
      </p:sp>
    </p:spTree>
    <p:extLst>
      <p:ext uri="{BB962C8B-B14F-4D97-AF65-F5344CB8AC3E}">
        <p14:creationId xmlns:p14="http://schemas.microsoft.com/office/powerpoint/2010/main" val="1963998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Kontrolle der selbstständiger Arbeit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lnSpcReduction="10000"/>
          </a:bodyPr>
          <a:lstStyle/>
          <a:p>
            <a:pPr algn="l">
              <a:lnSpc>
                <a:spcPct val="100000"/>
              </a:lnSpc>
              <a:spcBef>
                <a:spcPts val="0"/>
              </a:spcBef>
            </a:pPr>
            <a:r>
              <a:rPr lang="de-DE" sz="3200" i="1" dirty="0" smtClean="0">
                <a:latin typeface="Arial" panose="020B0604020202020204" pitchFamily="34" charset="0"/>
                <a:cs typeface="Arial" panose="020B0604020202020204" pitchFamily="34" charset="0"/>
              </a:rPr>
              <a:t>Lieber Thomas,</a:t>
            </a:r>
          </a:p>
          <a:p>
            <a:pPr algn="l">
              <a:lnSpc>
                <a:spcPct val="100000"/>
              </a:lnSpc>
              <a:spcBef>
                <a:spcPts val="0"/>
              </a:spcBef>
            </a:pPr>
            <a:r>
              <a:rPr lang="de-DE" sz="3200" i="1" dirty="0" smtClean="0">
                <a:latin typeface="Arial" panose="020B0604020202020204" pitchFamily="34" charset="0"/>
                <a:cs typeface="Arial" panose="020B0604020202020204" pitchFamily="34" charset="0"/>
              </a:rPr>
              <a:t>Ich heiße Asis und bin 14 Jahre alt. Meine Familie ist groß. In meiner Familie wohnen drei Generationen: meine Großeltern, meine Eltern und meine Geschwister.</a:t>
            </a:r>
          </a:p>
          <a:p>
            <a:pPr algn="l">
              <a:lnSpc>
                <a:spcPct val="100000"/>
              </a:lnSpc>
              <a:spcBef>
                <a:spcPts val="0"/>
              </a:spcBef>
            </a:pPr>
            <a:r>
              <a:rPr lang="de-DE" sz="3200" i="1" dirty="0" smtClean="0">
                <a:latin typeface="Arial" panose="020B0604020202020204" pitchFamily="34" charset="0"/>
                <a:cs typeface="Arial" panose="020B0604020202020204" pitchFamily="34" charset="0"/>
              </a:rPr>
              <a:t>Ich wohne in der Stadt Taschkent. Die Stadt liegt im Tal des </a:t>
            </a:r>
            <a:r>
              <a:rPr lang="de-DE" sz="3200" i="1" dirty="0" err="1" smtClean="0">
                <a:latin typeface="Arial" panose="020B0604020202020204" pitchFamily="34" charset="0"/>
                <a:cs typeface="Arial" panose="020B0604020202020204" pitchFamily="34" charset="0"/>
              </a:rPr>
              <a:t>Flüsses</a:t>
            </a:r>
            <a:r>
              <a:rPr lang="de-DE" sz="3200" i="1" dirty="0" smtClean="0">
                <a:latin typeface="Arial" panose="020B0604020202020204" pitchFamily="34" charset="0"/>
                <a:cs typeface="Arial" panose="020B0604020202020204" pitchFamily="34" charset="0"/>
              </a:rPr>
              <a:t> </a:t>
            </a:r>
            <a:r>
              <a:rPr lang="de-DE" sz="3200" i="1" dirty="0" err="1" smtClean="0">
                <a:latin typeface="Arial" panose="020B0604020202020204" pitchFamily="34" charset="0"/>
                <a:cs typeface="Arial" panose="020B0604020202020204" pitchFamily="34" charset="0"/>
              </a:rPr>
              <a:t>Tschirtschik</a:t>
            </a:r>
            <a:r>
              <a:rPr lang="de-DE" sz="3200" i="1" dirty="0" smtClean="0">
                <a:latin typeface="Arial" panose="020B0604020202020204" pitchFamily="34" charset="0"/>
                <a:cs typeface="Arial" panose="020B0604020202020204" pitchFamily="34" charset="0"/>
              </a:rPr>
              <a:t>. Taschkent ist groß. Hier wohnen viele Menschen. In der Stadt gibt es viele Sehenswürdigkeiten, Hochhäuser, Parks, Museen, breite Straßen. Wir haben viele Möglichkeiten, Sport zu treiben. Es gibt auch viele andere Freizeitangebote. Am Wochenende unternehmen wir etwas: besuchen  Park, </a:t>
            </a:r>
            <a:r>
              <a:rPr lang="de-DE" sz="3200" i="1" dirty="0" err="1" smtClean="0">
                <a:latin typeface="Arial" panose="020B0604020202020204" pitchFamily="34" charset="0"/>
                <a:cs typeface="Arial" panose="020B0604020202020204" pitchFamily="34" charset="0"/>
              </a:rPr>
              <a:t>Cafe</a:t>
            </a:r>
            <a:r>
              <a:rPr lang="de-DE" sz="3200" i="1" dirty="0" smtClean="0">
                <a:latin typeface="Arial" panose="020B0604020202020204" pitchFamily="34" charset="0"/>
                <a:cs typeface="Arial" panose="020B0604020202020204" pitchFamily="34" charset="0"/>
              </a:rPr>
              <a:t>, Kino, Sportplatz</a:t>
            </a:r>
            <a:r>
              <a:rPr lang="de-DE" sz="3200" i="1" dirty="0" smtClean="0">
                <a:solidFill>
                  <a:prstClr val="black"/>
                </a:solidFill>
                <a:latin typeface="Arial" panose="020B0604020202020204" pitchFamily="34" charset="0"/>
                <a:cs typeface="Arial" panose="020B0604020202020204" pitchFamily="34" charset="0"/>
              </a:rPr>
              <a:t>. Das </a:t>
            </a:r>
            <a:r>
              <a:rPr lang="de-DE" sz="3200" i="1" dirty="0">
                <a:solidFill>
                  <a:prstClr val="black"/>
                </a:solidFill>
                <a:latin typeface="Arial" panose="020B0604020202020204" pitchFamily="34" charset="0"/>
                <a:cs typeface="Arial" panose="020B0604020202020204" pitchFamily="34" charset="0"/>
              </a:rPr>
              <a:t>Leben hier ist nie langweilig. </a:t>
            </a:r>
            <a:endParaRPr lang="de-DE" sz="3200" i="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27445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1"/>
            <a:ext cx="11530013" cy="514350"/>
          </a:xfrm>
          <a:solidFill>
            <a:srgbClr val="0070C0"/>
          </a:solidFill>
        </p:spPr>
        <p:txBody>
          <a:bodyPr>
            <a:normAutofit fontScale="90000"/>
          </a:bodyPr>
          <a:lstStyle/>
          <a:p>
            <a:pPr algn="ctr"/>
            <a:r>
              <a:rPr lang="de-DE" sz="3600" dirty="0" smtClean="0">
                <a:solidFill>
                  <a:schemeClr val="bg1"/>
                </a:solidFill>
                <a:latin typeface="Arial" panose="020B0604020202020204" pitchFamily="34" charset="0"/>
                <a:cs typeface="Arial" panose="020B0604020202020204" pitchFamily="34" charset="0"/>
              </a:rPr>
              <a:t>Wir lernen Wörter</a:t>
            </a:r>
            <a:endParaRPr lang="ru-RU" sz="36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349640898"/>
              </p:ext>
            </p:extLst>
          </p:nvPr>
        </p:nvGraphicFramePr>
        <p:xfrm>
          <a:off x="314324" y="614369"/>
          <a:ext cx="11530014" cy="5667160"/>
        </p:xfrm>
        <a:graphic>
          <a:graphicData uri="http://schemas.openxmlformats.org/drawingml/2006/table">
            <a:tbl>
              <a:tblPr firstRow="1" bandRow="1">
                <a:tableStyleId>{22838BEF-8BB2-4498-84A7-C5851F593DF1}</a:tableStyleId>
              </a:tblPr>
              <a:tblGrid>
                <a:gridCol w="5765007">
                  <a:extLst>
                    <a:ext uri="{9D8B030D-6E8A-4147-A177-3AD203B41FA5}">
                      <a16:colId xmlns:a16="http://schemas.microsoft.com/office/drawing/2014/main" val="20000"/>
                    </a:ext>
                  </a:extLst>
                </a:gridCol>
                <a:gridCol w="5765007">
                  <a:extLst>
                    <a:ext uri="{9D8B030D-6E8A-4147-A177-3AD203B41FA5}">
                      <a16:colId xmlns:a16="http://schemas.microsoft.com/office/drawing/2014/main" val="20001"/>
                    </a:ext>
                  </a:extLst>
                </a:gridCol>
              </a:tblGrid>
              <a:tr h="566716">
                <a:tc>
                  <a:txBody>
                    <a:bodyPr/>
                    <a:lstStyle/>
                    <a:p>
                      <a:r>
                        <a:rPr lang="de-DE" sz="2800" b="1" dirty="0" smtClean="0">
                          <a:latin typeface="Arial" panose="020B0604020202020204" pitchFamily="34" charset="0"/>
                          <a:cs typeface="Arial" panose="020B0604020202020204" pitchFamily="34" charset="0"/>
                        </a:rPr>
                        <a:t>geschickt</a:t>
                      </a:r>
                      <a:endParaRPr lang="ru-RU" sz="2800" b="1" dirty="0">
                        <a:latin typeface="Arial" panose="020B0604020202020204" pitchFamily="34" charset="0"/>
                        <a:cs typeface="Arial" panose="020B0604020202020204" pitchFamily="34" charset="0"/>
                      </a:endParaRPr>
                    </a:p>
                  </a:txBody>
                  <a:tcPr/>
                </a:tc>
                <a:tc>
                  <a:txBody>
                    <a:bodyPr/>
                    <a:lstStyle/>
                    <a:p>
                      <a:r>
                        <a:rPr lang="uz-Cyrl-UZ" sz="2800" b="1" dirty="0" smtClean="0">
                          <a:latin typeface="Arial" panose="020B0604020202020204" pitchFamily="34" charset="0"/>
                          <a:cs typeface="Arial" panose="020B0604020202020204" pitchFamily="34" charset="0"/>
                        </a:rPr>
                        <a:t>С</a:t>
                      </a:r>
                      <a:r>
                        <a:rPr lang="de-DE" sz="2800" b="1" dirty="0" err="1" smtClean="0">
                          <a:latin typeface="Arial" panose="020B0604020202020204" pitchFamily="34" charset="0"/>
                          <a:cs typeface="Arial" panose="020B0604020202020204" pitchFamily="34" charset="0"/>
                        </a:rPr>
                        <a:t>haqqon</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66716">
                <a:tc>
                  <a:txBody>
                    <a:bodyPr/>
                    <a:lstStyle/>
                    <a:p>
                      <a:r>
                        <a:rPr lang="de-DE" sz="2800" b="1" dirty="0" smtClean="0">
                          <a:latin typeface="Arial" panose="020B0604020202020204" pitchFamily="34" charset="0"/>
                          <a:cs typeface="Arial" panose="020B0604020202020204" pitchFamily="34" charset="0"/>
                        </a:rPr>
                        <a:t>in guter Form sein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err="1" smtClean="0">
                          <a:latin typeface="Arial" panose="020B0604020202020204" pitchFamily="34" charset="0"/>
                          <a:cs typeface="Arial" panose="020B0604020202020204" pitchFamily="34" charset="0"/>
                        </a:rPr>
                        <a:t>Yaxshi</a:t>
                      </a:r>
                      <a:r>
                        <a:rPr lang="de-DE"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ko</a:t>
                      </a:r>
                      <a:r>
                        <a:rPr lang="en-US" sz="2800" b="1" baseline="0" dirty="0" err="1" smtClean="0">
                          <a:latin typeface="Arial" panose="020B0604020202020204" pitchFamily="34" charset="0"/>
                          <a:cs typeface="Arial" panose="020B0604020202020204" pitchFamily="34" charset="0"/>
                        </a:rPr>
                        <a:t>‘</a:t>
                      </a:r>
                      <a:r>
                        <a:rPr lang="en-US" sz="2800" b="1" dirty="0" err="1" smtClean="0">
                          <a:latin typeface="Arial" panose="020B0604020202020204" pitchFamily="34" charset="0"/>
                          <a:cs typeface="Arial" panose="020B0604020202020204" pitchFamily="34" charset="0"/>
                        </a:rPr>
                        <a:t>rinishga</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ega</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bo‘lmoq</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66716">
                <a:tc>
                  <a:txBody>
                    <a:bodyPr/>
                    <a:lstStyle/>
                    <a:p>
                      <a:r>
                        <a:rPr lang="de-DE" sz="2800" b="1" dirty="0" smtClean="0">
                          <a:latin typeface="Arial" panose="020B0604020202020204" pitchFamily="34" charset="0"/>
                          <a:cs typeface="Arial" panose="020B0604020202020204" pitchFamily="34" charset="0"/>
                        </a:rPr>
                        <a:t>die Zielstrebigkeit</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Tirishqoqlik</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66716">
                <a:tc>
                  <a:txBody>
                    <a:bodyPr/>
                    <a:lstStyle/>
                    <a:p>
                      <a:r>
                        <a:rPr lang="de-DE" sz="2800" b="1" dirty="0" smtClean="0">
                          <a:latin typeface="Arial" panose="020B0604020202020204" pitchFamily="34" charset="0"/>
                          <a:cs typeface="Arial" panose="020B0604020202020204" pitchFamily="34" charset="0"/>
                        </a:rPr>
                        <a:t>die Ausrüstung</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Asbob-uskuna</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66716">
                <a:tc>
                  <a:txBody>
                    <a:bodyPr/>
                    <a:lstStyle/>
                    <a:p>
                      <a:r>
                        <a:rPr lang="de-DE" sz="2800" b="1" dirty="0" smtClean="0">
                          <a:latin typeface="Arial" panose="020B0604020202020204" pitchFamily="34" charset="0"/>
                          <a:cs typeface="Arial" panose="020B0604020202020204" pitchFamily="34" charset="0"/>
                        </a:rPr>
                        <a:t>die Selbstverteidigung</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O</a:t>
                      </a:r>
                      <a:r>
                        <a:rPr lang="en-US" sz="2800" b="1" baseline="0" dirty="0" err="1" smtClean="0">
                          <a:latin typeface="Arial" panose="020B0604020202020204" pitchFamily="34" charset="0"/>
                          <a:cs typeface="Arial" panose="020B0604020202020204" pitchFamily="34" charset="0"/>
                        </a:rPr>
                        <a:t>‘</a:t>
                      </a:r>
                      <a:r>
                        <a:rPr lang="en-US" sz="2800" b="1" dirty="0" err="1" smtClean="0">
                          <a:latin typeface="Arial" panose="020B0604020202020204" pitchFamily="34" charset="0"/>
                          <a:cs typeface="Arial" panose="020B0604020202020204" pitchFamily="34" charset="0"/>
                        </a:rPr>
                        <a:t>zini-o</a:t>
                      </a:r>
                      <a:r>
                        <a:rPr lang="en-US" sz="2800" b="1" baseline="0" dirty="0" err="1" smtClean="0">
                          <a:latin typeface="Arial" panose="020B0604020202020204" pitchFamily="34" charset="0"/>
                          <a:cs typeface="Arial" panose="020B0604020202020204" pitchFamily="34" charset="0"/>
                        </a:rPr>
                        <a:t>‘</a:t>
                      </a:r>
                      <a:r>
                        <a:rPr lang="en-US" sz="2800" b="1" dirty="0" err="1" smtClean="0">
                          <a:latin typeface="Arial" panose="020B0604020202020204" pitchFamily="34" charset="0"/>
                          <a:cs typeface="Arial" panose="020B0604020202020204" pitchFamily="34" charset="0"/>
                        </a:rPr>
                        <a:t>zi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himoya</a:t>
                      </a:r>
                      <a:r>
                        <a:rPr lang="en-US" sz="2800" b="1" baseline="0" dirty="0" smtClean="0">
                          <a:latin typeface="Arial" panose="020B0604020202020204" pitchFamily="34" charset="0"/>
                          <a:cs typeface="Arial" panose="020B0604020202020204" pitchFamily="34" charset="0"/>
                        </a:rPr>
                        <a:t> </a:t>
                      </a:r>
                      <a:r>
                        <a:rPr lang="en-US" sz="2800" b="1" baseline="0" dirty="0" err="1" smtClean="0">
                          <a:latin typeface="Arial" panose="020B0604020202020204" pitchFamily="34" charset="0"/>
                          <a:cs typeface="Arial" panose="020B0604020202020204" pitchFamily="34" charset="0"/>
                        </a:rPr>
                        <a:t>qilish</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66716">
                <a:tc>
                  <a:txBody>
                    <a:bodyPr/>
                    <a:lstStyle/>
                    <a:p>
                      <a:r>
                        <a:rPr lang="de-DE" sz="2800" b="1" dirty="0" smtClean="0">
                          <a:latin typeface="Arial" panose="020B0604020202020204" pitchFamily="34" charset="0"/>
                          <a:cs typeface="Arial" panose="020B0604020202020204" pitchFamily="34" charset="0"/>
                        </a:rPr>
                        <a:t>Angst bezwingen</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Qo</a:t>
                      </a:r>
                      <a:r>
                        <a:rPr lang="en-US" sz="2800" b="1" baseline="0" dirty="0" err="1" smtClean="0">
                          <a:latin typeface="Arial" panose="020B0604020202020204" pitchFamily="34" charset="0"/>
                          <a:cs typeface="Arial" panose="020B0604020202020204" pitchFamily="34" charset="0"/>
                        </a:rPr>
                        <a:t>‘</a:t>
                      </a:r>
                      <a:r>
                        <a:rPr lang="en-US" sz="2800" b="1" dirty="0" err="1" smtClean="0">
                          <a:latin typeface="Arial" panose="020B0604020202020204" pitchFamily="34" charset="0"/>
                          <a:cs typeface="Arial" panose="020B0604020202020204" pitchFamily="34" charset="0"/>
                        </a:rPr>
                        <a:t>rquvni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yengmoq</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566716">
                <a:tc>
                  <a:txBody>
                    <a:bodyPr/>
                    <a:lstStyle/>
                    <a:p>
                      <a:r>
                        <a:rPr lang="de-DE" sz="2800" b="1" dirty="0" smtClean="0">
                          <a:latin typeface="Arial" panose="020B0604020202020204" pitchFamily="34" charset="0"/>
                          <a:cs typeface="Arial" panose="020B0604020202020204" pitchFamily="34" charset="0"/>
                        </a:rPr>
                        <a:t>widerstandsfähig</a:t>
                      </a:r>
                    </a:p>
                  </a:txBody>
                  <a:tcPr/>
                </a:tc>
                <a:tc>
                  <a:txBody>
                    <a:bodyPr/>
                    <a:lstStyle/>
                    <a:p>
                      <a:r>
                        <a:rPr lang="en-US" sz="2800" b="1" dirty="0" err="1" smtClean="0">
                          <a:latin typeface="Arial" panose="020B0604020202020204" pitchFamily="34" charset="0"/>
                          <a:cs typeface="Arial" panose="020B0604020202020204" pitchFamily="34" charset="0"/>
                        </a:rPr>
                        <a:t>Bardoshli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chidamli</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5667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die Entschlossenheit</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Qat’iyat</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566716">
                <a:tc>
                  <a:txBody>
                    <a:bodyPr/>
                    <a:lstStyle/>
                    <a:p>
                      <a:r>
                        <a:rPr lang="de-DE" sz="2800" b="1" dirty="0" smtClean="0">
                          <a:latin typeface="Arial" panose="020B0604020202020204" pitchFamily="34" charset="0"/>
                          <a:cs typeface="Arial" panose="020B0604020202020204" pitchFamily="34" charset="0"/>
                        </a:rPr>
                        <a:t>die Ausdauer</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Chidamlilik</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bardoshlilik</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566716">
                <a:tc>
                  <a:txBody>
                    <a:bodyPr/>
                    <a:lstStyle/>
                    <a:p>
                      <a:r>
                        <a:rPr lang="de-DE" sz="2800" b="1" dirty="0" smtClean="0">
                          <a:latin typeface="Arial" panose="020B0604020202020204" pitchFamily="34" charset="0"/>
                          <a:cs typeface="Arial" panose="020B0604020202020204" pitchFamily="34" charset="0"/>
                        </a:rPr>
                        <a:t>abhärten</a:t>
                      </a:r>
                      <a:endParaRPr lang="ru-RU" sz="2800" b="1" dirty="0">
                        <a:latin typeface="Arial" panose="020B0604020202020204" pitchFamily="34" charset="0"/>
                        <a:cs typeface="Arial" panose="020B0604020202020204" pitchFamily="34" charset="0"/>
                      </a:endParaRPr>
                    </a:p>
                  </a:txBody>
                  <a:tcPr/>
                </a:tc>
                <a:tc>
                  <a:txBody>
                    <a:bodyPr/>
                    <a:lstStyle/>
                    <a:p>
                      <a:r>
                        <a:rPr lang="en-US" sz="2800" b="1" dirty="0" err="1" smtClean="0">
                          <a:latin typeface="Arial" panose="020B0604020202020204" pitchFamily="34" charset="0"/>
                          <a:cs typeface="Arial" panose="020B0604020202020204" pitchFamily="34" charset="0"/>
                        </a:rPr>
                        <a:t>Qattiqlashtimoq</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1043069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Wir lesen den Text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Sport treiben ist gesund</a:t>
            </a:r>
          </a:p>
          <a:p>
            <a:pPr algn="l">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Sport hat eine große Bedeutung im Leben der Menschen. Einerseits ist Sport eine regelmäßige Anstrengung, andererseits - Art der Erholung. Sport härtet ab, stählt den Charakter, hält gesund und macht geschickt, gibt Lebensmut. Sport ist auch das beste Mittel gegen Krankheiten, weil er widerstandsfähig macht. Sport entwickelt gute Eigenschaften wie Mut, Zielstrebigkeit, Entschlossenheit und Ausdauer. Kurz gesagt, Sport ist für jeden nützlich.</a:t>
            </a:r>
          </a:p>
        </p:txBody>
      </p:sp>
    </p:spTree>
    <p:extLst>
      <p:ext uri="{BB962C8B-B14F-4D97-AF65-F5344CB8AC3E}">
        <p14:creationId xmlns:p14="http://schemas.microsoft.com/office/powerpoint/2010/main" val="3828719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3200" b="1" dirty="0" smtClean="0">
                <a:solidFill>
                  <a:schemeClr val="bg1"/>
                </a:solidFill>
                <a:latin typeface="Arial" panose="020B0604020202020204" pitchFamily="34" charset="0"/>
                <a:cs typeface="Arial" panose="020B0604020202020204" pitchFamily="34" charset="0"/>
              </a:rPr>
              <a:t>Was fällt Ihnen im Zusammenhang mit dem Wort </a:t>
            </a:r>
            <a:r>
              <a:rPr lang="uz-Cyrl-UZ" sz="3200" b="1" dirty="0" smtClean="0">
                <a:solidFill>
                  <a:schemeClr val="bg1"/>
                </a:solidFill>
                <a:latin typeface="Arial" panose="020B0604020202020204" pitchFamily="34" charset="0"/>
                <a:cs typeface="Arial" panose="020B0604020202020204" pitchFamily="34" charset="0"/>
              </a:rPr>
              <a:t>“</a:t>
            </a:r>
            <a:r>
              <a:rPr lang="de-DE" sz="3200" b="1" dirty="0" smtClean="0">
                <a:solidFill>
                  <a:schemeClr val="bg1"/>
                </a:solidFill>
                <a:latin typeface="Arial" panose="020B0604020202020204" pitchFamily="34" charset="0"/>
                <a:cs typeface="Arial" panose="020B0604020202020204" pitchFamily="34" charset="0"/>
              </a:rPr>
              <a:t>Sport</a:t>
            </a:r>
            <a:r>
              <a:rPr lang="uz-Cyrl-UZ" sz="3200" b="1" dirty="0" smtClean="0">
                <a:solidFill>
                  <a:schemeClr val="bg1"/>
                </a:solidFill>
                <a:latin typeface="Arial" panose="020B0604020202020204" pitchFamily="34" charset="0"/>
                <a:cs typeface="Arial" panose="020B0604020202020204" pitchFamily="34" charset="0"/>
              </a:rPr>
              <a:t>”</a:t>
            </a:r>
            <a:r>
              <a:rPr lang="de-DE" sz="3200" b="1" dirty="0" smtClean="0">
                <a:solidFill>
                  <a:schemeClr val="bg1"/>
                </a:solidFill>
                <a:latin typeface="Arial" panose="020B0604020202020204" pitchFamily="34" charset="0"/>
                <a:cs typeface="Arial" panose="020B0604020202020204" pitchFamily="34" charset="0"/>
              </a:rPr>
              <a:t> ein?</a:t>
            </a:r>
            <a:endParaRPr lang="ru-RU" sz="3200" b="1" dirty="0">
              <a:solidFill>
                <a:schemeClr val="bg1"/>
              </a:solidFill>
              <a:latin typeface="Arial" panose="020B0604020202020204" pitchFamily="34" charset="0"/>
              <a:cs typeface="Arial" panose="020B0604020202020204" pitchFamily="34" charset="0"/>
            </a:endParaRPr>
          </a:p>
        </p:txBody>
      </p:sp>
      <p:sp>
        <p:nvSpPr>
          <p:cNvPr id="2" name="Овал 1"/>
          <p:cNvSpPr/>
          <p:nvPr/>
        </p:nvSpPr>
        <p:spPr>
          <a:xfrm>
            <a:off x="4514850" y="2900363"/>
            <a:ext cx="3243263" cy="91440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latin typeface="Arial" panose="020B0604020202020204" pitchFamily="34" charset="0"/>
                <a:cs typeface="Arial" panose="020B0604020202020204" pitchFamily="34" charset="0"/>
              </a:rPr>
              <a:t>Sport</a:t>
            </a:r>
            <a:endParaRPr lang="ru-RU" sz="3600" dirty="0">
              <a:solidFill>
                <a:schemeClr val="tx1"/>
              </a:solidFill>
              <a:latin typeface="Arial" panose="020B0604020202020204" pitchFamily="34" charset="0"/>
              <a:cs typeface="Arial" panose="020B0604020202020204" pitchFamily="34" charset="0"/>
            </a:endParaRPr>
          </a:p>
        </p:txBody>
      </p:sp>
      <p:sp>
        <p:nvSpPr>
          <p:cNvPr id="3" name="Прямоугольник 2"/>
          <p:cNvSpPr/>
          <p:nvPr/>
        </p:nvSpPr>
        <p:spPr>
          <a:xfrm>
            <a:off x="3321289" y="4242018"/>
            <a:ext cx="3179076"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Leichtathletik</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6" name="Подзаголовок 5"/>
          <p:cNvSpPr>
            <a:spLocks noGrp="1"/>
          </p:cNvSpPr>
          <p:nvPr>
            <p:ph type="subTitle" idx="1"/>
          </p:nvPr>
        </p:nvSpPr>
        <p:spPr>
          <a:xfrm>
            <a:off x="5331456" y="1040639"/>
            <a:ext cx="1981633" cy="646331"/>
          </a:xfrm>
          <a:prstGeom prst="rect">
            <a:avLst/>
          </a:prstGeom>
          <a:noFill/>
        </p:spPr>
        <p:txBody>
          <a:bodyPr wrap="none" lIns="91440" tIns="45720" rIns="91440" bIns="45720">
            <a:spAutoFit/>
          </a:bodyPr>
          <a:lstStyle/>
          <a:p>
            <a:pPr algn="ctr"/>
            <a:r>
              <a:rPr lang="de-DE" sz="4000" dirty="0" smtClean="0">
                <a:ln w="0"/>
                <a:latin typeface="Arial" panose="020B0604020202020204" pitchFamily="34" charset="0"/>
                <a:cs typeface="Arial" panose="020B0604020202020204" pitchFamily="34" charset="0"/>
              </a:rPr>
              <a:t>Sportler</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5331456" y="5557001"/>
            <a:ext cx="1893467"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Fußball</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7706977" y="5292865"/>
            <a:ext cx="3950120"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Sportausrüstung</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832094" y="5377159"/>
            <a:ext cx="2581156"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Sportarten</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998757" y="3858191"/>
            <a:ext cx="1666675"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Tennis</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896243" y="2605803"/>
            <a:ext cx="3065263"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Sportschuhe</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676320" y="1470662"/>
            <a:ext cx="4432624"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Olympische Spiele</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3" name="Прямоугольник 12"/>
          <p:cNvSpPr/>
          <p:nvPr/>
        </p:nvSpPr>
        <p:spPr>
          <a:xfrm>
            <a:off x="8059934" y="3766780"/>
            <a:ext cx="2837636"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Mannschaft</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4" name="Прямоугольник 13"/>
          <p:cNvSpPr/>
          <p:nvPr/>
        </p:nvSpPr>
        <p:spPr>
          <a:xfrm>
            <a:off x="7758113" y="1222238"/>
            <a:ext cx="1923925"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Stadion</a:t>
            </a:r>
            <a:endParaRPr lang="ru-RU" sz="4000" b="0" cap="none" spc="0" dirty="0">
              <a:ln w="0"/>
              <a:solidFill>
                <a:schemeClr val="tx1"/>
              </a:solidFill>
              <a:latin typeface="Arial" panose="020B0604020202020204" pitchFamily="34" charset="0"/>
              <a:cs typeface="Arial" panose="020B0604020202020204" pitchFamily="34" charset="0"/>
            </a:endParaRPr>
          </a:p>
        </p:txBody>
      </p:sp>
      <p:sp>
        <p:nvSpPr>
          <p:cNvPr id="15" name="Прямоугольник 14"/>
          <p:cNvSpPr/>
          <p:nvPr/>
        </p:nvSpPr>
        <p:spPr>
          <a:xfrm>
            <a:off x="8050020" y="2437987"/>
            <a:ext cx="3264035" cy="707886"/>
          </a:xfrm>
          <a:prstGeom prst="rect">
            <a:avLst/>
          </a:prstGeom>
          <a:noFill/>
        </p:spPr>
        <p:txBody>
          <a:bodyPr wrap="none" lIns="91440" tIns="45720" rIns="91440" bIns="45720">
            <a:spAutoFit/>
          </a:bodyPr>
          <a:lstStyle/>
          <a:p>
            <a:pPr algn="ctr"/>
            <a:r>
              <a:rPr lang="de-DE" sz="4000" b="0" cap="none" spc="0" dirty="0" smtClean="0">
                <a:ln w="0"/>
                <a:solidFill>
                  <a:schemeClr val="tx1"/>
                </a:solidFill>
                <a:latin typeface="Arial" panose="020B0604020202020204" pitchFamily="34" charset="0"/>
                <a:cs typeface="Arial" panose="020B0604020202020204" pitchFamily="34" charset="0"/>
              </a:rPr>
              <a:t>Schwimmbad</a:t>
            </a:r>
            <a:endParaRPr lang="ru-RU" sz="40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896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p:bldP spid="7" grpId="0"/>
      <p:bldP spid="8" grpId="0"/>
      <p:bldP spid="9" grpId="0"/>
      <p:bldP spid="10" grpId="0"/>
      <p:bldP spid="11" grpId="0"/>
      <p:bldP spid="12" grpId="0"/>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Bedeutung des Sports</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i="1" dirty="0" smtClean="0">
                <a:latin typeface="Arial" panose="020B0604020202020204" pitchFamily="34" charset="0"/>
                <a:cs typeface="Arial" panose="020B0604020202020204" pitchFamily="34" charset="0"/>
              </a:rPr>
              <a:t>Wie macht uns Sport?</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Was gibt uns Sport?</a:t>
            </a: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sp>
        <p:nvSpPr>
          <p:cNvPr id="2" name="Прямоугольник 1"/>
          <p:cNvSpPr/>
          <p:nvPr/>
        </p:nvSpPr>
        <p:spPr>
          <a:xfrm>
            <a:off x="1383461" y="3603791"/>
            <a:ext cx="5487401"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…dient Selbstverteidigung.</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383461" y="2976964"/>
            <a:ext cx="4925516"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…hilft Angst bezwingen.</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383461" y="4285026"/>
            <a:ext cx="5396029"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…härtet den Menschen ab.</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1383461" y="2350137"/>
            <a:ext cx="6125395"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…hilft Zielstrebigkeit erziehen.</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383461" y="1787212"/>
            <a:ext cx="7649851"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…macht uns gesund, stark, geschickt.</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3783770" y="4982914"/>
            <a:ext cx="5009705"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Sport treiben ist gesund.</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843206" y="5567689"/>
            <a:ext cx="10586552" cy="584775"/>
          </a:xfrm>
          <a:prstGeom prst="rect">
            <a:avLst/>
          </a:prstGeom>
          <a:noFill/>
        </p:spPr>
        <p:txBody>
          <a:bodyPr wrap="none" lIns="91440" tIns="45720" rIns="91440" bIns="45720">
            <a:spAutoFit/>
          </a:bodyPr>
          <a:lstStyle/>
          <a:p>
            <a:pPr algn="ctr"/>
            <a:r>
              <a:rPr lang="de-DE" sz="3200" b="1" cap="none" spc="0" dirty="0" smtClean="0">
                <a:ln w="0"/>
                <a:solidFill>
                  <a:schemeClr val="tx1"/>
                </a:solidFill>
                <a:latin typeface="Arial" panose="020B0604020202020204" pitchFamily="34" charset="0"/>
                <a:cs typeface="Arial" panose="020B0604020202020204" pitchFamily="34" charset="0"/>
              </a:rPr>
              <a:t>In einem gesunden Körper wohnt ein gesunder Geist.</a:t>
            </a:r>
            <a:endParaRPr lang="ru-RU" sz="3200" b="1" cap="none" spc="0" dirty="0">
              <a:ln w="0"/>
              <a:solidFill>
                <a:schemeClr val="tx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3311" y="3564703"/>
            <a:ext cx="2436645" cy="1623133"/>
          </a:xfrm>
          <a:prstGeom prst="rect">
            <a:avLst/>
          </a:prstGeom>
        </p:spPr>
      </p:pic>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2630" y="1336971"/>
            <a:ext cx="2602486" cy="1463379"/>
          </a:xfrm>
          <a:prstGeom prst="rect">
            <a:avLst/>
          </a:prstGeom>
        </p:spPr>
      </p:pic>
    </p:spTree>
    <p:extLst>
      <p:ext uri="{BB962C8B-B14F-4D97-AF65-F5344CB8AC3E}">
        <p14:creationId xmlns:p14="http://schemas.microsoft.com/office/powerpoint/2010/main" val="179820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Wir lesen den Text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Sport treiben ist gesund</a:t>
            </a:r>
          </a:p>
          <a:p>
            <a:pPr algn="l">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Sport hat eine große Bedeutung im Leben der Menschen. Einerseits ist Sport eine regelmäßige Anstrengung, andererseits - Art der Erholung. Sport härtet ab, stählt den Charakter, hält gesund und macht geschickt, gibt Lebensmut. Sport ist auch das beste Mittel gegen Krankheiten, weil er widerstandsfähig macht. Sport entwickelt gute Eigenschaften wie Mut, Zielstrebigkeit, Entschlossenheit und Ausdauer. Kurz gesagt, Sport ist für jeden nützlich.</a:t>
            </a:r>
          </a:p>
        </p:txBody>
      </p:sp>
    </p:spTree>
    <p:extLst>
      <p:ext uri="{BB962C8B-B14F-4D97-AF65-F5344CB8AC3E}">
        <p14:creationId xmlns:p14="http://schemas.microsoft.com/office/powerpoint/2010/main" val="38094987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Ergänzen Sie die Sätze</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6143625"/>
          </a:xfrm>
          <a:ln w="57150">
            <a:solidFill>
              <a:srgbClr val="00B0F0"/>
            </a:solidFill>
          </a:ln>
        </p:spPr>
        <p:txBody>
          <a:bodyPr>
            <a:normAutofit/>
          </a:bodyPr>
          <a:lstStyle/>
          <a:p>
            <a:pPr algn="l">
              <a:lnSpc>
                <a:spcPct val="100000"/>
              </a:lnSpc>
              <a:spcBef>
                <a:spcPts val="0"/>
              </a:spcBef>
            </a:pPr>
            <a:r>
              <a:rPr lang="de-DE" sz="3200" dirty="0" smtClean="0">
                <a:latin typeface="Arial" panose="020B0604020202020204" pitchFamily="34" charset="0"/>
                <a:cs typeface="Arial" panose="020B0604020202020204" pitchFamily="34" charset="0"/>
              </a:rPr>
              <a:t>1) Einerseits ist Sport,     </a:t>
            </a:r>
            <a:r>
              <a:rPr lang="de-DE" sz="3200" dirty="0" smtClean="0">
                <a:solidFill>
                  <a:prstClr val="black"/>
                </a:solidFill>
                <a:latin typeface="Arial" panose="020B0604020202020204" pitchFamily="34" charset="0"/>
                <a:cs typeface="Arial" panose="020B0604020202020204" pitchFamily="34" charset="0"/>
              </a:rPr>
              <a:t>                                           andererseits – </a:t>
            </a: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2) Sport             den Menschen      , macht ihn </a:t>
            </a: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     und</a:t>
            </a: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3) </a:t>
            </a:r>
            <a:r>
              <a:rPr lang="de-DE" sz="3200" dirty="0">
                <a:solidFill>
                  <a:prstClr val="black"/>
                </a:solidFill>
                <a:latin typeface="Arial" panose="020B0604020202020204" pitchFamily="34" charset="0"/>
                <a:cs typeface="Arial" panose="020B0604020202020204" pitchFamily="34" charset="0"/>
              </a:rPr>
              <a:t>Sport entwickelt gute Eigenschaften </a:t>
            </a:r>
            <a:r>
              <a:rPr lang="de-DE" sz="3200" dirty="0" smtClean="0">
                <a:solidFill>
                  <a:prstClr val="black"/>
                </a:solidFill>
                <a:latin typeface="Arial" panose="020B0604020202020204" pitchFamily="34" charset="0"/>
                <a:cs typeface="Arial" panose="020B0604020202020204" pitchFamily="34" charset="0"/>
              </a:rPr>
              <a:t>wie</a:t>
            </a:r>
          </a:p>
          <a:p>
            <a:pPr algn="l">
              <a:lnSpc>
                <a:spcPct val="100000"/>
              </a:lnSpc>
              <a:spcBef>
                <a:spcPts val="0"/>
              </a:spcBef>
            </a:pPr>
            <a:endParaRPr lang="de-DE" sz="3200" dirty="0" smtClean="0">
              <a:solidFill>
                <a:prstClr val="black"/>
              </a:solidFill>
              <a:latin typeface="Arial" panose="020B0604020202020204" pitchFamily="34" charset="0"/>
              <a:cs typeface="Arial" panose="020B0604020202020204" pitchFamily="34" charset="0"/>
            </a:endParaRP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4) Besonders populär sind in unserem Land  </a:t>
            </a: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5) Um                                    zu sein, beginne ich meinen Tag mit</a:t>
            </a: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6) In der Schule ist Sport mein</a:t>
            </a:r>
          </a:p>
          <a:p>
            <a:pPr algn="l">
              <a:lnSpc>
                <a:spcPct val="100000"/>
              </a:lnSpc>
              <a:spcBef>
                <a:spcPts val="0"/>
              </a:spcBef>
            </a:pPr>
            <a:r>
              <a:rPr lang="de-DE" sz="3200" dirty="0" smtClean="0">
                <a:solidFill>
                  <a:prstClr val="black"/>
                </a:solidFill>
                <a:latin typeface="Arial" panose="020B0604020202020204" pitchFamily="34" charset="0"/>
                <a:cs typeface="Arial" panose="020B0604020202020204" pitchFamily="34" charset="0"/>
              </a:rPr>
              <a:t>7) Dank                     bin ich    </a:t>
            </a:r>
            <a:endParaRPr lang="de-DE" sz="3200" dirty="0" smtClean="0">
              <a:latin typeface="Arial" panose="020B0604020202020204" pitchFamily="34" charset="0"/>
              <a:cs typeface="Arial" panose="020B0604020202020204" pitchFamily="34" charset="0"/>
            </a:endParaRPr>
          </a:p>
        </p:txBody>
      </p:sp>
      <p:sp>
        <p:nvSpPr>
          <p:cNvPr id="2" name="Прямоугольник 1"/>
          <p:cNvSpPr/>
          <p:nvPr/>
        </p:nvSpPr>
        <p:spPr>
          <a:xfrm>
            <a:off x="1832305" y="2148660"/>
            <a:ext cx="2007281" cy="584775"/>
          </a:xfrm>
          <a:prstGeom prst="rect">
            <a:avLst/>
          </a:prstGeom>
          <a:noFill/>
        </p:spPr>
        <p:txBody>
          <a:bodyPr wrap="none" lIns="91440" tIns="45720" rIns="91440" bIns="45720">
            <a:spAutoFit/>
          </a:bodyPr>
          <a:lstStyle/>
          <a:p>
            <a:pPr algn="ctr"/>
            <a:r>
              <a:rPr lang="de-DE" sz="3200" dirty="0">
                <a:ln w="0"/>
                <a:latin typeface="Arial" panose="020B0604020202020204" pitchFamily="34" charset="0"/>
                <a:cs typeface="Arial" panose="020B0604020202020204" pitchFamily="34" charset="0"/>
              </a:rPr>
              <a:t>g</a:t>
            </a:r>
            <a:r>
              <a:rPr lang="de-DE" sz="3200" b="0" cap="none" spc="0" dirty="0" smtClean="0">
                <a:ln w="0"/>
                <a:solidFill>
                  <a:schemeClr val="tx1"/>
                </a:solidFill>
                <a:latin typeface="Arial" panose="020B0604020202020204" pitchFamily="34" charset="0"/>
                <a:cs typeface="Arial" panose="020B0604020202020204" pitchFamily="34" charset="0"/>
              </a:rPr>
              <a:t>eschickt.</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645585" y="6035269"/>
            <a:ext cx="8747909" cy="584775"/>
          </a:xfrm>
          <a:prstGeom prst="rect">
            <a:avLst/>
          </a:prstGeom>
          <a:noFill/>
        </p:spPr>
        <p:txBody>
          <a:bodyPr wrap="none" lIns="91440" tIns="45720" rIns="91440" bIns="45720">
            <a:spAutoFit/>
          </a:bodyPr>
          <a:lstStyle/>
          <a:p>
            <a:pPr algn="ctr"/>
            <a:r>
              <a:rPr lang="de-DE" sz="3200" dirty="0">
                <a:ln w="0"/>
                <a:latin typeface="Arial" panose="020B0604020202020204" pitchFamily="34" charset="0"/>
                <a:cs typeface="Arial" panose="020B0604020202020204" pitchFamily="34" charset="0"/>
              </a:rPr>
              <a:t>g</a:t>
            </a:r>
            <a:r>
              <a:rPr lang="de-DE" sz="3200" b="0" cap="none" spc="0" dirty="0" smtClean="0">
                <a:ln w="0"/>
                <a:solidFill>
                  <a:schemeClr val="tx1"/>
                </a:solidFill>
                <a:latin typeface="Arial" panose="020B0604020202020204" pitchFamily="34" charset="0"/>
                <a:cs typeface="Arial" panose="020B0604020202020204" pitchFamily="34" charset="0"/>
              </a:rPr>
              <a:t>esund, diszipliniert, energisch und zielstrebig.</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978031" y="5589046"/>
            <a:ext cx="2074607" cy="584775"/>
          </a:xfrm>
          <a:prstGeom prst="rect">
            <a:avLst/>
          </a:prstGeom>
          <a:noFill/>
        </p:spPr>
        <p:txBody>
          <a:bodyPr wrap="none" lIns="91440" tIns="45720" rIns="91440" bIns="45720">
            <a:spAutoFit/>
          </a:bodyPr>
          <a:lstStyle/>
          <a:p>
            <a:pPr algn="ctr"/>
            <a:r>
              <a:rPr lang="de-DE" sz="3200" dirty="0">
                <a:ln w="0"/>
                <a:latin typeface="Arial" panose="020B0604020202020204" pitchFamily="34" charset="0"/>
                <a:cs typeface="Arial" panose="020B0604020202020204" pitchFamily="34" charset="0"/>
              </a:rPr>
              <a:t>d</a:t>
            </a:r>
            <a:r>
              <a:rPr lang="de-DE" sz="3200" b="0" cap="none" spc="0" dirty="0" smtClean="0">
                <a:ln w="0"/>
                <a:solidFill>
                  <a:schemeClr val="tx1"/>
                </a:solidFill>
                <a:latin typeface="Arial" panose="020B0604020202020204" pitchFamily="34" charset="0"/>
                <a:cs typeface="Arial" panose="020B0604020202020204" pitchFamily="34" charset="0"/>
              </a:rPr>
              <a:t>em Sport</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5861762" y="5090274"/>
            <a:ext cx="2690160"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Lieblingsfach.</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967596" y="4612352"/>
            <a:ext cx="3531737"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Morgengymnastik.</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1554295" y="4125129"/>
            <a:ext cx="3871574" cy="584775"/>
          </a:xfrm>
          <a:prstGeom prst="rect">
            <a:avLst/>
          </a:prstGeom>
          <a:noFill/>
        </p:spPr>
        <p:txBody>
          <a:bodyPr wrap="none" lIns="91440" tIns="45720" rIns="91440" bIns="45720">
            <a:spAutoFit/>
          </a:bodyPr>
          <a:lstStyle/>
          <a:p>
            <a:pPr algn="ctr"/>
            <a:r>
              <a:rPr lang="de-DE" sz="3200" dirty="0">
                <a:ln w="0"/>
                <a:latin typeface="Arial" panose="020B0604020202020204" pitchFamily="34" charset="0"/>
                <a:cs typeface="Arial" panose="020B0604020202020204" pitchFamily="34" charset="0"/>
              </a:rPr>
              <a:t>i</a:t>
            </a:r>
            <a:r>
              <a:rPr lang="de-DE" sz="3200" b="0" cap="none" spc="0" dirty="0" smtClean="0">
                <a:ln w="0"/>
                <a:solidFill>
                  <a:schemeClr val="tx1"/>
                </a:solidFill>
                <a:latin typeface="Arial" panose="020B0604020202020204" pitchFamily="34" charset="0"/>
                <a:cs typeface="Arial" panose="020B0604020202020204" pitchFamily="34" charset="0"/>
              </a:rPr>
              <a:t>mmer in guter Form</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8671115" y="3614005"/>
            <a:ext cx="3068469"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Fußball, Tennis.</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645585" y="3158449"/>
            <a:ext cx="9696822" cy="584775"/>
          </a:xfrm>
          <a:prstGeom prst="rect">
            <a:avLst/>
          </a:prstGeom>
          <a:noFill/>
        </p:spPr>
        <p:txBody>
          <a:bodyPr wrap="none" lIns="91440" tIns="45720" rIns="91440" bIns="45720">
            <a:spAutoFit/>
          </a:bodyPr>
          <a:lstStyle/>
          <a:p>
            <a:pPr algn="ctr"/>
            <a:r>
              <a:rPr lang="de-DE" sz="3200" dirty="0">
                <a:solidFill>
                  <a:prstClr val="black"/>
                </a:solidFill>
                <a:latin typeface="Arial" panose="020B0604020202020204" pitchFamily="34" charset="0"/>
                <a:cs typeface="Arial" panose="020B0604020202020204" pitchFamily="34" charset="0"/>
              </a:rPr>
              <a:t>Mut, Zielstrebigkeit, Entschlossenheit und Ausdauer.</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3" name="Прямоугольник 12"/>
          <p:cNvSpPr/>
          <p:nvPr/>
        </p:nvSpPr>
        <p:spPr>
          <a:xfrm>
            <a:off x="8883514" y="1682180"/>
            <a:ext cx="2643672" cy="584775"/>
          </a:xfrm>
          <a:prstGeom prst="rect">
            <a:avLst/>
          </a:prstGeom>
          <a:noFill/>
        </p:spPr>
        <p:txBody>
          <a:bodyPr wrap="none" lIns="91440" tIns="45720" rIns="91440" bIns="45720">
            <a:spAutoFit/>
          </a:bodyPr>
          <a:lstStyle/>
          <a:p>
            <a:pPr algn="ctr"/>
            <a:r>
              <a:rPr lang="de-DE" sz="3200" dirty="0">
                <a:ln w="0"/>
                <a:latin typeface="Arial" panose="020B0604020202020204" pitchFamily="34" charset="0"/>
                <a:cs typeface="Arial" panose="020B0604020202020204" pitchFamily="34" charset="0"/>
              </a:rPr>
              <a:t>g</a:t>
            </a:r>
            <a:r>
              <a:rPr lang="de-DE" sz="3200" b="0" cap="none" spc="0" dirty="0" smtClean="0">
                <a:ln w="0"/>
                <a:solidFill>
                  <a:schemeClr val="tx1"/>
                </a:solidFill>
                <a:latin typeface="Arial" panose="020B0604020202020204" pitchFamily="34" charset="0"/>
                <a:cs typeface="Arial" panose="020B0604020202020204" pitchFamily="34" charset="0"/>
              </a:rPr>
              <a:t>esund, stark</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4" name="Прямоугольник 13"/>
          <p:cNvSpPr/>
          <p:nvPr/>
        </p:nvSpPr>
        <p:spPr>
          <a:xfrm>
            <a:off x="6136482" y="1682181"/>
            <a:ext cx="639919"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ab</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5" name="Прямоугольник 14"/>
          <p:cNvSpPr/>
          <p:nvPr/>
        </p:nvSpPr>
        <p:spPr>
          <a:xfrm>
            <a:off x="1988222" y="1681055"/>
            <a:ext cx="1231427"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härtet</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6" name="Прямоугольник 15"/>
          <p:cNvSpPr/>
          <p:nvPr/>
        </p:nvSpPr>
        <p:spPr>
          <a:xfrm>
            <a:off x="3015335" y="1226624"/>
            <a:ext cx="3281668"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Art der Erholung.</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17" name="Прямоугольник 16"/>
          <p:cNvSpPr/>
          <p:nvPr/>
        </p:nvSpPr>
        <p:spPr>
          <a:xfrm>
            <a:off x="4442426" y="718415"/>
            <a:ext cx="5762924" cy="584775"/>
          </a:xfrm>
          <a:prstGeom prst="rect">
            <a:avLst/>
          </a:prstGeom>
          <a:noFill/>
        </p:spPr>
        <p:txBody>
          <a:bodyPr wrap="none" lIns="91440" tIns="45720" rIns="91440" bIns="45720">
            <a:spAutoFit/>
          </a:bodyPr>
          <a:lstStyle/>
          <a:p>
            <a:pPr algn="ctr"/>
            <a:r>
              <a:rPr lang="de-DE" sz="3200" dirty="0">
                <a:ln w="0"/>
                <a:latin typeface="Arial" panose="020B0604020202020204" pitchFamily="34" charset="0"/>
                <a:cs typeface="Arial" panose="020B0604020202020204" pitchFamily="34" charset="0"/>
              </a:rPr>
              <a:t>e</a:t>
            </a:r>
            <a:r>
              <a:rPr lang="de-DE" sz="3200" b="0" cap="none" spc="0" dirty="0" smtClean="0">
                <a:ln w="0"/>
                <a:solidFill>
                  <a:schemeClr val="tx1"/>
                </a:solidFill>
                <a:latin typeface="Arial" panose="020B0604020202020204" pitchFamily="34" charset="0"/>
                <a:cs typeface="Arial" panose="020B0604020202020204" pitchFamily="34" charset="0"/>
              </a:rPr>
              <a:t>ine regelmäßige Anstrengung</a:t>
            </a:r>
            <a:endParaRPr lang="ru-RU" sz="32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957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9" grpId="0"/>
      <p:bldP spid="10" grpId="0"/>
      <p:bldP spid="11" grpId="0"/>
      <p:bldP spid="12" grpId="0"/>
      <p:bldP spid="13" grpId="0"/>
      <p:bldP spid="14" grpId="0"/>
      <p:bldP spid="15" grpId="0"/>
      <p:bldP spid="16" grpId="0"/>
      <p:bldP spid="17"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312</TotalTime>
  <Words>856</Words>
  <Application>Microsoft Office PowerPoint</Application>
  <PresentationFormat>Широкоэкранный</PresentationFormat>
  <Paragraphs>157</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3</vt:i4>
      </vt:variant>
      <vt:variant>
        <vt:lpstr>Заголовки слайдов</vt:lpstr>
      </vt:variant>
      <vt:variant>
        <vt:i4>15</vt:i4>
      </vt:variant>
    </vt:vector>
  </HeadingPairs>
  <TitlesOfParts>
    <vt:vector size="22" baseType="lpstr">
      <vt:lpstr>Arial</vt:lpstr>
      <vt:lpstr>Calibri</vt:lpstr>
      <vt:lpstr>Calibri Light</vt:lpstr>
      <vt:lpstr>Wingdings</vt:lpstr>
      <vt:lpstr>Тема Office</vt:lpstr>
      <vt:lpstr>2_Тема Office</vt:lpstr>
      <vt:lpstr>Office Theme</vt:lpstr>
      <vt:lpstr>DEUTSCH</vt:lpstr>
      <vt:lpstr>Plan der Stunde</vt:lpstr>
      <vt:lpstr>Kontrolle der selbstständiger Arbeit</vt:lpstr>
      <vt:lpstr>Wir lernen Wörter</vt:lpstr>
      <vt:lpstr>Wir lesen den Text</vt:lpstr>
      <vt:lpstr>Was fällt Ihnen im Zusammenhang mit dem Wort “Sport” ein?</vt:lpstr>
      <vt:lpstr>Bedeutung des Sports</vt:lpstr>
      <vt:lpstr>Wir lesen den Text</vt:lpstr>
      <vt:lpstr>Ergänzen Sie die Sätze</vt:lpstr>
      <vt:lpstr>Markieren die Sätze mit den Buchstaben “R” oder “F”</vt:lpstr>
      <vt:lpstr>Synonyme</vt:lpstr>
      <vt:lpstr>Sagen Sie anders!</vt:lpstr>
      <vt:lpstr>Ergänzen Sie die Sätze durch passende Wortgruppen</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35</cp:revision>
  <dcterms:created xsi:type="dcterms:W3CDTF">2020-10-20T19:23:13Z</dcterms:created>
  <dcterms:modified xsi:type="dcterms:W3CDTF">2020-10-24T05:08:26Z</dcterms:modified>
</cp:coreProperties>
</file>