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9" r:id="rId4"/>
    <p:sldId id="264" r:id="rId5"/>
    <p:sldId id="257" r:id="rId6"/>
    <p:sldId id="332" r:id="rId7"/>
    <p:sldId id="333" r:id="rId8"/>
    <p:sldId id="343" r:id="rId9"/>
    <p:sldId id="336" r:id="rId10"/>
    <p:sldId id="318" r:id="rId11"/>
    <p:sldId id="291" r:id="rId12"/>
    <p:sldId id="338" r:id="rId13"/>
    <p:sldId id="334" r:id="rId14"/>
    <p:sldId id="344" r:id="rId15"/>
    <p:sldId id="321" r:id="rId16"/>
    <p:sldId id="322" r:id="rId17"/>
    <p:sldId id="345" r:id="rId18"/>
    <p:sldId id="346" r:id="rId19"/>
    <p:sldId id="347" r:id="rId20"/>
    <p:sldId id="351" r:id="rId21"/>
    <p:sldId id="352" r:id="rId22"/>
    <p:sldId id="349" r:id="rId23"/>
    <p:sldId id="342" r:id="rId24"/>
    <p:sldId id="269" r:id="rId25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5D03"/>
    <a:srgbClr val="5B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41" autoAdjust="0"/>
  </p:normalViewPr>
  <p:slideViewPr>
    <p:cSldViewPr>
      <p:cViewPr>
        <p:scale>
          <a:sx n="87" d="100"/>
          <a:sy n="87" d="100"/>
        </p:scale>
        <p:origin x="40" y="52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41" d="100"/>
          <a:sy n="241" d="100"/>
        </p:scale>
        <p:origin x="-1344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72641" y="1714494"/>
            <a:ext cx="5887591" cy="3825970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r>
              <a:rPr lang="ru-RU" b="1" spc="-32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b="1" spc="-32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Тема:</a:t>
            </a:r>
            <a:r>
              <a:rPr lang="ru-RU" b="1" spc="-32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Фёдор Иванович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Тютчев       </a:t>
            </a:r>
          </a:p>
          <a:p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Основные вехи 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жизни и творчества. </a:t>
            </a: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«Весенняя гроза»</a:t>
            </a:r>
            <a:r>
              <a:rPr lang="en-US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20134" algn="ctr">
              <a:lnSpc>
                <a:spcPts val="4329"/>
              </a:lnSpc>
            </a:pPr>
            <a:r>
              <a:rPr lang="ru-RU" sz="2800" b="1" spc="-16" dirty="0" smtClean="0">
                <a:solidFill>
                  <a:srgbClr val="0E5D03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</a:t>
            </a:r>
            <a:endParaRPr/>
          </a:p>
        </p:txBody>
      </p:sp>
      <p:sp>
        <p:nvSpPr>
          <p:cNvPr id="31746" name="AutoShape 2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Библиотека им. А. И. Герцена - Новое на сай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9737">
            <a:off x="6215152" y="1992240"/>
            <a:ext cx="1914523" cy="275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Творчество Ф.И.Тютчева в Мюнхене </a:t>
            </a:r>
            <a:endParaRPr lang="ru-RU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928676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первое десятилетие жизни в Мюнхене (с 1820 по 1830 год) Тютчевым были написаны самые знаменитые его стихи: «Весенняя гроза» (1828 год),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Silentium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!» (1830 год), «Как океан объемлет шар земной…» (1830 год), «Фонтан» (1836 год), «Зима недаром злится…» (1836 год), «Не то, что мните вы, природа...» (1836 год), «О чём ты воешь,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ночной?..» (1836 год).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Поэт Федор Тютч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3643338" cy="333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800"/>
            <a:ext cx="5000660" cy="4801314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pPr fontAlgn="base"/>
            <a:r>
              <a:rPr lang="ru-RU" sz="2000" i="0" dirty="0" smtClean="0"/>
              <a:t>     </a:t>
            </a:r>
            <a:r>
              <a:rPr lang="ru-RU" sz="2000" i="0" dirty="0" smtClean="0">
                <a:solidFill>
                  <a:srgbClr val="002060"/>
                </a:solidFill>
              </a:rPr>
              <a:t>Известность пришла к поэту </a:t>
            </a:r>
            <a:r>
              <a:rPr lang="ru-RU" sz="2000" i="0" dirty="0" smtClean="0">
                <a:solidFill>
                  <a:srgbClr val="FF0000"/>
                </a:solidFill>
              </a:rPr>
              <a:t>в 1836, </a:t>
            </a:r>
            <a:r>
              <a:rPr lang="ru-RU" sz="2000" i="0" dirty="0" smtClean="0">
                <a:solidFill>
                  <a:srgbClr val="002060"/>
                </a:solidFill>
              </a:rPr>
              <a:t>когда в журнале </a:t>
            </a:r>
            <a:r>
              <a:rPr lang="ru-RU" sz="2000" i="0" dirty="0" smtClean="0">
                <a:solidFill>
                  <a:srgbClr val="FF0000"/>
                </a:solidFill>
              </a:rPr>
              <a:t>«Современник» </a:t>
            </a:r>
            <a:r>
              <a:rPr lang="ru-RU" sz="2000" i="0" dirty="0" smtClean="0">
                <a:solidFill>
                  <a:srgbClr val="002060"/>
                </a:solidFill>
              </a:rPr>
              <a:t>под заголовком </a:t>
            </a:r>
            <a:r>
              <a:rPr lang="ru-RU" sz="2000" i="0" dirty="0" smtClean="0">
                <a:solidFill>
                  <a:srgbClr val="0E5D03"/>
                </a:solidFill>
              </a:rPr>
              <a:t>«Стихотворения, присланные из Германии» </a:t>
            </a:r>
            <a:r>
              <a:rPr lang="ru-RU" sz="2000" i="0" dirty="0" smtClean="0">
                <a:solidFill>
                  <a:srgbClr val="002060"/>
                </a:solidFill>
              </a:rPr>
              <a:t>были опубликованы 16 его произведений. </a:t>
            </a:r>
          </a:p>
          <a:p>
            <a:pPr fontAlgn="base"/>
            <a:r>
              <a:rPr lang="ru-RU" sz="2000" i="0" dirty="0" smtClean="0">
                <a:solidFill>
                  <a:srgbClr val="002060"/>
                </a:solidFill>
              </a:rPr>
              <a:t>В 1841 году Тютчев познакомился с </a:t>
            </a:r>
            <a:r>
              <a:rPr lang="ru-RU" sz="2000" i="0" dirty="0" err="1" smtClean="0">
                <a:solidFill>
                  <a:srgbClr val="002060"/>
                </a:solidFill>
              </a:rPr>
              <a:t>Вацлавом</a:t>
            </a:r>
            <a:r>
              <a:rPr lang="ru-RU" sz="2000" i="0" dirty="0" smtClean="0">
                <a:solidFill>
                  <a:srgbClr val="002060"/>
                </a:solidFill>
              </a:rPr>
              <a:t> Ганкой – деятелем чешского национального возрождения, оказавшего на поэта большое влияние. После этого знакомства идеи славянофильства получили яркое отражение в публицистике и политической лирике Ф.И.Тютчева.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Современник, литературный журнал А.С. Пушкина. 1836-1837. Избранные  страницы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4015">
            <a:off x="6033926" y="1269206"/>
            <a:ext cx="2428892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42858"/>
            <a:ext cx="9501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«Стихотворения, присланные из Германии»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Творческая деятельность Ф.И.Тютчева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857238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 1848 года Фёдор Иванович состоял на должности старшего цензора.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Отсутствие поэтических публикаций не помешало ему стать заметной фигурой в санкт-петербургском литературном обществе. Так,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Н.А.Некрасов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восторженно отзывался о творчестве Фёдора Ивановича и ставил его в один ряд с лучшими поэтами-современниками, а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А.А.Фет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использовал произведения Тютчева в качестве доказательства существования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«философской поэзии». 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6"/>
            <a:ext cx="3643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    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Н.А.Некрасов и А.А.Фет                                                    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Афанасий Афанасьевич Фет. Поэты XIX века | WISELY.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6"/>
            <a:ext cx="2000264" cy="2357454"/>
          </a:xfrm>
          <a:prstGeom prst="rect">
            <a:avLst/>
          </a:prstGeom>
          <a:noFill/>
        </p:spPr>
      </p:pic>
      <p:pic>
        <p:nvPicPr>
          <p:cNvPr id="11" name="Picture 2" descr="Николай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90"/>
            <a:ext cx="192882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Первый сборник стихов Ф.И.Тютчева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6"/>
            <a:ext cx="3857652" cy="3385542"/>
          </a:xfrm>
        </p:spPr>
        <p:txBody>
          <a:bodyPr/>
          <a:lstStyle/>
          <a:p>
            <a:pPr fontAlgn="base"/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  <a:r>
              <a:rPr lang="ru-RU" sz="2000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1854 году писатель выпустил в свет свой первый сборник, </a:t>
            </a:r>
            <a:r>
              <a:rPr lang="ru-RU" sz="2000" i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который вошли как старые стихотворения 1820–1830-х, так и новые творения литератора. Поэзия 1850-х годов была посвящена молодой возлюбленной Тютчева – Елене Денисьевой.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Книги Федора Тютч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2573">
            <a:off x="5314575" y="1179889"/>
            <a:ext cx="2772886" cy="332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       Муза Ф.И.Тютчева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1000114"/>
            <a:ext cx="4786346" cy="4185761"/>
          </a:xfrm>
        </p:spPr>
        <p:txBody>
          <a:bodyPr/>
          <a:lstStyle/>
          <a:p>
            <a:pPr fontAlgn="base"/>
            <a:r>
              <a:rPr lang="ru-RU" sz="1600" i="0" dirty="0" smtClean="0">
                <a:solidFill>
                  <a:srgbClr val="0000FF"/>
                </a:solidFill>
              </a:rPr>
              <a:t>      </a:t>
            </a:r>
            <a:r>
              <a:rPr lang="ru-RU" sz="2000" i="0" dirty="0" smtClean="0">
                <a:solidFill>
                  <a:srgbClr val="0000FF"/>
                </a:solidFill>
              </a:rPr>
              <a:t>В 1864-ом муза Фёдора Ивановича умерла. Публицист очень болезненно переживал эту потерю. Спасение он нашёл в творчестве. </a:t>
            </a:r>
          </a:p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Стихи </a:t>
            </a:r>
            <a:r>
              <a:rPr lang="ru-RU" sz="2000" i="0" dirty="0" smtClean="0">
                <a:solidFill>
                  <a:srgbClr val="FF0000"/>
                </a:solidFill>
              </a:rPr>
              <a:t>«</a:t>
            </a:r>
            <a:r>
              <a:rPr lang="ru-RU" sz="2000" i="0" dirty="0" err="1" smtClean="0">
                <a:solidFill>
                  <a:srgbClr val="FF0000"/>
                </a:solidFill>
              </a:rPr>
              <a:t>Денисьевского</a:t>
            </a:r>
            <a:r>
              <a:rPr lang="ru-RU" sz="2000" i="0" dirty="0" smtClean="0">
                <a:solidFill>
                  <a:srgbClr val="FF0000"/>
                </a:solidFill>
              </a:rPr>
              <a:t> цикла» </a:t>
            </a:r>
            <a:r>
              <a:rPr lang="ru-RU" sz="2000" i="0" dirty="0" smtClean="0">
                <a:solidFill>
                  <a:srgbClr val="0000FF"/>
                </a:solidFill>
              </a:rPr>
              <a:t>(«Весь день она лежала в забытьи...», «Есть и в моём страдальческом застое...», «Накануне годовщины 4 августа 1865 года», «О, этот Юг, о, эта Ницца!..», «Есть в осени первоначальной…») – верх любовной лирики поэта.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Федор Тютчев и Елена Денись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2"/>
            <a:ext cx="3357586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1" y="3929072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Ф.И.Тютчев и Е.А.Денисьева.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492443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  </a:t>
            </a:r>
            <a:r>
              <a:rPr lang="ru-RU" sz="3200" dirty="0" smtClean="0"/>
              <a:t>Славянофильские взгляды Ф.И.Тютчева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6"/>
            <a:ext cx="5000660" cy="450059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800" i="0" dirty="0" smtClean="0">
                <a:solidFill>
                  <a:srgbClr val="0000FF"/>
                </a:solidFill>
              </a:rPr>
              <a:t> </a:t>
            </a:r>
            <a:r>
              <a:rPr lang="ru-RU" sz="1800" i="0" dirty="0" smtClean="0">
                <a:solidFill>
                  <a:srgbClr val="7030A0"/>
                </a:solidFill>
              </a:rPr>
              <a:t>После Крымской войны новым министром иностранных дел России стал Александр Михайлович Горчаков. Представитель политической элиты уважал </a:t>
            </a:r>
            <a:r>
              <a:rPr lang="ru-RU" sz="1800" i="0" dirty="0" smtClean="0">
                <a:solidFill>
                  <a:srgbClr val="0000FF"/>
                </a:solidFill>
              </a:rPr>
              <a:t>Тютчева за его прозорливый ум. </a:t>
            </a:r>
            <a:r>
              <a:rPr lang="ru-RU" sz="1800" i="0" dirty="0" smtClean="0">
                <a:solidFill>
                  <a:srgbClr val="7030A0"/>
                </a:solidFill>
              </a:rPr>
              <a:t>Дружба с канцлером позволила Фёдору Ивановичу </a:t>
            </a:r>
            <a:r>
              <a:rPr lang="ru-RU" sz="1800" i="0" dirty="0" smtClean="0">
                <a:solidFill>
                  <a:srgbClr val="0E5D03"/>
                </a:solidFill>
              </a:rPr>
              <a:t>влиять на внешнюю политику России.</a:t>
            </a:r>
          </a:p>
          <a:p>
            <a:pPr fontAlgn="base"/>
            <a:r>
              <a:rPr lang="ru-RU" sz="1800" i="0" dirty="0" smtClean="0">
                <a:solidFill>
                  <a:srgbClr val="7030A0"/>
                </a:solidFill>
              </a:rPr>
              <a:t>    Славянофильские взгляды Ф.И.Тютчева продолжали укрепляться. Правда, после поражения в Крымской войне в четверостишье «Умом Россию не понять…» (1866 год) Тютчев начал </a:t>
            </a:r>
            <a:r>
              <a:rPr lang="ru-RU" sz="1800" i="0" dirty="0" smtClean="0">
                <a:solidFill>
                  <a:srgbClr val="FF0000"/>
                </a:solidFill>
              </a:rPr>
              <a:t>призывать народ не к политическому, а к духовному объединению.</a:t>
            </a: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Виртуальный литературный час - ДОБРО ПОЖАЛОВАТЬ В БИБЛИОТЕКУ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90"/>
            <a:ext cx="3376602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r>
              <a:rPr lang="ru-RU" dirty="0" smtClean="0"/>
              <a:t>   Последние годы жизни и смерть поэта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928676"/>
            <a:ext cx="50720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Вереница смертей близких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(матери, музы, брата, племянника)  негативно сказалась на здоровье поэта и 27 июля 1873 года его не стало. Гроб с телом лирика был перевезён из Царского Села на кладбище Новодевичьего монастыря в Санкт-Петербург.</a:t>
            </a:r>
            <a:endParaRPr lang="ru-RU" sz="2000" b="1" dirty="0">
              <a:solidFill>
                <a:srgbClr val="5B1B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Могила Федора Тютч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2"/>
            <a:ext cx="3357586" cy="333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928678"/>
            <a:ext cx="4500593" cy="415497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Стихотворение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«Весенняя гроза» </a:t>
            </a:r>
            <a:r>
              <a:rPr lang="ru-RU" sz="24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было написано Тютчевым в 1828 году и на следующий год уже опубликовано в журнале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“Галатея”. </a:t>
            </a:r>
            <a:r>
              <a:rPr lang="ru-RU" sz="24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Однако поэт вернулся к нему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1854 </a:t>
            </a:r>
            <a:r>
              <a:rPr lang="ru-RU" sz="24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году, несколько переделав. Сегодня известна именно вторая версия его написания.</a:t>
            </a:r>
            <a:r>
              <a:rPr lang="ru-RU" sz="2400" b="1" spc="-32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E5D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Книга: &quot;Весенняя гроза&quot; - Федор Тютчев. Купить книгу, читать рецензии |  ISBN 978-5-4453-0353-4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7718">
            <a:off x="5698268" y="1241182"/>
            <a:ext cx="2411726" cy="3400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Тема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928676"/>
            <a:ext cx="49292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Основной темой стихотворения является гроза. Гроза для Тютчева – это, прежде всего, движение, знаменующее перемены, рождение чего-то нового. Тютчев проводит тонкую параллель между природой и миром людей, отождествляя весеннюю грозу с порой молодости – временем становления человеческой души. Шагнув из детства во взрослую жизнь, молодость старается громогласно, во всеуслышание заявить о себе.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О налогах и о жизни: Поэтический понедельник... Федор Тютчев &quot;Весеннаяя  гроза&quot; (&quot;Люблю грозу в начале мая...&quot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335758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Композиция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6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Романтическое стихотворение построено как монолог лирического героя.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Композиция произведения включает четыре строфы. В первой из них поэтом определяется тема и вводится главный образ – гроза, в двух последующих строфах разворачиваются сменяющие друг друга кадры картины грозы. </a:t>
            </a:r>
          </a:p>
        </p:txBody>
      </p:sp>
      <p:pic>
        <p:nvPicPr>
          <p:cNvPr id="9220" name="Picture 4" descr="Люблю грозу в начале мая...&quot; | Новости в разделе Прогноз «Панорам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52"/>
            <a:ext cx="3714776" cy="337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000114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Фёдор Иванович Тютчев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знаменитый русский поэт, дипломат, политический деятель, переводчик и публицист.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Автор более 400 стихотворений.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Лучшие произведения поэта входят в золотой фонд русской поэзии XX века.</a:t>
            </a:r>
            <a:r>
              <a:rPr lang="ru-RU" sz="2400" dirty="0" smtClean="0">
                <a:solidFill>
                  <a:srgbClr val="0000FF"/>
                </a:solidFill>
              </a:rPr>
              <a:t> 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Портрет Федора Тютч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8"/>
            <a:ext cx="3143228" cy="325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Композиция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857238"/>
            <a:ext cx="52864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   Заключительная строфа с помощью отсылки к древнегреческой мифологии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ещё раз перефразирует образ грозы, подчёркивая единение природы с божественным началом,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объединяющим мир и цикличность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самого мира.</a:t>
            </a:r>
            <a:r>
              <a:rPr lang="ru-RU" sz="2000" dirty="0" smtClean="0">
                <a:solidFill>
                  <a:srgbClr val="5B1B49"/>
                </a:solidFill>
              </a:rPr>
              <a:t> </a:t>
            </a:r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Сконцентрировав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внимание на одном, отдельно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выхваченном </a:t>
            </a:r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мгновении жизни –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весенней грозе, Тютчев великолепно воплотил её описание в поэтическую форму, придав природному явлению философский смысл.</a:t>
            </a:r>
          </a:p>
        </p:txBody>
      </p:sp>
      <p:pic>
        <p:nvPicPr>
          <p:cNvPr id="2052" name="Picture 4" descr="Как хороша гроза в начале мая. Анализ стихотворения «Весенняя гроза» Тютч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52"/>
            <a:ext cx="3357586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Олицетворение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8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Особую выразительность стихотворению придают яркие, точно подобранные тропы: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Олицетворение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изображение предметов </a:t>
            </a:r>
          </a:p>
          <a:p>
            <a:r>
              <a:rPr lang="ru-RU" sz="20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                    и явлений в природе в</a:t>
            </a:r>
          </a:p>
          <a:p>
            <a:r>
              <a:rPr lang="ru-RU" sz="20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                    образе живого существа.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«Весенней грозе»: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гром резвится и играет,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как маленький ребёнок,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поток бежит,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туча проливает воду, смеясь.</a:t>
            </a:r>
          </a:p>
        </p:txBody>
      </p:sp>
      <p:pic>
        <p:nvPicPr>
          <p:cNvPr id="11268" name="Picture 4" descr="Первые весенние грозы. Анализ стихотворения «Весенняя гроза» Тютчева Ф. 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8"/>
            <a:ext cx="3217872" cy="2928958"/>
          </a:xfrm>
          <a:prstGeom prst="rect">
            <a:avLst/>
          </a:prstGeom>
          <a:noFill/>
        </p:spPr>
      </p:pic>
      <p:sp>
        <p:nvSpPr>
          <p:cNvPr id="7" name="Chevron 8">
            <a:extLst>
              <a:ext uri="{FF2B5EF4-FFF2-40B4-BE49-F238E27FC236}">
                <a16:creationId xmlns:a16="http://schemas.microsoft.com/office/drawing/2014/main" id="{87EE7965-A374-418B-BCC2-2E9CFD7EF71E}"/>
              </a:ext>
            </a:extLst>
          </p:cNvPr>
          <p:cNvSpPr/>
          <p:nvPr/>
        </p:nvSpPr>
        <p:spPr>
          <a:xfrm>
            <a:off x="214282" y="1928808"/>
            <a:ext cx="1714512" cy="1500198"/>
          </a:xfrm>
          <a:custGeom>
            <a:avLst/>
            <a:gdLst/>
            <a:ahLst/>
            <a:cxnLst/>
            <a:rect l="l" t="t" r="r" b="b"/>
            <a:pathLst>
              <a:path w="4428064" h="2620001">
                <a:moveTo>
                  <a:pt x="2880320" y="0"/>
                </a:moveTo>
                <a:lnTo>
                  <a:pt x="3458511" y="0"/>
                </a:lnTo>
                <a:lnTo>
                  <a:pt x="4428064" y="1310001"/>
                </a:lnTo>
                <a:lnTo>
                  <a:pt x="3458511" y="2620001"/>
                </a:lnTo>
                <a:lnTo>
                  <a:pt x="2880320" y="2620001"/>
                </a:lnTo>
                <a:lnTo>
                  <a:pt x="3680013" y="1539505"/>
                </a:lnTo>
                <a:lnTo>
                  <a:pt x="0" y="1539505"/>
                </a:lnTo>
                <a:lnTo>
                  <a:pt x="0" y="1071505"/>
                </a:lnTo>
                <a:lnTo>
                  <a:pt x="3673358" y="1071505"/>
                </a:lnTo>
                <a:close/>
              </a:path>
            </a:pathLst>
          </a:custGeom>
          <a:solidFill>
            <a:srgbClr val="0E5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B387AA6-5812-4CB6-B051-053647FDDCD0}"/>
              </a:ext>
            </a:extLst>
          </p:cNvPr>
          <p:cNvSpPr/>
          <p:nvPr/>
        </p:nvSpPr>
        <p:spPr>
          <a:xfrm>
            <a:off x="214282" y="1928808"/>
            <a:ext cx="1285884" cy="561739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2210876" y="0"/>
                </a:moveTo>
                <a:lnTo>
                  <a:pt x="2789067" y="0"/>
                </a:lnTo>
                <a:lnTo>
                  <a:pt x="3169075" y="513444"/>
                </a:lnTo>
                <a:lnTo>
                  <a:pt x="3170262" y="513444"/>
                </a:lnTo>
                <a:lnTo>
                  <a:pt x="3170262" y="515048"/>
                </a:lnTo>
                <a:lnTo>
                  <a:pt x="3513998" y="979483"/>
                </a:lnTo>
                <a:lnTo>
                  <a:pt x="3170262" y="979483"/>
                </a:lnTo>
                <a:lnTo>
                  <a:pt x="3170262" y="981444"/>
                </a:lnTo>
                <a:lnTo>
                  <a:pt x="0" y="981444"/>
                </a:lnTo>
                <a:lnTo>
                  <a:pt x="0" y="513444"/>
                </a:lnTo>
                <a:lnTo>
                  <a:pt x="2590884" y="513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792BD7F-5BF0-436D-A1CF-1B2CD1482B4F}"/>
              </a:ext>
            </a:extLst>
          </p:cNvPr>
          <p:cNvSpPr/>
          <p:nvPr/>
        </p:nvSpPr>
        <p:spPr>
          <a:xfrm rot="10800000" flipH="1">
            <a:off x="214282" y="2857502"/>
            <a:ext cx="1285884" cy="571504"/>
          </a:xfrm>
          <a:custGeom>
            <a:avLst/>
            <a:gdLst/>
            <a:ahLst/>
            <a:cxnLst/>
            <a:rect l="l" t="t" r="r" b="b"/>
            <a:pathLst>
              <a:path w="3513998" h="981444">
                <a:moveTo>
                  <a:pt x="0" y="981444"/>
                </a:moveTo>
                <a:lnTo>
                  <a:pt x="3170262" y="981444"/>
                </a:lnTo>
                <a:lnTo>
                  <a:pt x="3170262" y="979483"/>
                </a:lnTo>
                <a:lnTo>
                  <a:pt x="3513998" y="979483"/>
                </a:lnTo>
                <a:lnTo>
                  <a:pt x="3170262" y="515048"/>
                </a:lnTo>
                <a:lnTo>
                  <a:pt x="3170262" y="513444"/>
                </a:lnTo>
                <a:lnTo>
                  <a:pt x="3169075" y="513444"/>
                </a:lnTo>
                <a:lnTo>
                  <a:pt x="2789067" y="0"/>
                </a:lnTo>
                <a:lnTo>
                  <a:pt x="2210876" y="0"/>
                </a:lnTo>
                <a:lnTo>
                  <a:pt x="2590884" y="513444"/>
                </a:lnTo>
                <a:lnTo>
                  <a:pt x="0" y="513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«Весенняя гроза»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 descr="Стихотворение Ф.И. Тютчев &quot;Весенняя гроза&quot; (Стихи Русских Поэтов) Аудио  Стихи Слушать Онлайн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5"/>
            <a:ext cx="857256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928676"/>
            <a:ext cx="828680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горлица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musicha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незаурядный талант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ajoyib iste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dod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меценат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homiy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прозорливо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oqilona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гроза –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momaqaldiroq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резвиться –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zavqlanmoq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политический деятель –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arbob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благожелательный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xayrixoh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патриархальная семья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patriarxal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oila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высокая духовность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yuksak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ma‘naviyat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крепостная зависимость –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krepostnoy</a:t>
            </a:r>
            <a:r>
              <a:rPr lang="uz-Latn-UZ" sz="2000" dirty="0" smtClean="0"/>
              <a:t>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qaramlik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благочестивый –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taqvodor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6" descr="Книга Стихотворения Федор Тютчев купить от 214 ₽, скачать, читать онлайн  отзывы и рецензии | ISBN 978-5-04-089688-2 | Эксм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93710">
            <a:off x="6583648" y="1185087"/>
            <a:ext cx="1919787" cy="278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000114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презентацию 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биографии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Ф.И.Тютчева;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Выучить наизусть стихотворение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«Весенняя гроза».</a:t>
            </a:r>
            <a:r>
              <a:rPr lang="en-US" sz="24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8" name="Picture 4" descr="Скачать Люблю грозу в начале мая... - Федор Тютчев - gcatalog.do.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8710">
            <a:off x="624631" y="1253095"/>
            <a:ext cx="2095500" cy="2964695"/>
          </a:xfrm>
          <a:prstGeom prst="rect">
            <a:avLst/>
          </a:prstGeom>
          <a:noFill/>
        </p:spPr>
      </p:pic>
      <p:pic>
        <p:nvPicPr>
          <p:cNvPr id="12" name="Picture 2" descr="Весенняя гроза — Федор Тютчев — Стихи, картинки и любовь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71552"/>
            <a:ext cx="257176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Ф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.И.Тютчева</a:t>
            </a:r>
            <a:endParaRPr lang="ru-RU" sz="36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928676"/>
            <a:ext cx="4000528" cy="152348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Родился Фёдор Иванович Тютчев 23 ноября (5 декабря) 1803 года в усадьбе </a:t>
            </a:r>
            <a:r>
              <a:rPr lang="ru-RU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Овстуг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Орловской губернии.</a:t>
            </a:r>
            <a:r>
              <a:rPr lang="ru-RU" sz="1800" dirty="0" smtClean="0"/>
              <a:t>  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Фёдор был средним ребёнком в семье.</a:t>
            </a:r>
            <a:r>
              <a:rPr lang="ru-RU" sz="1800" dirty="0" smtClean="0"/>
              <a:t>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928940"/>
            <a:ext cx="457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Ф.И.Тютчев 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детстве и молодости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43" y="4659984"/>
            <a:ext cx="63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Ф.И.Тютчева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Овстуге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Дом Федора Тютчева в Овсту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12"/>
            <a:ext cx="4071966" cy="2143122"/>
          </a:xfrm>
          <a:prstGeom prst="rect">
            <a:avLst/>
          </a:prstGeom>
          <a:noFill/>
        </p:spPr>
      </p:pic>
      <p:pic>
        <p:nvPicPr>
          <p:cNvPr id="27652" name="Picture 4" descr="Федор Тютчев в детст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928676"/>
            <a:ext cx="1785950" cy="2119299"/>
          </a:xfrm>
          <a:prstGeom prst="rect">
            <a:avLst/>
          </a:prstGeom>
          <a:noFill/>
        </p:spPr>
      </p:pic>
      <p:pic>
        <p:nvPicPr>
          <p:cNvPr id="27654" name="Picture 6" descr="Федор Тютчев в молодос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6"/>
            <a:ext cx="1714512" cy="211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kern="0" dirty="0" smtClean="0">
                <a:solidFill>
                  <a:schemeClr val="bg1"/>
                </a:solidFill>
                <a:latin typeface="Arial"/>
                <a:cs typeface="Arial"/>
              </a:rPr>
              <a:t>Ф.И.Тютчева</a:t>
            </a:r>
            <a:endParaRPr lang="ru-RU" sz="1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928676"/>
            <a:ext cx="50720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Писатель рос в спокойной благожелательной атмосфере. От матери он унаследовал тонкую душевную организацию, лиричность и развитое воображение. В сущности, высоким уровнем духовности обладала вся стародворянская патриархальная семья Тютчевых.</a:t>
            </a:r>
          </a:p>
          <a:p>
            <a:pPr fontAlgn="base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В 4-летнем возрасте к Фёдору был приставлен Николай Афанасьевич Хлопов (1770–1826 год) – крестьянин, который выкупился из крепостной зависимости и на добровольных началах поступил на службу к благородной чете.</a:t>
            </a:r>
          </a:p>
          <a:p>
            <a:r>
              <a:rPr lang="ru-RU" sz="1600" dirty="0" smtClean="0">
                <a:solidFill>
                  <a:srgbClr val="0000FF"/>
                </a:solidFill>
              </a:rPr>
              <a:t/>
            </a:r>
            <a:br>
              <a:rPr lang="ru-RU" sz="1600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Екатерина Львовна Тютчева, ур. Толстая Родители: Лев Васильевич Толстой  (1740—1816), действительный статский советник и Екатери… | Картины маслом,  Краска, Худож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14"/>
            <a:ext cx="1714512" cy="2428892"/>
          </a:xfrm>
          <a:prstGeom prst="rect">
            <a:avLst/>
          </a:prstGeom>
          <a:noFill/>
        </p:spPr>
      </p:pic>
      <p:pic>
        <p:nvPicPr>
          <p:cNvPr id="25604" name="Picture 4" descr="Тютчев, Фёдор Иванович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000114"/>
            <a:ext cx="1643074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14942" y="3500444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Иван Николаевич и Екатерина Львовна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  Тютчевы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857238"/>
            <a:ext cx="7603511" cy="4089081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</a:t>
            </a:r>
            <a:r>
              <a:rPr lang="ru-RU" sz="9600" dirty="0" smtClean="0"/>
              <a:t>Ф.И.Тютчева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latin typeface="Arial" pitchFamily="34" charset="0"/>
                <a:cs typeface="Arial" pitchFamily="34" charset="0"/>
              </a:rPr>
            </a:b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Ф.И.Тютчева </a:t>
            </a:r>
            <a:endParaRPr lang="ru-RU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928676"/>
            <a:ext cx="4643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Грамотный, благочестивый мужчина не только снискал уважение господ, но и стал для будущего публициста другом и товарищем. Хлопов был свидетелем пробуждения литературного гения Тютчева. Случилось это в 1809 году, когда Фёдору едва исполнилось шесть лет: во время прогулки в роще близ сельского кладбища он наткнулся на мёртвую горлицу. Впечатлительный мальчик устроил птице похороны и сочинил в её честь эпитафию в стихах.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Федор Тютчев – биография, фото, личная жизнь, сти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90"/>
            <a:ext cx="3429024" cy="350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Ф.И.Тютчева</a:t>
            </a:r>
            <a:endParaRPr lang="ru-RU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928676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1817 году будущий публицист в качестве вольнослушателя посещал лекции именитого литературного критика Алексея Фёдоровича Мерзлякова. Профессор заметил его незаурядный талант и 22 февраля 1818 года на заседании Общества любителей Российской словесности зачитал оду Тютчева «На новый 1816 год». 30 марта того же года четырнадцатилетний поэт был удостоен звания члена Общества, а через год в печати появилось его стихотворение «Послание Горация к Меценату».</a:t>
            </a: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Федор Тютч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52"/>
            <a:ext cx="335754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Ф.И.Тютчева</a:t>
            </a:r>
            <a:endParaRPr lang="ru-RU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4000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Осенью 1819 года подающий надежды юноша был зачислен в Московский университет на факультет словесности. Там он подружился с молодыми Вл. Одоевским, Ст.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Шевырёвым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М.Погодиным. Университет Тютчев окончил на три года раньше положенного срока со степенью кандидата.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3929072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Ф.И.Тютчев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Биография Тютчева :: Litra.RU :: Лучшие биограф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14"/>
            <a:ext cx="307183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4346" y="142858"/>
            <a:ext cx="99298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Начало трудовой деятельности Ф.И.Тютчева</a:t>
            </a:r>
            <a:endParaRPr lang="ru-RU" sz="28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28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1000114"/>
            <a:ext cx="45005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0E5D03"/>
                </a:solidFill>
              </a:rPr>
              <a:t>   </a:t>
            </a:r>
            <a:r>
              <a:rPr lang="ru-RU" sz="20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5 февраля 1822 года отец привез Фёдора в Петербург, а уже 24 февраля 18-летний Тютчев был зачислен на службу в коллегию иностранных дел с чином губернского секретаря. В Северной столице он жил в доме своего родственника графа </a:t>
            </a:r>
            <a:r>
              <a:rPr lang="ru-RU" sz="2000" b="1" dirty="0" err="1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Остерман-Толстого</a:t>
            </a:r>
            <a:r>
              <a:rPr lang="ru-RU" sz="20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, который впоследствии выхлопотал ему должность внештатного атташе российской дипломатической миссии в Баварии.</a:t>
            </a:r>
          </a:p>
          <a:p>
            <a:r>
              <a:rPr lang="ru-RU" sz="1800" dirty="0" smtClean="0">
                <a:solidFill>
                  <a:srgbClr val="0E5D03"/>
                </a:solidFill>
              </a:rPr>
              <a:t/>
            </a:r>
            <a:br>
              <a:rPr lang="ru-RU" sz="1800" dirty="0" smtClean="0">
                <a:solidFill>
                  <a:srgbClr val="0E5D03"/>
                </a:solidFill>
              </a:rPr>
            </a:br>
            <a:endParaRPr lang="ru-RU" sz="1800" b="1" dirty="0">
              <a:solidFill>
                <a:srgbClr val="0E5D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Русское слово №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8"/>
            <a:ext cx="3071834" cy="281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Переводческая деятельность Ф.И.Тютчева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6"/>
            <a:ext cx="4572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     В столице Баварии Тютчев не только изучал романтическую поэзию и немецкую философию, но и переводил на русский язык произведения Фридриха Шиллера и Иоганна Гёте. Собственные стихи Фёдор Иванович публиковал в российском журнале «Галатея» и альманахе «Северная лира».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5B1B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Шиллер, Фридрих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Шиллер, Фридрих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Гёте, Иоганн Вольфганг ф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90"/>
            <a:ext cx="1762125" cy="22383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3429006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Фридрих Шиллера и Иоганн Гёте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7416" name="Picture 8" descr="C:\Users\HOME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91"/>
            <a:ext cx="164307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13188</TotalTime>
  <Words>1164</Words>
  <Application>Microsoft Office PowerPoint</Application>
  <PresentationFormat>Экран (16:9)</PresentationFormat>
  <Paragraphs>252</Paragraphs>
  <Slides>24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Arial Black</vt:lpstr>
      <vt:lpstr>Calibri</vt:lpstr>
      <vt:lpstr>Comic Sans MS</vt:lpstr>
      <vt:lpstr>Office Theme</vt:lpstr>
      <vt:lpstr>     Литературное                     чтение</vt:lpstr>
      <vt:lpstr>Биография </vt:lpstr>
      <vt:lpstr>                 </vt:lpstr>
      <vt:lpstr>                          </vt:lpstr>
      <vt:lpstr>    Ф.И.Тютчева </vt:lpstr>
      <vt:lpstr>                 </vt:lpstr>
      <vt:lpstr>                 </vt:lpstr>
      <vt:lpstr>                 </vt:lpstr>
      <vt:lpstr>    Переводческая деятельность Ф.И.Тютчева</vt:lpstr>
      <vt:lpstr>                 </vt:lpstr>
      <vt:lpstr>         </vt:lpstr>
      <vt:lpstr>  Творческая деятельность Ф.И.Тютчева </vt:lpstr>
      <vt:lpstr>      Первый сборник стихов Ф.И.Тютчева</vt:lpstr>
      <vt:lpstr>                       Муза Ф.И.Тютчева</vt:lpstr>
      <vt:lpstr>  Славянофильские взгляды Ф.И.Тютчева </vt:lpstr>
      <vt:lpstr>   Последние годы жизни и смерть поэта</vt:lpstr>
      <vt:lpstr>История создания стихотворения </vt:lpstr>
      <vt:lpstr>Тема стихотворения </vt:lpstr>
      <vt:lpstr>Композиция стихотворения </vt:lpstr>
      <vt:lpstr>Композиция стихотворения </vt:lpstr>
      <vt:lpstr>Олицетворение </vt:lpstr>
      <vt:lpstr>«Весенняя гроза» </vt:lpstr>
      <vt:lpstr>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654</cp:revision>
  <dcterms:created xsi:type="dcterms:W3CDTF">2020-04-13T08:05:42Z</dcterms:created>
  <dcterms:modified xsi:type="dcterms:W3CDTF">2021-01-13T11:32:58Z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