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63" r:id="rId3"/>
    <p:sldId id="334" r:id="rId4"/>
    <p:sldId id="306" r:id="rId5"/>
    <p:sldId id="335" r:id="rId6"/>
    <p:sldId id="327" r:id="rId7"/>
    <p:sldId id="336" r:id="rId8"/>
    <p:sldId id="328" r:id="rId9"/>
    <p:sldId id="329" r:id="rId10"/>
    <p:sldId id="337" r:id="rId11"/>
    <p:sldId id="338" r:id="rId12"/>
    <p:sldId id="339" r:id="rId13"/>
    <p:sldId id="318" r:id="rId14"/>
    <p:sldId id="340" r:id="rId15"/>
    <p:sldId id="331" r:id="rId16"/>
    <p:sldId id="341" r:id="rId17"/>
    <p:sldId id="320" r:id="rId18"/>
    <p:sldId id="269" r:id="rId19"/>
  </p:sldIdLst>
  <p:sldSz cx="9144000" cy="5143500" type="screen16x9"/>
  <p:notesSz cx="5765800" cy="3244850"/>
  <p:defaultTextStyle>
    <a:defPPr>
      <a:defRPr lang="ru-RU"/>
    </a:defPPr>
    <a:lvl1pPr marL="0" algn="l" defTabSz="1449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4762" algn="l" defTabSz="1449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49524" algn="l" defTabSz="1449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4284" algn="l" defTabSz="1449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899044" algn="l" defTabSz="1449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23806" algn="l" defTabSz="1449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48568" algn="l" defTabSz="1449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73330" algn="l" defTabSz="1449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798092" algn="l" defTabSz="1449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4565">
          <p15:clr>
            <a:srgbClr val="A4A3A4"/>
          </p15:clr>
        </p15:guide>
        <p15:guide id="4" pos="342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7A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36" y="56"/>
      </p:cViewPr>
      <p:guideLst>
        <p:guide orient="horz" pos="2880"/>
        <p:guide pos="2160"/>
        <p:guide orient="horz" pos="4565"/>
        <p:guide pos="342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C58A5B-24D5-4633-A347-4D8F0806F4D7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03D9700F-1A9B-4440-B1E0-FFC25052673F}">
      <dgm:prSet custT="1"/>
      <dgm:spPr>
        <a:solidFill>
          <a:srgbClr val="0000FF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rPr>
            <a:t>Эпитеты</a:t>
          </a:r>
          <a:endParaRPr kumimoji="0" lang="ru-RU" sz="2800" b="0" i="0" u="none" strike="noStrike" cap="none" normalizeH="0" baseline="0" dirty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4989E41F-80F4-4B3F-8C46-33AB16CE006F}" type="parTrans" cxnId="{A5EDA9A7-27DE-4EF2-808B-28968C666717}">
      <dgm:prSet/>
      <dgm:spPr/>
      <dgm:t>
        <a:bodyPr/>
        <a:lstStyle/>
        <a:p>
          <a:endParaRPr lang="ru-RU"/>
        </a:p>
      </dgm:t>
    </dgm:pt>
    <dgm:pt modelId="{23BE0F24-6C81-4BE4-AC8D-1571F569A638}" type="sibTrans" cxnId="{A5EDA9A7-27DE-4EF2-808B-28968C666717}">
      <dgm:prSet/>
      <dgm:spPr/>
      <dgm:t>
        <a:bodyPr/>
        <a:lstStyle/>
        <a:p>
          <a:endParaRPr lang="ru-RU"/>
        </a:p>
      </dgm:t>
    </dgm:pt>
    <dgm:pt modelId="{EA41C33F-0471-4E3D-B946-ACD3F2188357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rPr>
            <a:t> «</a:t>
          </a:r>
          <a:r>
            <a:rPr lang="ru-RU" sz="2400" b="1" i="0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роса медвяная</a:t>
          </a:r>
          <a:r>
            <a: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rPr>
            <a:t>» </a:t>
          </a:r>
        </a:p>
      </dgm:t>
    </dgm:pt>
    <dgm:pt modelId="{C7E229AD-6662-4344-AAA0-BCD62100F5D0}" type="parTrans" cxnId="{123FA99B-5198-4CDA-BB15-E42C080FE4F5}">
      <dgm:prSet/>
      <dgm:spPr/>
      <dgm:t>
        <a:bodyPr/>
        <a:lstStyle/>
        <a:p>
          <a:endParaRPr lang="ru-RU"/>
        </a:p>
      </dgm:t>
    </dgm:pt>
    <dgm:pt modelId="{8FC4A745-B7F0-4B30-AA23-0CB310877E61}" type="sibTrans" cxnId="{123FA99B-5198-4CDA-BB15-E42C080FE4F5}">
      <dgm:prSet/>
      <dgm:spPr/>
      <dgm:t>
        <a:bodyPr/>
        <a:lstStyle/>
        <a:p>
          <a:endParaRPr lang="ru-RU"/>
        </a:p>
      </dgm:t>
    </dgm:pt>
    <dgm:pt modelId="{2FE0904E-976D-43F0-B71D-01545B75E408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rPr>
            <a:t>«</a:t>
          </a:r>
          <a:r>
            <a:rPr lang="ru-RU" sz="2400" b="1" i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серебряный ручей</a:t>
          </a:r>
          <a:r>
            <a: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rPr>
            <a:t>»</a:t>
          </a:r>
        </a:p>
      </dgm:t>
    </dgm:pt>
    <dgm:pt modelId="{4183760E-4ABB-4D1C-A0CF-C09C7FE1C386}" type="parTrans" cxnId="{479D0FC1-B3CA-4FDB-A623-B9656C6C2F38}">
      <dgm:prSet/>
      <dgm:spPr/>
      <dgm:t>
        <a:bodyPr/>
        <a:lstStyle/>
        <a:p>
          <a:endParaRPr lang="ru-RU"/>
        </a:p>
      </dgm:t>
    </dgm:pt>
    <dgm:pt modelId="{9B54E31F-2508-4B19-8979-E0835031791A}" type="sibTrans" cxnId="{479D0FC1-B3CA-4FDB-A623-B9656C6C2F38}">
      <dgm:prSet/>
      <dgm:spPr/>
      <dgm:t>
        <a:bodyPr/>
        <a:lstStyle/>
        <a:p>
          <a:endParaRPr lang="ru-RU"/>
        </a:p>
      </dgm:t>
    </dgm:pt>
    <dgm:pt modelId="{8C821381-F35A-40DA-ABCF-8CD0E6D69745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ru-RU" sz="24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rPr>
            <a:t>«</a:t>
          </a:r>
          <a:r>
            <a:rPr lang="ru-RU" sz="2400" b="1" i="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rPr>
            <a:t>золотистая зелень</a:t>
          </a:r>
          <a:r>
            <a:rPr kumimoji="0" lang="ru-RU" sz="24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rPr>
            <a:t>»</a:t>
          </a:r>
        </a:p>
      </dgm:t>
    </dgm:pt>
    <dgm:pt modelId="{D1F211BF-C540-4190-8253-398FD084BBC6}" type="parTrans" cxnId="{5AA4DF9A-7855-4EDF-8979-B0EECF2CB97E}">
      <dgm:prSet/>
      <dgm:spPr/>
      <dgm:t>
        <a:bodyPr/>
        <a:lstStyle/>
        <a:p>
          <a:endParaRPr lang="ru-RU"/>
        </a:p>
      </dgm:t>
    </dgm:pt>
    <dgm:pt modelId="{A5F5C797-1659-438B-AFBD-B0797308EB9B}" type="sibTrans" cxnId="{5AA4DF9A-7855-4EDF-8979-B0EECF2CB97E}">
      <dgm:prSet/>
      <dgm:spPr/>
      <dgm:t>
        <a:bodyPr/>
        <a:lstStyle/>
        <a:p>
          <a:endParaRPr lang="ru-RU"/>
        </a:p>
      </dgm:t>
    </dgm:pt>
    <dgm:pt modelId="{88945E9F-4B00-4269-9F07-F57A9629328D}">
      <dgm:prSet custT="1"/>
      <dgm:spPr>
        <a:solidFill>
          <a:srgbClr val="92D05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rPr>
            <a:t>«ветки золотистые»</a:t>
          </a:r>
        </a:p>
      </dgm:t>
    </dgm:pt>
    <dgm:pt modelId="{14C435EC-33EC-4379-8D35-B12F2EC0FE03}" type="parTrans" cxnId="{177B2F74-2A70-4482-867C-554172A66BD3}">
      <dgm:prSet/>
      <dgm:spPr/>
      <dgm:t>
        <a:bodyPr/>
        <a:lstStyle/>
        <a:p>
          <a:endParaRPr lang="ru-RU"/>
        </a:p>
      </dgm:t>
    </dgm:pt>
    <dgm:pt modelId="{DE38CBB1-110E-4162-8711-8D370315778F}" type="sibTrans" cxnId="{177B2F74-2A70-4482-867C-554172A66BD3}">
      <dgm:prSet/>
      <dgm:spPr/>
      <dgm:t>
        <a:bodyPr/>
        <a:lstStyle/>
        <a:p>
          <a:endParaRPr lang="ru-RU"/>
        </a:p>
      </dgm:t>
    </dgm:pt>
    <dgm:pt modelId="{0D9E9BF8-5277-40DA-81B0-A3A36EEC965C}">
      <dgm:prSet custT="1"/>
      <dgm:spPr>
        <a:solidFill>
          <a:srgbClr val="FF00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rPr>
            <a:t>а</a:t>
          </a:r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 </a:t>
          </a:r>
          <a:r>
            <a:rPr kumimoji="0" lang="ru-RU" sz="2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rPr>
            <a:t>«душистая черёмуха»</a:t>
          </a:r>
        </a:p>
      </dgm:t>
    </dgm:pt>
    <dgm:pt modelId="{88533897-9B3F-41D3-ADE2-BCD8A72B036B}" type="parTrans" cxnId="{F377F8DE-E0E3-4229-8E81-D4E0DAA76A58}">
      <dgm:prSet/>
      <dgm:spPr/>
      <dgm:t>
        <a:bodyPr/>
        <a:lstStyle/>
        <a:p>
          <a:endParaRPr lang="ru-RU"/>
        </a:p>
      </dgm:t>
    </dgm:pt>
    <dgm:pt modelId="{454942D1-9731-4447-961E-4EBE584FA8C8}" type="sibTrans" cxnId="{F377F8DE-E0E3-4229-8E81-D4E0DAA76A58}">
      <dgm:prSet/>
      <dgm:spPr/>
      <dgm:t>
        <a:bodyPr/>
        <a:lstStyle/>
        <a:p>
          <a:endParaRPr lang="ru-RU"/>
        </a:p>
      </dgm:t>
    </dgm:pt>
    <dgm:pt modelId="{34FE1C28-C059-4C30-A55D-D33025606718}" type="pres">
      <dgm:prSet presAssocID="{4CC58A5B-24D5-4633-A347-4D8F0806F4D7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490F054-C869-458F-B258-8E77F40B5CEA}" type="pres">
      <dgm:prSet presAssocID="{03D9700F-1A9B-4440-B1E0-FFC25052673F}" presName="centerShape" presStyleLbl="node0" presStyleIdx="0" presStyleCnt="1" custScaleX="240578"/>
      <dgm:spPr/>
      <dgm:t>
        <a:bodyPr/>
        <a:lstStyle/>
        <a:p>
          <a:endParaRPr lang="ru-RU"/>
        </a:p>
      </dgm:t>
    </dgm:pt>
    <dgm:pt modelId="{B4011A41-D1E7-4028-B1F8-676811628A96}" type="pres">
      <dgm:prSet presAssocID="{C7E229AD-6662-4344-AAA0-BCD62100F5D0}" presName="Name9" presStyleLbl="parChTrans1D2" presStyleIdx="0" presStyleCnt="5"/>
      <dgm:spPr/>
      <dgm:t>
        <a:bodyPr/>
        <a:lstStyle/>
        <a:p>
          <a:endParaRPr lang="ru-RU"/>
        </a:p>
      </dgm:t>
    </dgm:pt>
    <dgm:pt modelId="{43BEAA01-0F70-4EBF-9131-3EC336929823}" type="pres">
      <dgm:prSet presAssocID="{C7E229AD-6662-4344-AAA0-BCD62100F5D0}" presName="connTx" presStyleLbl="parChTrans1D2" presStyleIdx="0" presStyleCnt="5"/>
      <dgm:spPr/>
      <dgm:t>
        <a:bodyPr/>
        <a:lstStyle/>
        <a:p>
          <a:endParaRPr lang="ru-RU"/>
        </a:p>
      </dgm:t>
    </dgm:pt>
    <dgm:pt modelId="{0EE58FD3-9E4D-4FF4-B47C-2E869B6AB9E2}" type="pres">
      <dgm:prSet presAssocID="{EA41C33F-0471-4E3D-B946-ACD3F2188357}" presName="node" presStyleLbl="node1" presStyleIdx="0" presStyleCnt="5" custScaleX="2512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33DF5F-F486-4348-8818-D79D2931E47B}" type="pres">
      <dgm:prSet presAssocID="{4183760E-4ABB-4D1C-A0CF-C09C7FE1C386}" presName="Name9" presStyleLbl="parChTrans1D2" presStyleIdx="1" presStyleCnt="5"/>
      <dgm:spPr/>
      <dgm:t>
        <a:bodyPr/>
        <a:lstStyle/>
        <a:p>
          <a:endParaRPr lang="ru-RU"/>
        </a:p>
      </dgm:t>
    </dgm:pt>
    <dgm:pt modelId="{E1BB8133-1903-411B-B241-D0C3E8F98D46}" type="pres">
      <dgm:prSet presAssocID="{4183760E-4ABB-4D1C-A0CF-C09C7FE1C386}" presName="connTx" presStyleLbl="parChTrans1D2" presStyleIdx="1" presStyleCnt="5"/>
      <dgm:spPr/>
      <dgm:t>
        <a:bodyPr/>
        <a:lstStyle/>
        <a:p>
          <a:endParaRPr lang="ru-RU"/>
        </a:p>
      </dgm:t>
    </dgm:pt>
    <dgm:pt modelId="{04EA0E98-6DEE-4B41-9197-271221097686}" type="pres">
      <dgm:prSet presAssocID="{2FE0904E-976D-43F0-B71D-01545B75E408}" presName="node" presStyleLbl="node1" presStyleIdx="1" presStyleCnt="5" custScaleX="281016" custScaleY="113117" custRadScaleRad="189527" custRadScaleInc="89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DF0479-9E1F-4789-817A-BE6163C9C7C0}" type="pres">
      <dgm:prSet presAssocID="{D1F211BF-C540-4190-8253-398FD084BBC6}" presName="Name9" presStyleLbl="parChTrans1D2" presStyleIdx="2" presStyleCnt="5"/>
      <dgm:spPr/>
      <dgm:t>
        <a:bodyPr/>
        <a:lstStyle/>
        <a:p>
          <a:endParaRPr lang="ru-RU"/>
        </a:p>
      </dgm:t>
    </dgm:pt>
    <dgm:pt modelId="{49EA4096-494D-42D2-8E5D-9BC6A82BC5F0}" type="pres">
      <dgm:prSet presAssocID="{D1F211BF-C540-4190-8253-398FD084BBC6}" presName="connTx" presStyleLbl="parChTrans1D2" presStyleIdx="2" presStyleCnt="5"/>
      <dgm:spPr/>
      <dgm:t>
        <a:bodyPr/>
        <a:lstStyle/>
        <a:p>
          <a:endParaRPr lang="ru-RU"/>
        </a:p>
      </dgm:t>
    </dgm:pt>
    <dgm:pt modelId="{A894FDE4-EEFD-4447-89A2-601187B43B8E}" type="pres">
      <dgm:prSet presAssocID="{8C821381-F35A-40DA-ABCF-8CD0E6D69745}" presName="node" presStyleLbl="node1" presStyleIdx="2" presStyleCnt="5" custScaleX="308668" custScaleY="108022" custRadScaleRad="151517" custRadScaleInc="-711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4B70C4-26A6-4808-BB84-84CA50D4925E}" type="pres">
      <dgm:prSet presAssocID="{14C435EC-33EC-4379-8D35-B12F2EC0FE03}" presName="Name9" presStyleLbl="parChTrans1D2" presStyleIdx="3" presStyleCnt="5"/>
      <dgm:spPr/>
      <dgm:t>
        <a:bodyPr/>
        <a:lstStyle/>
        <a:p>
          <a:endParaRPr lang="ru-RU"/>
        </a:p>
      </dgm:t>
    </dgm:pt>
    <dgm:pt modelId="{F00757E2-A473-4B04-951B-1DC671C4619D}" type="pres">
      <dgm:prSet presAssocID="{14C435EC-33EC-4379-8D35-B12F2EC0FE03}" presName="connTx" presStyleLbl="parChTrans1D2" presStyleIdx="3" presStyleCnt="5"/>
      <dgm:spPr/>
      <dgm:t>
        <a:bodyPr/>
        <a:lstStyle/>
        <a:p>
          <a:endParaRPr lang="ru-RU"/>
        </a:p>
      </dgm:t>
    </dgm:pt>
    <dgm:pt modelId="{4D1C0439-FB39-4297-80F7-65A257ABBD63}" type="pres">
      <dgm:prSet presAssocID="{88945E9F-4B00-4269-9F07-F57A9629328D}" presName="node" presStyleLbl="node1" presStyleIdx="3" presStyleCnt="5" custScaleX="304432" custScaleY="104347" custRadScaleRad="157461" custRadScaleInc="77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8D2AC5-967D-4587-9BF2-DC8835E54FD5}" type="pres">
      <dgm:prSet presAssocID="{88533897-9B3F-41D3-ADE2-BCD8A72B036B}" presName="Name9" presStyleLbl="parChTrans1D2" presStyleIdx="4" presStyleCnt="5"/>
      <dgm:spPr/>
      <dgm:t>
        <a:bodyPr/>
        <a:lstStyle/>
        <a:p>
          <a:endParaRPr lang="ru-RU"/>
        </a:p>
      </dgm:t>
    </dgm:pt>
    <dgm:pt modelId="{44201E72-A448-4B19-9C4B-89A0449687D4}" type="pres">
      <dgm:prSet presAssocID="{88533897-9B3F-41D3-ADE2-BCD8A72B036B}" presName="connTx" presStyleLbl="parChTrans1D2" presStyleIdx="4" presStyleCnt="5"/>
      <dgm:spPr/>
      <dgm:t>
        <a:bodyPr/>
        <a:lstStyle/>
        <a:p>
          <a:endParaRPr lang="ru-RU"/>
        </a:p>
      </dgm:t>
    </dgm:pt>
    <dgm:pt modelId="{2BF5D388-3DB4-4EB3-8149-740A6695CCB8}" type="pres">
      <dgm:prSet presAssocID="{0D9E9BF8-5277-40DA-81B0-A3A36EEC965C}" presName="node" presStyleLbl="node1" presStyleIdx="4" presStyleCnt="5" custScaleX="254896" custScaleY="120039" custRadScaleRad="172738" custRadScaleInc="-73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052B52-E4E1-4C3B-9678-D86DDAF9141C}" type="presOf" srcId="{14C435EC-33EC-4379-8D35-B12F2EC0FE03}" destId="{F00757E2-A473-4B04-951B-1DC671C4619D}" srcOrd="1" destOrd="0" presId="urn:microsoft.com/office/officeart/2005/8/layout/radial1"/>
    <dgm:cxn modelId="{07430ECD-17DE-4D51-96DD-0D76FD0869F7}" type="presOf" srcId="{88533897-9B3F-41D3-ADE2-BCD8A72B036B}" destId="{44201E72-A448-4B19-9C4B-89A0449687D4}" srcOrd="1" destOrd="0" presId="urn:microsoft.com/office/officeart/2005/8/layout/radial1"/>
    <dgm:cxn modelId="{CF80378C-5F79-4E1C-9729-1515300EA624}" type="presOf" srcId="{2FE0904E-976D-43F0-B71D-01545B75E408}" destId="{04EA0E98-6DEE-4B41-9197-271221097686}" srcOrd="0" destOrd="0" presId="urn:microsoft.com/office/officeart/2005/8/layout/radial1"/>
    <dgm:cxn modelId="{479D0FC1-B3CA-4FDB-A623-B9656C6C2F38}" srcId="{03D9700F-1A9B-4440-B1E0-FFC25052673F}" destId="{2FE0904E-976D-43F0-B71D-01545B75E408}" srcOrd="1" destOrd="0" parTransId="{4183760E-4ABB-4D1C-A0CF-C09C7FE1C386}" sibTransId="{9B54E31F-2508-4B19-8979-E0835031791A}"/>
    <dgm:cxn modelId="{DF8D054E-A5B5-43E1-ACDE-4BE27E9E9779}" type="presOf" srcId="{D1F211BF-C540-4190-8253-398FD084BBC6}" destId="{49EA4096-494D-42D2-8E5D-9BC6A82BC5F0}" srcOrd="1" destOrd="0" presId="urn:microsoft.com/office/officeart/2005/8/layout/radial1"/>
    <dgm:cxn modelId="{123FA99B-5198-4CDA-BB15-E42C080FE4F5}" srcId="{03D9700F-1A9B-4440-B1E0-FFC25052673F}" destId="{EA41C33F-0471-4E3D-B946-ACD3F2188357}" srcOrd="0" destOrd="0" parTransId="{C7E229AD-6662-4344-AAA0-BCD62100F5D0}" sibTransId="{8FC4A745-B7F0-4B30-AA23-0CB310877E61}"/>
    <dgm:cxn modelId="{D5311463-84FE-459A-A18A-381B9A014589}" type="presOf" srcId="{4183760E-4ABB-4D1C-A0CF-C09C7FE1C386}" destId="{E1BB8133-1903-411B-B241-D0C3E8F98D46}" srcOrd="1" destOrd="0" presId="urn:microsoft.com/office/officeart/2005/8/layout/radial1"/>
    <dgm:cxn modelId="{42B612C2-456C-4A19-AD90-5DD51685A47A}" type="presOf" srcId="{EA41C33F-0471-4E3D-B946-ACD3F2188357}" destId="{0EE58FD3-9E4D-4FF4-B47C-2E869B6AB9E2}" srcOrd="0" destOrd="0" presId="urn:microsoft.com/office/officeart/2005/8/layout/radial1"/>
    <dgm:cxn modelId="{A6F7C919-0D87-4F14-8ADB-4716FF8E54D5}" type="presOf" srcId="{4183760E-4ABB-4D1C-A0CF-C09C7FE1C386}" destId="{0333DF5F-F486-4348-8818-D79D2931E47B}" srcOrd="0" destOrd="0" presId="urn:microsoft.com/office/officeart/2005/8/layout/radial1"/>
    <dgm:cxn modelId="{A5EDA9A7-27DE-4EF2-808B-28968C666717}" srcId="{4CC58A5B-24D5-4633-A347-4D8F0806F4D7}" destId="{03D9700F-1A9B-4440-B1E0-FFC25052673F}" srcOrd="0" destOrd="0" parTransId="{4989E41F-80F4-4B3F-8C46-33AB16CE006F}" sibTransId="{23BE0F24-6C81-4BE4-AC8D-1571F569A638}"/>
    <dgm:cxn modelId="{8AF785E4-1759-4244-B52C-78D672EE0EA7}" type="presOf" srcId="{D1F211BF-C540-4190-8253-398FD084BBC6}" destId="{EBDF0479-9E1F-4789-817A-BE6163C9C7C0}" srcOrd="0" destOrd="0" presId="urn:microsoft.com/office/officeart/2005/8/layout/radial1"/>
    <dgm:cxn modelId="{F377F8DE-E0E3-4229-8E81-D4E0DAA76A58}" srcId="{03D9700F-1A9B-4440-B1E0-FFC25052673F}" destId="{0D9E9BF8-5277-40DA-81B0-A3A36EEC965C}" srcOrd="4" destOrd="0" parTransId="{88533897-9B3F-41D3-ADE2-BCD8A72B036B}" sibTransId="{454942D1-9731-4447-961E-4EBE584FA8C8}"/>
    <dgm:cxn modelId="{B6583D81-9785-4846-8665-8C35CF4A18FA}" type="presOf" srcId="{03D9700F-1A9B-4440-B1E0-FFC25052673F}" destId="{8490F054-C869-458F-B258-8E77F40B5CEA}" srcOrd="0" destOrd="0" presId="urn:microsoft.com/office/officeart/2005/8/layout/radial1"/>
    <dgm:cxn modelId="{AC58D362-364E-4725-85E0-3BB40296BCF5}" type="presOf" srcId="{8C821381-F35A-40DA-ABCF-8CD0E6D69745}" destId="{A894FDE4-EEFD-4447-89A2-601187B43B8E}" srcOrd="0" destOrd="0" presId="urn:microsoft.com/office/officeart/2005/8/layout/radial1"/>
    <dgm:cxn modelId="{3941E755-4D96-4CF0-97E6-74DB7634BBFD}" type="presOf" srcId="{C7E229AD-6662-4344-AAA0-BCD62100F5D0}" destId="{B4011A41-D1E7-4028-B1F8-676811628A96}" srcOrd="0" destOrd="0" presId="urn:microsoft.com/office/officeart/2005/8/layout/radial1"/>
    <dgm:cxn modelId="{177B2F74-2A70-4482-867C-554172A66BD3}" srcId="{03D9700F-1A9B-4440-B1E0-FFC25052673F}" destId="{88945E9F-4B00-4269-9F07-F57A9629328D}" srcOrd="3" destOrd="0" parTransId="{14C435EC-33EC-4379-8D35-B12F2EC0FE03}" sibTransId="{DE38CBB1-110E-4162-8711-8D370315778F}"/>
    <dgm:cxn modelId="{5AA4DF9A-7855-4EDF-8979-B0EECF2CB97E}" srcId="{03D9700F-1A9B-4440-B1E0-FFC25052673F}" destId="{8C821381-F35A-40DA-ABCF-8CD0E6D69745}" srcOrd="2" destOrd="0" parTransId="{D1F211BF-C540-4190-8253-398FD084BBC6}" sibTransId="{A5F5C797-1659-438B-AFBD-B0797308EB9B}"/>
    <dgm:cxn modelId="{045F59CD-3153-4730-B42F-F24633118A68}" type="presOf" srcId="{88533897-9B3F-41D3-ADE2-BCD8A72B036B}" destId="{F88D2AC5-967D-4587-9BF2-DC8835E54FD5}" srcOrd="0" destOrd="0" presId="urn:microsoft.com/office/officeart/2005/8/layout/radial1"/>
    <dgm:cxn modelId="{83D06F54-AE72-4EEF-8150-8A65DFE336AC}" type="presOf" srcId="{C7E229AD-6662-4344-AAA0-BCD62100F5D0}" destId="{43BEAA01-0F70-4EBF-9131-3EC336929823}" srcOrd="1" destOrd="0" presId="urn:microsoft.com/office/officeart/2005/8/layout/radial1"/>
    <dgm:cxn modelId="{06F34A4A-BEFE-452D-8C69-AC35D0202EF7}" type="presOf" srcId="{14C435EC-33EC-4379-8D35-B12F2EC0FE03}" destId="{C34B70C4-26A6-4808-BB84-84CA50D4925E}" srcOrd="0" destOrd="0" presId="urn:microsoft.com/office/officeart/2005/8/layout/radial1"/>
    <dgm:cxn modelId="{8D03DB7D-3375-4F3F-BF7C-8CC240C323DD}" type="presOf" srcId="{0D9E9BF8-5277-40DA-81B0-A3A36EEC965C}" destId="{2BF5D388-3DB4-4EB3-8149-740A6695CCB8}" srcOrd="0" destOrd="0" presId="urn:microsoft.com/office/officeart/2005/8/layout/radial1"/>
    <dgm:cxn modelId="{2C9916A9-FC9E-45C7-8B97-6682B25E833F}" type="presOf" srcId="{88945E9F-4B00-4269-9F07-F57A9629328D}" destId="{4D1C0439-FB39-4297-80F7-65A257ABBD63}" srcOrd="0" destOrd="0" presId="urn:microsoft.com/office/officeart/2005/8/layout/radial1"/>
    <dgm:cxn modelId="{D29050E7-12C0-4A72-9931-B96D06D95FC9}" type="presOf" srcId="{4CC58A5B-24D5-4633-A347-4D8F0806F4D7}" destId="{34FE1C28-C059-4C30-A55D-D33025606718}" srcOrd="0" destOrd="0" presId="urn:microsoft.com/office/officeart/2005/8/layout/radial1"/>
    <dgm:cxn modelId="{80616D57-6ED0-480B-9ED2-7AAF259A07FF}" type="presParOf" srcId="{34FE1C28-C059-4C30-A55D-D33025606718}" destId="{8490F054-C869-458F-B258-8E77F40B5CEA}" srcOrd="0" destOrd="0" presId="urn:microsoft.com/office/officeart/2005/8/layout/radial1"/>
    <dgm:cxn modelId="{E0725358-0E73-42A2-9055-C05D00E68CDC}" type="presParOf" srcId="{34FE1C28-C059-4C30-A55D-D33025606718}" destId="{B4011A41-D1E7-4028-B1F8-676811628A96}" srcOrd="1" destOrd="0" presId="urn:microsoft.com/office/officeart/2005/8/layout/radial1"/>
    <dgm:cxn modelId="{A4F39138-ED70-4B2B-A197-FB274386A621}" type="presParOf" srcId="{B4011A41-D1E7-4028-B1F8-676811628A96}" destId="{43BEAA01-0F70-4EBF-9131-3EC336929823}" srcOrd="0" destOrd="0" presId="urn:microsoft.com/office/officeart/2005/8/layout/radial1"/>
    <dgm:cxn modelId="{36F9CE06-9102-49E7-8B9B-AD978BF55E9C}" type="presParOf" srcId="{34FE1C28-C059-4C30-A55D-D33025606718}" destId="{0EE58FD3-9E4D-4FF4-B47C-2E869B6AB9E2}" srcOrd="2" destOrd="0" presId="urn:microsoft.com/office/officeart/2005/8/layout/radial1"/>
    <dgm:cxn modelId="{C6169066-C97F-4B42-BCE0-2C6BECD23875}" type="presParOf" srcId="{34FE1C28-C059-4C30-A55D-D33025606718}" destId="{0333DF5F-F486-4348-8818-D79D2931E47B}" srcOrd="3" destOrd="0" presId="urn:microsoft.com/office/officeart/2005/8/layout/radial1"/>
    <dgm:cxn modelId="{A3863531-78F1-4093-8423-DAAFDC23825D}" type="presParOf" srcId="{0333DF5F-F486-4348-8818-D79D2931E47B}" destId="{E1BB8133-1903-411B-B241-D0C3E8F98D46}" srcOrd="0" destOrd="0" presId="urn:microsoft.com/office/officeart/2005/8/layout/radial1"/>
    <dgm:cxn modelId="{2FF31CC1-9669-4FB5-9503-5A7C5318DEB2}" type="presParOf" srcId="{34FE1C28-C059-4C30-A55D-D33025606718}" destId="{04EA0E98-6DEE-4B41-9197-271221097686}" srcOrd="4" destOrd="0" presId="urn:microsoft.com/office/officeart/2005/8/layout/radial1"/>
    <dgm:cxn modelId="{173296C3-1918-431E-8755-D7C04596B9B0}" type="presParOf" srcId="{34FE1C28-C059-4C30-A55D-D33025606718}" destId="{EBDF0479-9E1F-4789-817A-BE6163C9C7C0}" srcOrd="5" destOrd="0" presId="urn:microsoft.com/office/officeart/2005/8/layout/radial1"/>
    <dgm:cxn modelId="{24C9607E-14C2-4ABD-927E-60D97F792063}" type="presParOf" srcId="{EBDF0479-9E1F-4789-817A-BE6163C9C7C0}" destId="{49EA4096-494D-42D2-8E5D-9BC6A82BC5F0}" srcOrd="0" destOrd="0" presId="urn:microsoft.com/office/officeart/2005/8/layout/radial1"/>
    <dgm:cxn modelId="{65BA0271-6D88-4CAE-B965-35A6829275C1}" type="presParOf" srcId="{34FE1C28-C059-4C30-A55D-D33025606718}" destId="{A894FDE4-EEFD-4447-89A2-601187B43B8E}" srcOrd="6" destOrd="0" presId="urn:microsoft.com/office/officeart/2005/8/layout/radial1"/>
    <dgm:cxn modelId="{A8114CCB-5D25-43B1-8556-0D3F335BE84A}" type="presParOf" srcId="{34FE1C28-C059-4C30-A55D-D33025606718}" destId="{C34B70C4-26A6-4808-BB84-84CA50D4925E}" srcOrd="7" destOrd="0" presId="urn:microsoft.com/office/officeart/2005/8/layout/radial1"/>
    <dgm:cxn modelId="{28CAA854-285C-4D3A-B5AE-8628D297BBBF}" type="presParOf" srcId="{C34B70C4-26A6-4808-BB84-84CA50D4925E}" destId="{F00757E2-A473-4B04-951B-1DC671C4619D}" srcOrd="0" destOrd="0" presId="urn:microsoft.com/office/officeart/2005/8/layout/radial1"/>
    <dgm:cxn modelId="{63A65B68-B156-4739-978A-60060F2FE714}" type="presParOf" srcId="{34FE1C28-C059-4C30-A55D-D33025606718}" destId="{4D1C0439-FB39-4297-80F7-65A257ABBD63}" srcOrd="8" destOrd="0" presId="urn:microsoft.com/office/officeart/2005/8/layout/radial1"/>
    <dgm:cxn modelId="{C276022B-F70E-48A0-B776-74BB78E7A536}" type="presParOf" srcId="{34FE1C28-C059-4C30-A55D-D33025606718}" destId="{F88D2AC5-967D-4587-9BF2-DC8835E54FD5}" srcOrd="9" destOrd="0" presId="urn:microsoft.com/office/officeart/2005/8/layout/radial1"/>
    <dgm:cxn modelId="{C5B5EFDF-1047-43A0-8BF2-8705B2F2580F}" type="presParOf" srcId="{F88D2AC5-967D-4587-9BF2-DC8835E54FD5}" destId="{44201E72-A448-4B19-9C4B-89A0449687D4}" srcOrd="0" destOrd="0" presId="urn:microsoft.com/office/officeart/2005/8/layout/radial1"/>
    <dgm:cxn modelId="{DC15E85C-6C92-4481-9033-910CD76354FB}" type="presParOf" srcId="{34FE1C28-C059-4C30-A55D-D33025606718}" destId="{2BF5D388-3DB4-4EB3-8149-740A6695CCB8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90F054-C869-458F-B258-8E77F40B5CEA}">
      <dsp:nvSpPr>
        <dsp:cNvPr id="0" name=""/>
        <dsp:cNvSpPr/>
      </dsp:nvSpPr>
      <dsp:spPr>
        <a:xfrm>
          <a:off x="2713420" y="1556203"/>
          <a:ext cx="2915983" cy="1212074"/>
        </a:xfrm>
        <a:prstGeom prst="ellipse">
          <a:avLst/>
        </a:prstGeom>
        <a:solidFill>
          <a:srgbClr val="0000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8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rPr>
            <a:t>Эпитеты</a:t>
          </a:r>
          <a:endParaRPr kumimoji="0" lang="ru-RU" sz="2800" b="0" i="0" u="none" strike="noStrike" kern="1200" cap="none" normalizeH="0" baseline="0" dirty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  <a:cs typeface="Arial" pitchFamily="34" charset="0"/>
          </a:endParaRPr>
        </a:p>
      </dsp:txBody>
      <dsp:txXfrm>
        <a:off x="3140456" y="1733707"/>
        <a:ext cx="2061911" cy="857066"/>
      </dsp:txXfrm>
    </dsp:sp>
    <dsp:sp modelId="{B4011A41-D1E7-4028-B1F8-676811628A96}">
      <dsp:nvSpPr>
        <dsp:cNvPr id="0" name=""/>
        <dsp:cNvSpPr/>
      </dsp:nvSpPr>
      <dsp:spPr>
        <a:xfrm rot="16200000">
          <a:off x="3989075" y="1361034"/>
          <a:ext cx="364674" cy="25664"/>
        </a:xfrm>
        <a:custGeom>
          <a:avLst/>
          <a:gdLst/>
          <a:ahLst/>
          <a:cxnLst/>
          <a:rect l="0" t="0" r="0" b="0"/>
          <a:pathLst>
            <a:path>
              <a:moveTo>
                <a:pt x="0" y="12832"/>
              </a:moveTo>
              <a:lnTo>
                <a:pt x="364674" y="128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162295" y="1364749"/>
        <a:ext cx="18233" cy="18233"/>
      </dsp:txXfrm>
    </dsp:sp>
    <dsp:sp modelId="{0EE58FD3-9E4D-4FF4-B47C-2E869B6AB9E2}">
      <dsp:nvSpPr>
        <dsp:cNvPr id="0" name=""/>
        <dsp:cNvSpPr/>
      </dsp:nvSpPr>
      <dsp:spPr>
        <a:xfrm>
          <a:off x="2648635" y="-20544"/>
          <a:ext cx="3045554" cy="121207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400" b="1" i="0" u="none" strike="noStrike" kern="1200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rPr>
            <a:t> «</a:t>
          </a:r>
          <a:r>
            <a:rPr lang="ru-RU" sz="2400" b="1" i="0" kern="1200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роса медвяная</a:t>
          </a:r>
          <a:r>
            <a:rPr kumimoji="0" lang="ru-RU" sz="2400" b="1" i="0" u="none" strike="noStrike" kern="1200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rPr>
            <a:t>» </a:t>
          </a:r>
        </a:p>
      </dsp:txBody>
      <dsp:txXfrm>
        <a:off x="3094646" y="156960"/>
        <a:ext cx="2153532" cy="857066"/>
      </dsp:txXfrm>
    </dsp:sp>
    <dsp:sp modelId="{0333DF5F-F486-4348-8818-D79D2931E47B}">
      <dsp:nvSpPr>
        <dsp:cNvPr id="0" name=""/>
        <dsp:cNvSpPr/>
      </dsp:nvSpPr>
      <dsp:spPr>
        <a:xfrm rot="20628946">
          <a:off x="5365814" y="1795236"/>
          <a:ext cx="51845" cy="25664"/>
        </a:xfrm>
        <a:custGeom>
          <a:avLst/>
          <a:gdLst/>
          <a:ahLst/>
          <a:cxnLst/>
          <a:rect l="0" t="0" r="0" b="0"/>
          <a:pathLst>
            <a:path>
              <a:moveTo>
                <a:pt x="0" y="12832"/>
              </a:moveTo>
              <a:lnTo>
                <a:pt x="51845" y="128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390440" y="1806771"/>
        <a:ext cx="2592" cy="2592"/>
      </dsp:txXfrm>
    </dsp:sp>
    <dsp:sp modelId="{04EA0E98-6DEE-4B41-9197-271221097686}">
      <dsp:nvSpPr>
        <dsp:cNvPr id="0" name=""/>
        <dsp:cNvSpPr/>
      </dsp:nvSpPr>
      <dsp:spPr>
        <a:xfrm>
          <a:off x="5095000" y="714381"/>
          <a:ext cx="3406121" cy="1371061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400" b="1" i="0" u="none" strike="noStrike" kern="1200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rPr>
            <a:t>«</a:t>
          </a:r>
          <a:r>
            <a:rPr lang="ru-RU" sz="2400" b="1" i="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серебряный ручей</a:t>
          </a:r>
          <a:r>
            <a:rPr kumimoji="0" lang="ru-RU" sz="2400" b="1" i="0" u="none" strike="noStrike" kern="1200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rPr>
            <a:t>»</a:t>
          </a:r>
        </a:p>
      </dsp:txBody>
      <dsp:txXfrm>
        <a:off x="5593815" y="915168"/>
        <a:ext cx="2408491" cy="969487"/>
      </dsp:txXfrm>
    </dsp:sp>
    <dsp:sp modelId="{EBDF0479-9E1F-4789-817A-BE6163C9C7C0}">
      <dsp:nvSpPr>
        <dsp:cNvPr id="0" name=""/>
        <dsp:cNvSpPr/>
      </dsp:nvSpPr>
      <dsp:spPr>
        <a:xfrm rot="1702901">
          <a:off x="5047069" y="2682653"/>
          <a:ext cx="222625" cy="25664"/>
        </a:xfrm>
        <a:custGeom>
          <a:avLst/>
          <a:gdLst/>
          <a:ahLst/>
          <a:cxnLst/>
          <a:rect l="0" t="0" r="0" b="0"/>
          <a:pathLst>
            <a:path>
              <a:moveTo>
                <a:pt x="0" y="12832"/>
              </a:moveTo>
              <a:lnTo>
                <a:pt x="222625" y="128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152816" y="2689919"/>
        <a:ext cx="11131" cy="11131"/>
      </dsp:txXfrm>
    </dsp:sp>
    <dsp:sp modelId="{A894FDE4-EEFD-4447-89A2-601187B43B8E}">
      <dsp:nvSpPr>
        <dsp:cNvPr id="0" name=""/>
        <dsp:cNvSpPr/>
      </dsp:nvSpPr>
      <dsp:spPr>
        <a:xfrm>
          <a:off x="4402650" y="2643201"/>
          <a:ext cx="3741284" cy="1309306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ru-RU" sz="24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rPr>
            <a:t>«</a:t>
          </a:r>
          <a:r>
            <a:rPr lang="ru-RU" sz="2400" b="1" i="0" kern="12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rPr>
            <a:t>золотистая зелень</a:t>
          </a:r>
          <a:r>
            <a:rPr kumimoji="0" lang="ru-RU" sz="24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rPr>
            <a:t>»</a:t>
          </a:r>
        </a:p>
      </dsp:txBody>
      <dsp:txXfrm>
        <a:off x="4950548" y="2834944"/>
        <a:ext cx="2645488" cy="925820"/>
      </dsp:txXfrm>
    </dsp:sp>
    <dsp:sp modelId="{C34B70C4-26A6-4808-BB84-84CA50D4925E}">
      <dsp:nvSpPr>
        <dsp:cNvPr id="0" name=""/>
        <dsp:cNvSpPr/>
      </dsp:nvSpPr>
      <dsp:spPr>
        <a:xfrm rot="9235814">
          <a:off x="2986985" y="2666917"/>
          <a:ext cx="253295" cy="25664"/>
        </a:xfrm>
        <a:custGeom>
          <a:avLst/>
          <a:gdLst/>
          <a:ahLst/>
          <a:cxnLst/>
          <a:rect l="0" t="0" r="0" b="0"/>
          <a:pathLst>
            <a:path>
              <a:moveTo>
                <a:pt x="0" y="12832"/>
              </a:moveTo>
              <a:lnTo>
                <a:pt x="253295" y="128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107300" y="2673417"/>
        <a:ext cx="12664" cy="12664"/>
      </dsp:txXfrm>
    </dsp:sp>
    <dsp:sp modelId="{4D1C0439-FB39-4297-80F7-65A257ABBD63}">
      <dsp:nvSpPr>
        <dsp:cNvPr id="0" name=""/>
        <dsp:cNvSpPr/>
      </dsp:nvSpPr>
      <dsp:spPr>
        <a:xfrm>
          <a:off x="96275" y="2620947"/>
          <a:ext cx="3689941" cy="1264762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kumimoji="0" lang="ru-RU" sz="2400" b="1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rPr>
            <a:t>«ветки золотистые»</a:t>
          </a:r>
        </a:p>
      </dsp:txBody>
      <dsp:txXfrm>
        <a:off x="636654" y="2806167"/>
        <a:ext cx="2609183" cy="894322"/>
      </dsp:txXfrm>
    </dsp:sp>
    <dsp:sp modelId="{F88D2AC5-967D-4587-9BF2-DC8835E54FD5}">
      <dsp:nvSpPr>
        <dsp:cNvPr id="0" name=""/>
        <dsp:cNvSpPr/>
      </dsp:nvSpPr>
      <dsp:spPr>
        <a:xfrm rot="11720204">
          <a:off x="2878276" y="1805390"/>
          <a:ext cx="77554" cy="25664"/>
        </a:xfrm>
        <a:custGeom>
          <a:avLst/>
          <a:gdLst/>
          <a:ahLst/>
          <a:cxnLst/>
          <a:rect l="0" t="0" r="0" b="0"/>
          <a:pathLst>
            <a:path>
              <a:moveTo>
                <a:pt x="0" y="12832"/>
              </a:moveTo>
              <a:lnTo>
                <a:pt x="77554" y="128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915114" y="1816283"/>
        <a:ext cx="3877" cy="3877"/>
      </dsp:txXfrm>
    </dsp:sp>
    <dsp:sp modelId="{2BF5D388-3DB4-4EB3-8149-740A6695CCB8}">
      <dsp:nvSpPr>
        <dsp:cNvPr id="0" name=""/>
        <dsp:cNvSpPr/>
      </dsp:nvSpPr>
      <dsp:spPr>
        <a:xfrm>
          <a:off x="0" y="714380"/>
          <a:ext cx="3089528" cy="1454961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rPr>
            <a:t>а</a:t>
          </a: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 </a:t>
          </a:r>
          <a:r>
            <a:rPr kumimoji="0" lang="ru-RU" sz="24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rPr>
            <a:t>«душистая черёмуха»</a:t>
          </a:r>
        </a:p>
      </dsp:txBody>
      <dsp:txXfrm>
        <a:off x="452451" y="927454"/>
        <a:ext cx="2184626" cy="10288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AB435-F548-42E7-8EAA-052E03BAC943}" type="datetimeFigureOut">
              <a:rPr lang="ru-RU" smtClean="0"/>
              <a:pPr/>
              <a:t>06.01.2021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801813" y="242888"/>
            <a:ext cx="2162175" cy="121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41463"/>
            <a:ext cx="4613275" cy="1460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DF9EC-9299-435A-B84E-A03D07A405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510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49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4762" algn="l" defTabSz="1449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49524" algn="l" defTabSz="1449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4284" algn="l" defTabSz="1449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899044" algn="l" defTabSz="1449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23806" algn="l" defTabSz="1449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48568" algn="l" defTabSz="1449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73330" algn="l" defTabSz="1449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98092" algn="l" defTabSz="1449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DF9EC-9299-435A-B84E-A03D07A40514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DF9EC-9299-435A-B84E-A03D07A40514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DF9EC-9299-435A-B84E-A03D07A40514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DF9EC-9299-435A-B84E-A03D07A40514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DF9EC-9299-435A-B84E-A03D07A40514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DF9EC-9299-435A-B84E-A03D07A40514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DF9EC-9299-435A-B84E-A03D07A40514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DF9EC-9299-435A-B84E-A03D07A40514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DF9EC-9299-435A-B84E-A03D07A40514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DF9EC-9299-435A-B84E-A03D07A40514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6"/>
            <a:ext cx="7772400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8" y="162355"/>
            <a:ext cx="8190071" cy="507830"/>
          </a:xfrm>
        </p:spPr>
        <p:txBody>
          <a:bodyPr lIns="0" tIns="0" rIns="0" bIns="0"/>
          <a:lstStyle>
            <a:lvl1pPr>
              <a:defRPr sz="3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78998" y="1238187"/>
            <a:ext cx="7186000" cy="584776"/>
          </a:xfrm>
        </p:spPr>
        <p:txBody>
          <a:bodyPr lIns="0" tIns="0" rIns="0" bIns="0"/>
          <a:lstStyle>
            <a:lvl1pPr>
              <a:defRPr sz="38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8" y="162355"/>
            <a:ext cx="8190071" cy="507830"/>
          </a:xfrm>
        </p:spPr>
        <p:txBody>
          <a:bodyPr lIns="0" tIns="0" rIns="0" bIns="0"/>
          <a:lstStyle>
            <a:lvl1pPr>
              <a:defRPr sz="3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2" y="1183006"/>
            <a:ext cx="39776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2" y="1183006"/>
            <a:ext cx="39776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1/6/2021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8" y="162355"/>
            <a:ext cx="8190071" cy="507830"/>
          </a:xfrm>
        </p:spPr>
        <p:txBody>
          <a:bodyPr lIns="0" tIns="0" rIns="0" bIns="0"/>
          <a:lstStyle>
            <a:lvl1pPr>
              <a:defRPr sz="3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1/6/2021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6015" y="112803"/>
            <a:ext cx="8961724" cy="68043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8337356" y="252619"/>
            <a:ext cx="400804" cy="400608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1/6/2021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6004" y="849894"/>
            <a:ext cx="8961724" cy="4199351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06015" y="112803"/>
            <a:ext cx="8961724" cy="68043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8" y="162357"/>
            <a:ext cx="8190071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78998" y="1238187"/>
            <a:ext cx="71860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4"/>
            <a:ext cx="2926080" cy="446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4"/>
            <a:ext cx="2103120" cy="446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4"/>
            <a:ext cx="2103120" cy="446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724762">
        <a:defRPr>
          <a:latin typeface="+mn-lt"/>
          <a:ea typeface="+mn-ea"/>
          <a:cs typeface="+mn-cs"/>
        </a:defRPr>
      </a:lvl2pPr>
      <a:lvl3pPr marL="1449524">
        <a:defRPr>
          <a:latin typeface="+mn-lt"/>
          <a:ea typeface="+mn-ea"/>
          <a:cs typeface="+mn-cs"/>
        </a:defRPr>
      </a:lvl3pPr>
      <a:lvl4pPr marL="2174284">
        <a:defRPr>
          <a:latin typeface="+mn-lt"/>
          <a:ea typeface="+mn-ea"/>
          <a:cs typeface="+mn-cs"/>
        </a:defRPr>
      </a:lvl4pPr>
      <a:lvl5pPr marL="2899044">
        <a:defRPr>
          <a:latin typeface="+mn-lt"/>
          <a:ea typeface="+mn-ea"/>
          <a:cs typeface="+mn-cs"/>
        </a:defRPr>
      </a:lvl5pPr>
      <a:lvl6pPr marL="3623806">
        <a:defRPr>
          <a:latin typeface="+mn-lt"/>
          <a:ea typeface="+mn-ea"/>
          <a:cs typeface="+mn-cs"/>
        </a:defRPr>
      </a:lvl6pPr>
      <a:lvl7pPr marL="4348568">
        <a:defRPr>
          <a:latin typeface="+mn-lt"/>
          <a:ea typeface="+mn-ea"/>
          <a:cs typeface="+mn-cs"/>
        </a:defRPr>
      </a:lvl7pPr>
      <a:lvl8pPr marL="5073330">
        <a:defRPr>
          <a:latin typeface="+mn-lt"/>
          <a:ea typeface="+mn-ea"/>
          <a:cs typeface="+mn-cs"/>
        </a:defRPr>
      </a:lvl8pPr>
      <a:lvl9pPr marL="579809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724762">
        <a:defRPr>
          <a:latin typeface="+mn-lt"/>
          <a:ea typeface="+mn-ea"/>
          <a:cs typeface="+mn-cs"/>
        </a:defRPr>
      </a:lvl2pPr>
      <a:lvl3pPr marL="1449524">
        <a:defRPr>
          <a:latin typeface="+mn-lt"/>
          <a:ea typeface="+mn-ea"/>
          <a:cs typeface="+mn-cs"/>
        </a:defRPr>
      </a:lvl3pPr>
      <a:lvl4pPr marL="2174284">
        <a:defRPr>
          <a:latin typeface="+mn-lt"/>
          <a:ea typeface="+mn-ea"/>
          <a:cs typeface="+mn-cs"/>
        </a:defRPr>
      </a:lvl4pPr>
      <a:lvl5pPr marL="2899044">
        <a:defRPr>
          <a:latin typeface="+mn-lt"/>
          <a:ea typeface="+mn-ea"/>
          <a:cs typeface="+mn-cs"/>
        </a:defRPr>
      </a:lvl5pPr>
      <a:lvl6pPr marL="3623806">
        <a:defRPr>
          <a:latin typeface="+mn-lt"/>
          <a:ea typeface="+mn-ea"/>
          <a:cs typeface="+mn-cs"/>
        </a:defRPr>
      </a:lvl6pPr>
      <a:lvl7pPr marL="4348568">
        <a:defRPr>
          <a:latin typeface="+mn-lt"/>
          <a:ea typeface="+mn-ea"/>
          <a:cs typeface="+mn-cs"/>
        </a:defRPr>
      </a:lvl7pPr>
      <a:lvl8pPr marL="5073330">
        <a:defRPr>
          <a:latin typeface="+mn-lt"/>
          <a:ea typeface="+mn-ea"/>
          <a:cs typeface="+mn-cs"/>
        </a:defRPr>
      </a:lvl8pPr>
      <a:lvl9pPr marL="579809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" y="-20539"/>
            <a:ext cx="9134937" cy="161854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5577" y="-121735"/>
            <a:ext cx="6875356" cy="1685375"/>
          </a:xfrm>
          <a:prstGeom prst="rect">
            <a:avLst/>
          </a:prstGeom>
        </p:spPr>
        <p:txBody>
          <a:bodyPr vert="horz" wrap="square" lIns="0" tIns="23150" rIns="0" bIns="0" rtlCol="0">
            <a:spAutoFit/>
          </a:bodyPr>
          <a:lstStyle/>
          <a:p>
            <a:pPr marL="20132">
              <a:spcBef>
                <a:spcPts val="181"/>
              </a:spcBef>
            </a:pPr>
            <a:r>
              <a:rPr lang="ru-RU" sz="5400" spc="-8" dirty="0" smtClean="0"/>
              <a:t>     Литературное     </a:t>
            </a:r>
            <a:br>
              <a:rPr lang="ru-RU" sz="5400" spc="-8" dirty="0" smtClean="0"/>
            </a:br>
            <a:r>
              <a:rPr lang="ru-RU" sz="5400" spc="-8" dirty="0" smtClean="0"/>
              <a:t>               чтение</a:t>
            </a:r>
            <a:endParaRPr sz="5400" dirty="0"/>
          </a:p>
        </p:txBody>
      </p:sp>
      <p:sp>
        <p:nvSpPr>
          <p:cNvPr id="4" name="object 4"/>
          <p:cNvSpPr txBox="1"/>
          <p:nvPr/>
        </p:nvSpPr>
        <p:spPr>
          <a:xfrm>
            <a:off x="1000100" y="1779087"/>
            <a:ext cx="7990359" cy="4187605"/>
          </a:xfrm>
          <a:prstGeom prst="rect">
            <a:avLst/>
          </a:prstGeom>
        </p:spPr>
        <p:txBody>
          <a:bodyPr vert="horz" wrap="square" lIns="0" tIns="22146" rIns="0" bIns="0" rtlCol="0">
            <a:spAutoFit/>
          </a:bodyPr>
          <a:lstStyle/>
          <a:p>
            <a:pPr marL="29192">
              <a:lnSpc>
                <a:spcPts val="3092"/>
              </a:lnSpc>
              <a:spcBef>
                <a:spcPts val="174"/>
              </a:spcBef>
            </a:pPr>
            <a:endParaRPr lang="ru-RU" spc="-32" dirty="0" smtClean="0">
              <a:solidFill>
                <a:srgbClr val="2365C7"/>
              </a:solidFill>
              <a:latin typeface="Arial"/>
              <a:cs typeface="Arial"/>
            </a:endParaRPr>
          </a:p>
          <a:p>
            <a:pPr marL="29192">
              <a:spcBef>
                <a:spcPts val="174"/>
              </a:spcBef>
            </a:pPr>
            <a:r>
              <a:rPr lang="ru-RU" sz="3200" b="1" spc="-32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sz="3200" b="1" spc="-32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ема</a:t>
            </a:r>
            <a:r>
              <a:rPr sz="3200" b="1" spc="-32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3200" b="1" spc="-32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9192">
              <a:spcBef>
                <a:spcPts val="174"/>
              </a:spcBef>
            </a:pPr>
            <a:r>
              <a:rPr lang="ru-RU" sz="3600" b="1" spc="-32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Сергей Александрович  </a:t>
            </a:r>
            <a:endParaRPr lang="ru-RU" sz="3600" b="1" spc="-32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29192">
              <a:spcBef>
                <a:spcPts val="174"/>
              </a:spcBef>
            </a:pPr>
            <a:r>
              <a:rPr lang="ru-RU" sz="3600" b="1" dirty="0" smtClean="0">
                <a:solidFill>
                  <a:srgbClr val="002060"/>
                </a:solidFill>
                <a:latin typeface="Arial"/>
                <a:cs typeface="Arial"/>
              </a:rPr>
              <a:t>Есенин «Черёмуха». </a:t>
            </a:r>
          </a:p>
          <a:p>
            <a:pPr marL="29192">
              <a:lnSpc>
                <a:spcPts val="3092"/>
              </a:lnSpc>
              <a:spcBef>
                <a:spcPts val="174"/>
              </a:spcBef>
            </a:pPr>
            <a:endParaRPr lang="ru-RU" b="1" dirty="0" smtClean="0">
              <a:solidFill>
                <a:srgbClr val="007A37"/>
              </a:solidFill>
              <a:latin typeface="Arial"/>
              <a:cs typeface="Arial"/>
            </a:endParaRPr>
          </a:p>
          <a:p>
            <a:pPr marL="29192">
              <a:lnSpc>
                <a:spcPts val="3092"/>
              </a:lnSpc>
              <a:spcBef>
                <a:spcPts val="174"/>
              </a:spcBef>
            </a:pPr>
            <a:endParaRPr b="1" dirty="0">
              <a:solidFill>
                <a:srgbClr val="0000FF"/>
              </a:solidFill>
              <a:latin typeface="Arial"/>
              <a:cs typeface="Arial"/>
            </a:endParaRPr>
          </a:p>
          <a:p>
            <a:pPr marL="20132">
              <a:lnSpc>
                <a:spcPts val="4329"/>
              </a:lnSpc>
            </a:pPr>
            <a:r>
              <a:rPr lang="ru-RU" sz="3800" b="1" spc="-16" dirty="0" smtClean="0">
                <a:solidFill>
                  <a:srgbClr val="2365C7"/>
                </a:solidFill>
                <a:latin typeface="Arial"/>
                <a:cs typeface="Arial"/>
              </a:rPr>
              <a:t>       </a:t>
            </a:r>
          </a:p>
          <a:p>
            <a:pPr marL="53351" marR="977423">
              <a:lnSpc>
                <a:spcPts val="3108"/>
              </a:lnSpc>
              <a:spcBef>
                <a:spcPts val="2347"/>
              </a:spcBef>
            </a:pPr>
            <a:endParaRPr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85722" y="1857369"/>
            <a:ext cx="500065" cy="1285884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7432750" y="337427"/>
            <a:ext cx="1006041" cy="1005549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740352" y="394737"/>
            <a:ext cx="432048" cy="640964"/>
          </a:xfrm>
          <a:prstGeom prst="rect">
            <a:avLst/>
          </a:prstGeom>
        </p:spPr>
        <p:txBody>
          <a:bodyPr vert="horz" wrap="square" lIns="0" tIns="25165" rIns="0" bIns="0" rtlCol="0">
            <a:spAutoFit/>
          </a:bodyPr>
          <a:lstStyle/>
          <a:p>
            <a:pPr algn="ctr">
              <a:spcBef>
                <a:spcPts val="198"/>
              </a:spcBef>
            </a:pPr>
            <a:r>
              <a:rPr lang="ru-RU" sz="4000" b="1" dirty="0" smtClean="0">
                <a:solidFill>
                  <a:schemeClr val="bg1"/>
                </a:solidFill>
                <a:latin typeface="Arial"/>
                <a:cs typeface="Arial"/>
              </a:rPr>
              <a:t>7</a:t>
            </a:r>
            <a:endParaRPr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56919" y="859064"/>
            <a:ext cx="957703" cy="388643"/>
          </a:xfrm>
          <a:prstGeom prst="rect">
            <a:avLst/>
          </a:prstGeom>
        </p:spPr>
        <p:txBody>
          <a:bodyPr vert="horz" wrap="square" lIns="0" tIns="19124" rIns="0" bIns="0" rtlCol="0">
            <a:spAutoFit/>
          </a:bodyPr>
          <a:lstStyle/>
          <a:p>
            <a:pPr algn="ctr">
              <a:spcBef>
                <a:spcPts val="151"/>
              </a:spcBef>
            </a:pPr>
            <a:r>
              <a:rPr sz="2400" b="1" spc="8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2400" b="1" spc="-8" dirty="0">
                <a:solidFill>
                  <a:srgbClr val="FFFFFF"/>
                </a:solidFill>
                <a:latin typeface="Arial"/>
                <a:cs typeface="Arial"/>
              </a:rPr>
              <a:t>ласс</a:t>
            </a:r>
            <a:endParaRPr sz="2400" b="1" dirty="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49570" y="458120"/>
            <a:ext cx="741186" cy="739818"/>
            <a:chOff x="346532" y="289010"/>
            <a:chExt cx="467359" cy="466725"/>
          </a:xfrm>
        </p:grpSpPr>
        <p:sp>
          <p:nvSpPr>
            <p:cNvPr id="16" name="object 16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301975" y="0"/>
                  </a:move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23187" y="463777"/>
                  </a:move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5074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6919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255074"/>
                  </a:lnTo>
                  <a:lnTo>
                    <a:pt x="309190" y="440585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301457" y="448318"/>
                  </a:lnTo>
                  <a:lnTo>
                    <a:pt x="2318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440585"/>
                  </a:lnTo>
                  <a:lnTo>
                    <a:pt x="15458" y="23183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23187" y="15454"/>
                  </a:lnTo>
                  <a:lnTo>
                    <a:pt x="301457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23183"/>
                  </a:lnTo>
                  <a:lnTo>
                    <a:pt x="309190" y="69562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1691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6956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406805" y="11192"/>
                  </a:moveTo>
                  <a:lnTo>
                    <a:pt x="352473" y="11192"/>
                  </a:lnTo>
                  <a:lnTo>
                    <a:pt x="35384" y="328280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761" y="330761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9195" y="417920"/>
                  </a:lnTo>
                  <a:lnTo>
                    <a:pt x="10213" y="417711"/>
                  </a:lnTo>
                  <a:lnTo>
                    <a:pt x="61990" y="395507"/>
                  </a:lnTo>
                  <a:lnTo>
                    <a:pt x="22816" y="395507"/>
                  </a:lnTo>
                  <a:lnTo>
                    <a:pt x="43498" y="347241"/>
                  </a:lnTo>
                  <a:lnTo>
                    <a:pt x="65430" y="347241"/>
                  </a:lnTo>
                  <a:lnTo>
                    <a:pt x="51854" y="333665"/>
                  </a:lnTo>
                  <a:lnTo>
                    <a:pt x="307051" y="78479"/>
                  </a:lnTo>
                  <a:lnTo>
                    <a:pt x="328910" y="78479"/>
                  </a:lnTo>
                  <a:lnTo>
                    <a:pt x="317981" y="67549"/>
                  </a:lnTo>
                  <a:lnTo>
                    <a:pt x="330602" y="54918"/>
                  </a:lnTo>
                  <a:lnTo>
                    <a:pt x="352438" y="54918"/>
                  </a:lnTo>
                  <a:lnTo>
                    <a:pt x="341532" y="43988"/>
                  </a:lnTo>
                  <a:lnTo>
                    <a:pt x="369260" y="16300"/>
                  </a:lnTo>
                  <a:lnTo>
                    <a:pt x="377798" y="14014"/>
                  </a:lnTo>
                  <a:lnTo>
                    <a:pt x="408786" y="14014"/>
                  </a:lnTo>
                  <a:lnTo>
                    <a:pt x="406994" y="11318"/>
                  </a:lnTo>
                  <a:lnTo>
                    <a:pt x="406805" y="11192"/>
                  </a:lnTo>
                  <a:close/>
                </a:path>
                <a:path w="418465" h="418465">
                  <a:moveTo>
                    <a:pt x="65430" y="347241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lnTo>
                    <a:pt x="61990" y="39550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932" y="382960"/>
                  </a:lnTo>
                  <a:lnTo>
                    <a:pt x="106502" y="366465"/>
                  </a:lnTo>
                  <a:lnTo>
                    <a:pt x="84654" y="366465"/>
                  </a:lnTo>
                  <a:lnTo>
                    <a:pt x="65430" y="347241"/>
                  </a:lnTo>
                  <a:close/>
                </a:path>
                <a:path w="418465" h="418465">
                  <a:moveTo>
                    <a:pt x="328910" y="78479"/>
                  </a:moveTo>
                  <a:lnTo>
                    <a:pt x="307051" y="78479"/>
                  </a:lnTo>
                  <a:lnTo>
                    <a:pt x="339840" y="111268"/>
                  </a:lnTo>
                  <a:lnTo>
                    <a:pt x="84654" y="366465"/>
                  </a:lnTo>
                  <a:lnTo>
                    <a:pt x="106502" y="366465"/>
                  </a:lnTo>
                  <a:lnTo>
                    <a:pt x="372632" y="100338"/>
                  </a:lnTo>
                  <a:lnTo>
                    <a:pt x="350770" y="100338"/>
                  </a:lnTo>
                  <a:lnTo>
                    <a:pt x="328910" y="78479"/>
                  </a:lnTo>
                  <a:close/>
                </a:path>
                <a:path w="418465" h="418465">
                  <a:moveTo>
                    <a:pt x="352438" y="54918"/>
                  </a:move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lnTo>
                    <a:pt x="372632" y="100338"/>
                  </a:lnTo>
                  <a:lnTo>
                    <a:pt x="396154" y="76817"/>
                  </a:lnTo>
                  <a:lnTo>
                    <a:pt x="374291" y="76817"/>
                  </a:lnTo>
                  <a:lnTo>
                    <a:pt x="352438" y="54918"/>
                  </a:lnTo>
                  <a:close/>
                </a:path>
                <a:path w="418465" h="418465">
                  <a:moveTo>
                    <a:pt x="408786" y="14014"/>
                  </a:moveTo>
                  <a:lnTo>
                    <a:pt x="377798" y="14014"/>
                  </a:lnTo>
                  <a:lnTo>
                    <a:pt x="393804" y="18301"/>
                  </a:lnTo>
                  <a:lnTo>
                    <a:pt x="400057" y="24551"/>
                  </a:lnTo>
                  <a:lnTo>
                    <a:pt x="404345" y="40561"/>
                  </a:lnTo>
                  <a:lnTo>
                    <a:pt x="402059" y="49100"/>
                  </a:lnTo>
                  <a:lnTo>
                    <a:pt x="396198" y="54957"/>
                  </a:lnTo>
                  <a:lnTo>
                    <a:pt x="374291" y="76817"/>
                  </a:lnTo>
                  <a:lnTo>
                    <a:pt x="396154" y="76817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8786" y="14014"/>
                  </a:lnTo>
                  <a:close/>
                </a:path>
                <a:path w="418465" h="418465">
                  <a:moveTo>
                    <a:pt x="396158" y="54950"/>
                  </a:moveTo>
                  <a:close/>
                </a:path>
                <a:path w="418465" h="418465">
                  <a:moveTo>
                    <a:pt x="379748" y="0"/>
                  </a:moveTo>
                  <a:lnTo>
                    <a:pt x="365235" y="2783"/>
                  </a:lnTo>
                  <a:lnTo>
                    <a:pt x="352454" y="11199"/>
                  </a:lnTo>
                  <a:lnTo>
                    <a:pt x="406805" y="11192"/>
                  </a:lnTo>
                  <a:lnTo>
                    <a:pt x="394249" y="2846"/>
                  </a:lnTo>
                  <a:lnTo>
                    <a:pt x="379748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34043" y="317960"/>
              <a:ext cx="65556" cy="655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22816" y="395507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close/>
                </a:path>
                <a:path w="418465" h="418465">
                  <a:moveTo>
                    <a:pt x="307051" y="78479"/>
                  </a:moveTo>
                  <a:lnTo>
                    <a:pt x="339840" y="111268"/>
                  </a:lnTo>
                  <a:lnTo>
                    <a:pt x="84654" y="366465"/>
                  </a:lnTo>
                  <a:lnTo>
                    <a:pt x="51854" y="333665"/>
                  </a:lnTo>
                  <a:lnTo>
                    <a:pt x="307051" y="78479"/>
                  </a:lnTo>
                  <a:close/>
                </a:path>
                <a:path w="418465" h="418465">
                  <a:moveTo>
                    <a:pt x="350770" y="100338"/>
                  </a:moveTo>
                  <a:lnTo>
                    <a:pt x="317981" y="67549"/>
                  </a:ln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close/>
                </a:path>
                <a:path w="418465" h="418465">
                  <a:moveTo>
                    <a:pt x="352473" y="11192"/>
                  </a:moveTo>
                  <a:lnTo>
                    <a:pt x="301579" y="62078"/>
                  </a:lnTo>
                  <a:lnTo>
                    <a:pt x="35460" y="328208"/>
                  </a:lnTo>
                  <a:lnTo>
                    <a:pt x="35359" y="328381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822" y="330631"/>
                  </a:lnTo>
                  <a:lnTo>
                    <a:pt x="33761" y="330761"/>
                  </a:lnTo>
                  <a:lnTo>
                    <a:pt x="1026" y="407145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1677" y="414446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8129" y="417920"/>
                  </a:lnTo>
                  <a:lnTo>
                    <a:pt x="9177" y="417923"/>
                  </a:lnTo>
                  <a:lnTo>
                    <a:pt x="10213" y="417711"/>
                  </a:lnTo>
                  <a:lnTo>
                    <a:pt x="11174" y="417293"/>
                  </a:lnTo>
                  <a:lnTo>
                    <a:pt x="87552" y="384559"/>
                  </a:lnTo>
                  <a:lnTo>
                    <a:pt x="87682" y="38449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863" y="383029"/>
                  </a:lnTo>
                  <a:lnTo>
                    <a:pt x="90032" y="382935"/>
                  </a:lnTo>
                  <a:lnTo>
                    <a:pt x="356227" y="116748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6994" y="11318"/>
                  </a:lnTo>
                  <a:lnTo>
                    <a:pt x="394249" y="2846"/>
                  </a:lnTo>
                  <a:lnTo>
                    <a:pt x="379748" y="0"/>
                  </a:lnTo>
                  <a:lnTo>
                    <a:pt x="365235" y="2783"/>
                  </a:lnTo>
                  <a:lnTo>
                    <a:pt x="352454" y="11199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3235" y="0"/>
                  </a:move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200964" y="7728"/>
                  </a:move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151124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3463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7728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7732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7728" y="15461"/>
                  </a:lnTo>
                  <a:lnTo>
                    <a:pt x="146858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7732"/>
                  </a:lnTo>
                  <a:lnTo>
                    <a:pt x="154587" y="3463"/>
                  </a:lnTo>
                  <a:lnTo>
                    <a:pt x="151124" y="0"/>
                  </a:lnTo>
                  <a:lnTo>
                    <a:pt x="146858" y="0"/>
                  </a:lnTo>
                  <a:lnTo>
                    <a:pt x="7728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6"/>
          <p:cNvSpPr/>
          <p:nvPr/>
        </p:nvSpPr>
        <p:spPr>
          <a:xfrm>
            <a:off x="285722" y="3357567"/>
            <a:ext cx="500065" cy="135732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698" name="Picture 2" descr="Книга: &quot;Черемуха&quot; - Сергей Есенин. Купить книгу, читать рецензии | ISBN  978-5-08-005590-4 | Лабирин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90534">
            <a:off x="6595495" y="1993107"/>
            <a:ext cx="1996895" cy="2863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968" y="143803"/>
            <a:ext cx="8190071" cy="553998"/>
          </a:xfrm>
        </p:spPr>
        <p:txBody>
          <a:bodyPr anchor="ctr"/>
          <a:lstStyle/>
          <a:p>
            <a:pPr algn="ctr"/>
            <a:r>
              <a:rPr lang="ru-RU" sz="3600" dirty="0" smtClean="0"/>
              <a:t>Образы и символы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86314" y="1071552"/>
            <a:ext cx="4204143" cy="585438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792462"/>
            <a:ext cx="4789196" cy="3939528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    </a:t>
            </a:r>
          </a:p>
          <a:p>
            <a:pPr fontAlgn="base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1600" dirty="0" smtClean="0"/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Таким образом, в стихотворении появляется влюблённая пара, которая делает картину более живой, а также является неким символом счастья и любви. Дополняют стихотворение различные цвета, звуки и даже запахи. </a:t>
            </a:r>
          </a:p>
          <a:p>
            <a:pPr fontAlgn="base"/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Особенностью данного текста является отсутствие лирического героя. Фигура наблюдателя только предполагается. Сергей Есенин позволяет читателям взглянуть на необыкновенную картину собственными глазами. </a:t>
            </a:r>
          </a:p>
          <a:p>
            <a:endParaRPr lang="ru-RU" sz="1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8" descr="Белая черёмуха ~ Плэйкасты ~ Beesona.Ru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1203598"/>
            <a:ext cx="3571900" cy="33718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28660" y="143803"/>
            <a:ext cx="9095699" cy="553998"/>
          </a:xfrm>
        </p:spPr>
        <p:txBody>
          <a:bodyPr anchor="ctr"/>
          <a:lstStyle/>
          <a:p>
            <a:pPr algn="ctr"/>
            <a:r>
              <a:rPr lang="ru-RU" sz="3600" dirty="0" smtClean="0"/>
              <a:t>         Основная идея стихотворения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86314" y="1071552"/>
            <a:ext cx="4204143" cy="585438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571486"/>
            <a:ext cx="4857784" cy="4636402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    </a:t>
            </a:r>
          </a:p>
          <a:p>
            <a:pPr fontAlgn="base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1600" dirty="0" smtClean="0">
                <a:solidFill>
                  <a:srgbClr val="002060"/>
                </a:solidFill>
              </a:rPr>
              <a:t>  </a:t>
            </a:r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Есенин учит читателя обращать внимание на детали. Подобно проводнику, поэт показывает читателю черёмуху, которая расцветает благодаря весеннему теплу, потом переключает его внимание на ручей, бегущий между её корней, а потом снова возвращается к черёмухе. Автор это делает для того, чтобы люди смогли обратить внимание на детали и в отношениях между собой, так как это играет очень важную роль в жизни каждого человека. Нельзя забывать о чувствах, эмоциях, переживаниях и настроениях ни при каких условиях.</a:t>
            </a:r>
            <a:endParaRPr lang="ru-RU" sz="1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Сергей Есенин &quot;Черёмуха&quot; презентация – скачать проект по литератур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142990"/>
            <a:ext cx="3429024" cy="3314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28660" y="143803"/>
            <a:ext cx="9095699" cy="553998"/>
          </a:xfrm>
        </p:spPr>
        <p:txBody>
          <a:bodyPr anchor="ctr"/>
          <a:lstStyle/>
          <a:p>
            <a:pPr algn="ctr"/>
            <a:r>
              <a:rPr lang="ru-RU" sz="3600" dirty="0" smtClean="0"/>
              <a:t>         Основная идея стихотворения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86314" y="1071552"/>
            <a:ext cx="4204143" cy="585438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99992" y="617668"/>
            <a:ext cx="4501164" cy="4278082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    </a:t>
            </a:r>
          </a:p>
          <a:p>
            <a:pPr fontAlgn="base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1600" dirty="0" smtClean="0"/>
              <a:t>  </a:t>
            </a:r>
            <a:endParaRPr lang="ru-RU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Смысл стихотворения «Черёмуха» — в вечной гармонии человека и природы, в том неуловимом, но чётком ритме, в котором бьются сердца всех живых существ. </a:t>
            </a:r>
          </a:p>
          <a:p>
            <a:pPr fontAlgn="base"/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Главная мысль стихотворения — показать весеннее пробуждение чувств, которое объединяет всё живое и придаёт жизни радость.</a:t>
            </a:r>
          </a:p>
          <a:p>
            <a:pPr fontAlgn="base"/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Sign in | Весенние цветы, Лето, Природа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142990"/>
            <a:ext cx="3786214" cy="350041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Лингвистическая задача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57686" y="1279934"/>
            <a:ext cx="4429156" cy="2215991"/>
          </a:xfrm>
        </p:spPr>
        <p:txBody>
          <a:bodyPr/>
          <a:lstStyle/>
          <a:p>
            <a:r>
              <a:rPr lang="ru-RU" sz="2400" dirty="0" smtClean="0">
                <a:solidFill>
                  <a:srgbClr val="0000FF"/>
                </a:solidFill>
              </a:rPr>
              <a:t>Прочитайте внимательно стихотворение </a:t>
            </a:r>
            <a:r>
              <a:rPr lang="ru-RU" sz="2400" dirty="0" smtClean="0">
                <a:solidFill>
                  <a:srgbClr val="C00000"/>
                </a:solidFill>
              </a:rPr>
              <a:t>«Черёмуха» (стр. 138),</a:t>
            </a:r>
            <a:r>
              <a:rPr lang="ru-RU" sz="2400" dirty="0" smtClean="0">
                <a:solidFill>
                  <a:srgbClr val="0000FF"/>
                </a:solidFill>
              </a:rPr>
              <a:t> найдите в нём </a:t>
            </a:r>
            <a:r>
              <a:rPr lang="ru-RU" sz="2400" dirty="0" smtClean="0">
                <a:solidFill>
                  <a:srgbClr val="007A37"/>
                </a:solidFill>
              </a:rPr>
              <a:t>эпитеты, метафоры и сравнения</a:t>
            </a:r>
            <a:r>
              <a:rPr lang="ru-RU" sz="2400" dirty="0" smtClean="0">
                <a:solidFill>
                  <a:srgbClr val="0000FF"/>
                </a:solidFill>
              </a:rPr>
              <a:t>, выпишите их в тетради. </a:t>
            </a:r>
            <a:endParaRPr lang="ru-RU" sz="2400" dirty="0">
              <a:solidFill>
                <a:srgbClr val="0000FF"/>
              </a:solidFill>
            </a:endParaRPr>
          </a:p>
        </p:txBody>
      </p:sp>
      <p:sp>
        <p:nvSpPr>
          <p:cNvPr id="1026" name="AutoShape 2" descr="Осадки и ветер! Когда ждать весну на Южном Урале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Осадки и ветер! Когда ждать весну на Южном Урале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Осадки и ветер! Когда ждать весну на Южном Урале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Осадки и ветер! Когда ждать весну на Южном Урале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3" descr="C:\Users\Бакибаева\Desktop\kisspng-question-mark-exclamation-mark-clip-art-question-5acdccc0668b24.430867731523436736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079">
            <a:off x="816721" y="914960"/>
            <a:ext cx="2729628" cy="356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51" y="162356"/>
            <a:ext cx="9032343" cy="507831"/>
          </a:xfrm>
        </p:spPr>
        <p:txBody>
          <a:bodyPr/>
          <a:lstStyle/>
          <a:p>
            <a:r>
              <a:rPr lang="ru-RU" dirty="0" smtClean="0"/>
              <a:t>                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71933" y="533461"/>
            <a:ext cx="5072067" cy="4139595"/>
          </a:xfrm>
        </p:spPr>
        <p:txBody>
          <a:bodyPr/>
          <a:lstStyle/>
          <a:p>
            <a:endParaRPr lang="ru-RU" sz="2500" i="0" dirty="0" smtClean="0"/>
          </a:p>
          <a:p>
            <a:endParaRPr lang="ru-RU" sz="2000" i="0" dirty="0" smtClean="0"/>
          </a:p>
          <a:p>
            <a:r>
              <a:rPr lang="ru-RU" sz="3200" i="0" dirty="0" smtClean="0">
                <a:solidFill>
                  <a:srgbClr val="0000FF"/>
                </a:solidFill>
              </a:rPr>
              <a:t>Произведение изобилует также и метафорами: </a:t>
            </a:r>
          </a:p>
          <a:p>
            <a:r>
              <a:rPr lang="ru-RU" sz="3200" i="0" dirty="0" smtClean="0">
                <a:solidFill>
                  <a:srgbClr val="C00000"/>
                </a:solidFill>
              </a:rPr>
              <a:t>«зелень сияет в серебре»,</a:t>
            </a:r>
          </a:p>
          <a:p>
            <a:r>
              <a:rPr lang="ru-RU" sz="3200" i="0" dirty="0" smtClean="0">
                <a:solidFill>
                  <a:srgbClr val="C00000"/>
                </a:solidFill>
              </a:rPr>
              <a:t>«зелень горит на солнышке»</a:t>
            </a:r>
            <a:r>
              <a:rPr lang="ru-RU" sz="3200" i="0" dirty="0" smtClean="0">
                <a:solidFill>
                  <a:srgbClr val="002060"/>
                </a:solidFill>
              </a:rPr>
              <a:t>.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4" name="Chevron 8">
            <a:extLst>
              <a:ext uri="{FF2B5EF4-FFF2-40B4-BE49-F238E27FC236}">
                <a16:creationId xmlns:a16="http://schemas.microsoft.com/office/drawing/2014/main" id="{87EE7965-A374-418B-BCC2-2E9CFD7EF71E}"/>
              </a:ext>
            </a:extLst>
          </p:cNvPr>
          <p:cNvSpPr/>
          <p:nvPr/>
        </p:nvSpPr>
        <p:spPr>
          <a:xfrm>
            <a:off x="266838" y="1212890"/>
            <a:ext cx="3625400" cy="3170673"/>
          </a:xfrm>
          <a:custGeom>
            <a:avLst/>
            <a:gdLst/>
            <a:ahLst/>
            <a:cxnLst/>
            <a:rect l="l" t="t" r="r" b="b"/>
            <a:pathLst>
              <a:path w="4428064" h="2620001">
                <a:moveTo>
                  <a:pt x="2880320" y="0"/>
                </a:moveTo>
                <a:lnTo>
                  <a:pt x="3458511" y="0"/>
                </a:lnTo>
                <a:lnTo>
                  <a:pt x="4428064" y="1310001"/>
                </a:lnTo>
                <a:lnTo>
                  <a:pt x="3458511" y="2620001"/>
                </a:lnTo>
                <a:lnTo>
                  <a:pt x="2880320" y="2620001"/>
                </a:lnTo>
                <a:lnTo>
                  <a:pt x="3680013" y="1539505"/>
                </a:lnTo>
                <a:lnTo>
                  <a:pt x="0" y="1539505"/>
                </a:lnTo>
                <a:lnTo>
                  <a:pt x="0" y="1071505"/>
                </a:lnTo>
                <a:lnTo>
                  <a:pt x="3673358" y="107150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658" tIns="48329" rIns="96658" bIns="4832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900" dirty="0">
              <a:solidFill>
                <a:schemeClr val="accent1"/>
              </a:solidFill>
            </a:endParaRP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7792BD7F-5BF0-436D-A1CF-1B2CD1482B4F}"/>
              </a:ext>
            </a:extLst>
          </p:cNvPr>
          <p:cNvSpPr/>
          <p:nvPr/>
        </p:nvSpPr>
        <p:spPr>
          <a:xfrm rot="10800000" flipH="1">
            <a:off x="266838" y="3137942"/>
            <a:ext cx="2877025" cy="1230143"/>
          </a:xfrm>
          <a:custGeom>
            <a:avLst/>
            <a:gdLst/>
            <a:ahLst/>
            <a:cxnLst/>
            <a:rect l="l" t="t" r="r" b="b"/>
            <a:pathLst>
              <a:path w="3513998" h="981444">
                <a:moveTo>
                  <a:pt x="0" y="981444"/>
                </a:moveTo>
                <a:lnTo>
                  <a:pt x="3170262" y="981444"/>
                </a:lnTo>
                <a:lnTo>
                  <a:pt x="3170262" y="979483"/>
                </a:lnTo>
                <a:lnTo>
                  <a:pt x="3513998" y="979483"/>
                </a:lnTo>
                <a:lnTo>
                  <a:pt x="3170262" y="515048"/>
                </a:lnTo>
                <a:lnTo>
                  <a:pt x="3170262" y="513444"/>
                </a:lnTo>
                <a:lnTo>
                  <a:pt x="3169075" y="513444"/>
                </a:lnTo>
                <a:lnTo>
                  <a:pt x="2789067" y="0"/>
                </a:lnTo>
                <a:lnTo>
                  <a:pt x="2210876" y="0"/>
                </a:lnTo>
                <a:lnTo>
                  <a:pt x="2590884" y="513444"/>
                </a:lnTo>
                <a:lnTo>
                  <a:pt x="0" y="513444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658" tIns="48329" rIns="96658" bIns="4832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900" dirty="0">
              <a:solidFill>
                <a:schemeClr val="accent1"/>
              </a:solidFill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4B387AA6-5812-4CB6-B051-053647FDDCD0}"/>
              </a:ext>
            </a:extLst>
          </p:cNvPr>
          <p:cNvSpPr/>
          <p:nvPr/>
        </p:nvSpPr>
        <p:spPr>
          <a:xfrm>
            <a:off x="266839" y="1212891"/>
            <a:ext cx="2877023" cy="1230143"/>
          </a:xfrm>
          <a:custGeom>
            <a:avLst/>
            <a:gdLst/>
            <a:ahLst/>
            <a:cxnLst/>
            <a:rect l="l" t="t" r="r" b="b"/>
            <a:pathLst>
              <a:path w="3513998" h="981444">
                <a:moveTo>
                  <a:pt x="2210876" y="0"/>
                </a:moveTo>
                <a:lnTo>
                  <a:pt x="2789067" y="0"/>
                </a:lnTo>
                <a:lnTo>
                  <a:pt x="3169075" y="513444"/>
                </a:lnTo>
                <a:lnTo>
                  <a:pt x="3170262" y="513444"/>
                </a:lnTo>
                <a:lnTo>
                  <a:pt x="3170262" y="515048"/>
                </a:lnTo>
                <a:lnTo>
                  <a:pt x="3513998" y="979483"/>
                </a:lnTo>
                <a:lnTo>
                  <a:pt x="3170262" y="979483"/>
                </a:lnTo>
                <a:lnTo>
                  <a:pt x="3170262" y="981444"/>
                </a:lnTo>
                <a:lnTo>
                  <a:pt x="0" y="981444"/>
                </a:lnTo>
                <a:lnTo>
                  <a:pt x="0" y="513444"/>
                </a:lnTo>
                <a:lnTo>
                  <a:pt x="2590884" y="513444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658" tIns="48329" rIns="96658" bIns="4832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900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142859"/>
            <a:ext cx="87868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ru-RU" sz="32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Лингвистическая задача. Проверьте! 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5" y="162355"/>
            <a:ext cx="8524192" cy="507831"/>
          </a:xfrm>
        </p:spPr>
        <p:txBody>
          <a:bodyPr/>
          <a:lstStyle/>
          <a:p>
            <a:r>
              <a:rPr lang="ru-RU" dirty="0" smtClean="0"/>
              <a:t>    Лингвистическая задача. Проверьте!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62028967"/>
              </p:ext>
            </p:extLst>
          </p:nvPr>
        </p:nvGraphicFramePr>
        <p:xfrm>
          <a:off x="214282" y="928676"/>
          <a:ext cx="8501122" cy="4071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51" y="162356"/>
            <a:ext cx="9032343" cy="507831"/>
          </a:xfrm>
        </p:spPr>
        <p:txBody>
          <a:bodyPr/>
          <a:lstStyle/>
          <a:p>
            <a:r>
              <a:rPr lang="ru-RU" dirty="0" smtClean="0"/>
              <a:t>       Лингвистическая задача. Проверьте!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43372" y="123479"/>
            <a:ext cx="5000628" cy="4585871"/>
          </a:xfrm>
        </p:spPr>
        <p:txBody>
          <a:bodyPr/>
          <a:lstStyle/>
          <a:p>
            <a:endParaRPr lang="ru-RU" sz="2500" i="0" dirty="0" smtClean="0"/>
          </a:p>
          <a:p>
            <a:endParaRPr lang="ru-RU" sz="2000" b="0" i="0" dirty="0" smtClean="0"/>
          </a:p>
          <a:p>
            <a:r>
              <a:rPr lang="ru-RU" sz="2000" b="0" i="0" dirty="0" smtClean="0"/>
              <a:t>    </a:t>
            </a:r>
            <a:endParaRPr lang="en-US" sz="2000" b="0" i="0" dirty="0" smtClean="0"/>
          </a:p>
          <a:p>
            <a:pPr fontAlgn="base"/>
            <a:r>
              <a:rPr lang="ru-RU" sz="2000" b="0" i="0" dirty="0" smtClean="0"/>
              <a:t> </a:t>
            </a:r>
          </a:p>
          <a:p>
            <a:pPr fontAlgn="base"/>
            <a:endParaRPr lang="ru-RU" sz="2000" b="0" i="0" dirty="0" smtClean="0"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ru-RU" sz="2800" i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Сергей Есенин использует в стихотворении сравнение:</a:t>
            </a:r>
          </a:p>
          <a:p>
            <a:pPr fontAlgn="base"/>
            <a:r>
              <a:rPr lang="ru-RU" sz="2800" i="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fontAlgn="base"/>
            <a:r>
              <a:rPr lang="ru-RU" sz="2800" i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“что кудри”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 </a:t>
            </a:r>
            <a:endParaRPr lang="ru-RU" sz="2800" i="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500" dirty="0">
              <a:solidFill>
                <a:srgbClr val="007A37"/>
              </a:solidFill>
            </a:endParaRPr>
          </a:p>
        </p:txBody>
      </p:sp>
      <p:sp>
        <p:nvSpPr>
          <p:cNvPr id="4" name="Chevron 8">
            <a:extLst>
              <a:ext uri="{FF2B5EF4-FFF2-40B4-BE49-F238E27FC236}">
                <a16:creationId xmlns:a16="http://schemas.microsoft.com/office/drawing/2014/main" id="{87EE7965-A374-418B-BCC2-2E9CFD7EF71E}"/>
              </a:ext>
            </a:extLst>
          </p:cNvPr>
          <p:cNvSpPr/>
          <p:nvPr/>
        </p:nvSpPr>
        <p:spPr>
          <a:xfrm>
            <a:off x="266838" y="1212890"/>
            <a:ext cx="3625400" cy="3170673"/>
          </a:xfrm>
          <a:custGeom>
            <a:avLst/>
            <a:gdLst/>
            <a:ahLst/>
            <a:cxnLst/>
            <a:rect l="l" t="t" r="r" b="b"/>
            <a:pathLst>
              <a:path w="4428064" h="2620001">
                <a:moveTo>
                  <a:pt x="2880320" y="0"/>
                </a:moveTo>
                <a:lnTo>
                  <a:pt x="3458511" y="0"/>
                </a:lnTo>
                <a:lnTo>
                  <a:pt x="4428064" y="1310001"/>
                </a:lnTo>
                <a:lnTo>
                  <a:pt x="3458511" y="2620001"/>
                </a:lnTo>
                <a:lnTo>
                  <a:pt x="2880320" y="2620001"/>
                </a:lnTo>
                <a:lnTo>
                  <a:pt x="3680013" y="1539505"/>
                </a:lnTo>
                <a:lnTo>
                  <a:pt x="0" y="1539505"/>
                </a:lnTo>
                <a:lnTo>
                  <a:pt x="0" y="1071505"/>
                </a:lnTo>
                <a:lnTo>
                  <a:pt x="3673358" y="1071505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658" tIns="48329" rIns="96658" bIns="4832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900" dirty="0">
              <a:solidFill>
                <a:schemeClr val="accent1"/>
              </a:solidFill>
            </a:endParaRP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7792BD7F-5BF0-436D-A1CF-1B2CD1482B4F}"/>
              </a:ext>
            </a:extLst>
          </p:cNvPr>
          <p:cNvSpPr/>
          <p:nvPr/>
        </p:nvSpPr>
        <p:spPr>
          <a:xfrm rot="10800000" flipH="1">
            <a:off x="266838" y="3137942"/>
            <a:ext cx="2877025" cy="1230143"/>
          </a:xfrm>
          <a:custGeom>
            <a:avLst/>
            <a:gdLst/>
            <a:ahLst/>
            <a:cxnLst/>
            <a:rect l="l" t="t" r="r" b="b"/>
            <a:pathLst>
              <a:path w="3513998" h="981444">
                <a:moveTo>
                  <a:pt x="0" y="981444"/>
                </a:moveTo>
                <a:lnTo>
                  <a:pt x="3170262" y="981444"/>
                </a:lnTo>
                <a:lnTo>
                  <a:pt x="3170262" y="979483"/>
                </a:lnTo>
                <a:lnTo>
                  <a:pt x="3513998" y="979483"/>
                </a:lnTo>
                <a:lnTo>
                  <a:pt x="3170262" y="515048"/>
                </a:lnTo>
                <a:lnTo>
                  <a:pt x="3170262" y="513444"/>
                </a:lnTo>
                <a:lnTo>
                  <a:pt x="3169075" y="513444"/>
                </a:lnTo>
                <a:lnTo>
                  <a:pt x="2789067" y="0"/>
                </a:lnTo>
                <a:lnTo>
                  <a:pt x="2210876" y="0"/>
                </a:lnTo>
                <a:lnTo>
                  <a:pt x="2590884" y="513444"/>
                </a:lnTo>
                <a:lnTo>
                  <a:pt x="0" y="51344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658" tIns="48329" rIns="96658" bIns="4832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900" dirty="0">
              <a:solidFill>
                <a:schemeClr val="accent1"/>
              </a:solidFill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4B387AA6-5812-4CB6-B051-053647FDDCD0}"/>
              </a:ext>
            </a:extLst>
          </p:cNvPr>
          <p:cNvSpPr/>
          <p:nvPr/>
        </p:nvSpPr>
        <p:spPr>
          <a:xfrm>
            <a:off x="266839" y="1212891"/>
            <a:ext cx="2877023" cy="1230143"/>
          </a:xfrm>
          <a:custGeom>
            <a:avLst/>
            <a:gdLst/>
            <a:ahLst/>
            <a:cxnLst/>
            <a:rect l="l" t="t" r="r" b="b"/>
            <a:pathLst>
              <a:path w="3513998" h="981444">
                <a:moveTo>
                  <a:pt x="2210876" y="0"/>
                </a:moveTo>
                <a:lnTo>
                  <a:pt x="2789067" y="0"/>
                </a:lnTo>
                <a:lnTo>
                  <a:pt x="3169075" y="513444"/>
                </a:lnTo>
                <a:lnTo>
                  <a:pt x="3170262" y="513444"/>
                </a:lnTo>
                <a:lnTo>
                  <a:pt x="3170262" y="515048"/>
                </a:lnTo>
                <a:lnTo>
                  <a:pt x="3513998" y="979483"/>
                </a:lnTo>
                <a:lnTo>
                  <a:pt x="3170262" y="979483"/>
                </a:lnTo>
                <a:lnTo>
                  <a:pt x="3170262" y="981444"/>
                </a:lnTo>
                <a:lnTo>
                  <a:pt x="0" y="981444"/>
                </a:lnTo>
                <a:lnTo>
                  <a:pt x="0" y="513444"/>
                </a:lnTo>
                <a:lnTo>
                  <a:pt x="2590884" y="51344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658" tIns="48329" rIns="96658" bIns="4832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9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Словарная работа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0" y="928677"/>
            <a:ext cx="7879278" cy="6309420"/>
          </a:xfrm>
        </p:spPr>
        <p:txBody>
          <a:bodyPr/>
          <a:lstStyle/>
          <a:p>
            <a:endParaRPr lang="ru-RU" sz="18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черёмуха –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shumurt</a:t>
            </a:r>
            <a:r>
              <a:rPr lang="en-US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ru-RU" sz="24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проталинка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–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qor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erigan</a:t>
            </a:r>
            <a:r>
              <a:rPr lang="en-US" sz="2400" dirty="0" smtClean="0">
                <a:solidFill>
                  <a:srgbClr val="7030A0"/>
                </a:solidFill>
              </a:rPr>
              <a:t> joy</a:t>
            </a:r>
            <a:r>
              <a:rPr lang="ru-RU" sz="2400" dirty="0" smtClean="0">
                <a:solidFill>
                  <a:srgbClr val="7030A0"/>
                </a:solidFill>
              </a:rPr>
              <a:t>;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i="0" dirty="0" smtClean="0">
                <a:solidFill>
                  <a:srgbClr val="0000FF"/>
                </a:solidFill>
              </a:rPr>
              <a:t>вкрадчиво – </a:t>
            </a:r>
            <a:r>
              <a:rPr lang="uz-Latn-UZ" sz="2400" dirty="0" smtClean="0">
                <a:solidFill>
                  <a:srgbClr val="7030A0"/>
                </a:solidFill>
              </a:rPr>
              <a:t>hiy</a:t>
            </a:r>
            <a:r>
              <a:rPr lang="en-US" sz="2400" dirty="0" smtClean="0">
                <a:solidFill>
                  <a:srgbClr val="7030A0"/>
                </a:solidFill>
              </a:rPr>
              <a:t>la </a:t>
            </a:r>
            <a:r>
              <a:rPr lang="en-US" sz="2400" dirty="0" err="1" smtClean="0">
                <a:solidFill>
                  <a:srgbClr val="7030A0"/>
                </a:solidFill>
              </a:rPr>
              <a:t>bilan</a:t>
            </a:r>
            <a:r>
              <a:rPr lang="ru-RU" sz="2400" dirty="0" smtClean="0">
                <a:solidFill>
                  <a:srgbClr val="7030A0"/>
                </a:solidFill>
              </a:rPr>
              <a:t>;</a:t>
            </a:r>
            <a:r>
              <a:rPr lang="ru-RU" sz="2400" i="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ru-RU" sz="2400" i="0" dirty="0" smtClean="0">
                <a:solidFill>
                  <a:srgbClr val="0000FF"/>
                </a:solidFill>
              </a:rPr>
              <a:t>круча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2400" dirty="0" err="1" smtClean="0">
                <a:solidFill>
                  <a:srgbClr val="7030A0"/>
                </a:solidFill>
              </a:rPr>
              <a:t>jarlik</a:t>
            </a:r>
            <a:r>
              <a:rPr lang="ru-RU" sz="2400" dirty="0" smtClean="0">
                <a:solidFill>
                  <a:srgbClr val="7030A0"/>
                </a:solidFill>
              </a:rPr>
              <a:t>;</a:t>
            </a:r>
            <a:endParaRPr lang="ru-RU" sz="24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зелень пряная –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xushb</a:t>
            </a:r>
            <a:r>
              <a:rPr lang="uz-Latn-UZ" sz="2400" dirty="0" smtClean="0">
                <a:solidFill>
                  <a:srgbClr val="7030A0"/>
                </a:solidFill>
              </a:rPr>
              <a:t>o</a:t>
            </a:r>
            <a:r>
              <a:rPr lang="en-US" sz="2400" dirty="0" smtClean="0">
                <a:solidFill>
                  <a:srgbClr val="7030A0"/>
                </a:solidFill>
              </a:rPr>
              <a:t>‘y </a:t>
            </a:r>
            <a:r>
              <a:rPr lang="en-US" sz="2400" dirty="0" err="1" smtClean="0">
                <a:solidFill>
                  <a:srgbClr val="7030A0"/>
                </a:solidFill>
              </a:rPr>
              <a:t>o‘t</a:t>
            </a:r>
            <a:r>
              <a:rPr lang="en-US" sz="2400" dirty="0" smtClean="0">
                <a:solidFill>
                  <a:srgbClr val="7030A0"/>
                </a:solidFill>
              </a:rPr>
              <a:t>;</a:t>
            </a:r>
            <a:endParaRPr lang="ru-RU" sz="2400" dirty="0" smtClean="0">
              <a:solidFill>
                <a:srgbClr val="7030A0"/>
              </a:solidFill>
            </a:endParaRPr>
          </a:p>
          <a:p>
            <a:r>
              <a:rPr lang="ru-RU" sz="2400" i="0" dirty="0" smtClean="0">
                <a:solidFill>
                  <a:srgbClr val="0000FF"/>
                </a:solidFill>
              </a:rPr>
              <a:t>роса медвяная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shakarrang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shira</a:t>
            </a:r>
            <a:r>
              <a:rPr lang="ru-RU" sz="2400" i="0" dirty="0" smtClean="0">
                <a:solidFill>
                  <a:srgbClr val="7030A0"/>
                </a:solidFill>
              </a:rPr>
              <a:t>;</a:t>
            </a:r>
            <a:endParaRPr lang="ru-RU" sz="2400" i="0" dirty="0" smtClean="0">
              <a:solidFill>
                <a:srgbClr val="0000FF"/>
              </a:solidFill>
            </a:endParaRPr>
          </a:p>
          <a:p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ностальгия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2400" dirty="0" err="1" smtClean="0">
                <a:solidFill>
                  <a:srgbClr val="7030A0"/>
                </a:solidFill>
              </a:rPr>
              <a:t>qo‘msash</a:t>
            </a:r>
            <a:r>
              <a:rPr lang="en-US" sz="2400" dirty="0" smtClean="0">
                <a:solidFill>
                  <a:srgbClr val="7030A0"/>
                </a:solidFill>
              </a:rPr>
              <a:t>.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endParaRPr lang="ru-RU" sz="2400" dirty="0" smtClean="0">
              <a:solidFill>
                <a:srgbClr val="0000FF"/>
              </a:solidFill>
            </a:endParaRPr>
          </a:p>
          <a:p>
            <a:endParaRPr lang="ru-RU" sz="24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r>
              <a:rPr lang="uz-Latn-UZ" sz="1800" dirty="0" smtClean="0"/>
              <a:t/>
            </a:r>
            <a:br>
              <a:rPr lang="uz-Latn-UZ" sz="1800" dirty="0" smtClean="0"/>
            </a:br>
            <a:endParaRPr lang="ru-RU" sz="18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18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18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18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18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18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18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1800" dirty="0"/>
          </a:p>
        </p:txBody>
      </p:sp>
      <p:pic>
        <p:nvPicPr>
          <p:cNvPr id="8" name="Picture 2" descr="Я — отраженье вашего лица». А. Ахматова. Жизнь, судьба, поэзия. —  Методическая копил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2714626"/>
            <a:ext cx="2047874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Тетрадь для записи словарных слов и словосочетаний по русскому языку –  купить по цене: 36,90 руб. в интернет-магазине УчМа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8" y="1000114"/>
            <a:ext cx="1785950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9"/>
            <a:ext cx="8750206" cy="446276"/>
          </a:xfrm>
        </p:spPr>
        <p:txBody>
          <a:bodyPr/>
          <a:lstStyle/>
          <a:p>
            <a:pPr algn="ctr"/>
            <a:r>
              <a:rPr lang="ru-RU" sz="2900" dirty="0" smtClean="0"/>
              <a:t>Задание для самостоятельного выполнения</a:t>
            </a:r>
            <a:endParaRPr lang="ru-RU" sz="29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2911" y="986415"/>
            <a:ext cx="3071834" cy="1154162"/>
          </a:xfrm>
        </p:spPr>
        <p:txBody>
          <a:bodyPr/>
          <a:lstStyle/>
          <a:p>
            <a:endParaRPr lang="ru-RU" sz="2500" dirty="0" smtClean="0">
              <a:solidFill>
                <a:schemeClr val="tx1"/>
              </a:solidFill>
            </a:endParaRPr>
          </a:p>
          <a:p>
            <a:endParaRPr lang="ru-RU" sz="2500" dirty="0" smtClean="0">
              <a:solidFill>
                <a:schemeClr val="tx1"/>
              </a:solidFill>
            </a:endParaRPr>
          </a:p>
          <a:p>
            <a:endParaRPr lang="ru-RU" sz="2500" dirty="0">
              <a:solidFill>
                <a:schemeClr val="tx1"/>
              </a:solidFill>
            </a:endParaRPr>
          </a:p>
        </p:txBody>
      </p:sp>
      <p:pic>
        <p:nvPicPr>
          <p:cNvPr id="7" name="Picture 10" descr="5454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36043">
            <a:off x="14219524" y="563671"/>
            <a:ext cx="5287004" cy="5284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5454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36043">
            <a:off x="13502885" y="1265172"/>
            <a:ext cx="5287004" cy="405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5454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36043">
            <a:off x="14506215" y="1503397"/>
            <a:ext cx="3789301" cy="40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643439" y="1214430"/>
            <a:ext cx="3214710" cy="1323427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endParaRPr lang="ru-RU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571618"/>
            <a:ext cx="4896543" cy="2554533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r>
              <a:rPr lang="ru-RU" sz="4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Выучить наизусть стихотворение С.А.Есенина «Черёмуха». </a:t>
            </a:r>
            <a:endParaRPr lang="ru-RU" sz="4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Книга &quot;Черемуха&quot; Есенин Сергей Александрович – купить книгу с быстрой  доставкой в интернет-магазине OZ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606655">
            <a:off x="883412" y="1245126"/>
            <a:ext cx="2590800" cy="3429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968" y="143803"/>
            <a:ext cx="8190071" cy="561045"/>
          </a:xfrm>
        </p:spPr>
        <p:txBody>
          <a:bodyPr anchor="ctr"/>
          <a:lstStyle/>
          <a:p>
            <a:pPr algn="ctr"/>
            <a:r>
              <a:rPr lang="ru-RU" sz="3600" dirty="0" smtClean="0"/>
              <a:t>История создания стихотворения 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86314" y="1071552"/>
            <a:ext cx="4204143" cy="585438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55976" y="1099658"/>
            <a:ext cx="4573742" cy="3416308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Находясь вдали от дома, каждый из нас начинает испытывать неизбежное чувство ностальгии. Ощущения зачастую возникают весьма противоречивые: иногда чувства, будоражащие старые воспоминания, о которых размышляешь лишь с улыбкой на лице, иногда – пропитанные болью и разъедающие изнутри. Зависит это от того, устраивает ли тебя нынешняя жизнь. </a:t>
            </a:r>
            <a:endParaRPr lang="ru-RU" sz="1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4" name="Picture 2" descr="С. Есени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071552"/>
            <a:ext cx="3357546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968" y="143803"/>
            <a:ext cx="8190071" cy="561045"/>
          </a:xfrm>
        </p:spPr>
        <p:txBody>
          <a:bodyPr anchor="ctr"/>
          <a:lstStyle/>
          <a:p>
            <a:pPr algn="ctr"/>
            <a:r>
              <a:rPr lang="ru-RU" sz="3600" dirty="0" smtClean="0"/>
              <a:t>История создания стихотворения 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86314" y="1071552"/>
            <a:ext cx="4204143" cy="585438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6968" y="1203598"/>
            <a:ext cx="4309346" cy="3170086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Как нам известно, поэты выражают свои эмоции посредством стихотворений. Чтобы читателю понять, какие настроения хотел передать автор, необходимо уметь читать между строк. Сегодня мы попытаемся разобраться со стихотворением Сергея Есенина 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«Черёмуха»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2" name="Picture 2" descr="Черёмуха — Северная лин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0372" y="1275606"/>
            <a:ext cx="3714776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968" y="143803"/>
            <a:ext cx="8190071" cy="561045"/>
          </a:xfrm>
        </p:spPr>
        <p:txBody>
          <a:bodyPr anchor="ctr"/>
          <a:lstStyle/>
          <a:p>
            <a:pPr algn="ctr"/>
            <a:r>
              <a:rPr lang="ru-RU" sz="3600" dirty="0" smtClean="0"/>
              <a:t>История создания стихотворения 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86314" y="1071552"/>
            <a:ext cx="4204143" cy="585438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29124" y="928678"/>
            <a:ext cx="4500594" cy="3970306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Стихотворение «Черёмуха» было написано Есениным в 1915 году, и относится оно к раннему творчеству поэта. Весенняя цветущая тематика выбрана автором не случайно. Она переплеталась с состоянием поэта на тот момент. Сергей испытывал поэтический подъём, переехав в Москву, он был полон сил и надежд. Однако чувство ностальгии никто не отменял, и Есенин нередко посвящал свои стихотворения любимому селу Константиново, по которому он частенько скучал. </a:t>
            </a:r>
            <a:endParaRPr lang="ru-RU" sz="1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6" name="Picture 4" descr="Музыкальный эскиз &quot;Белая Черемуха&quot; А. Белякова ~ Поэзия (Лирика пейзажная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071552"/>
            <a:ext cx="3571900" cy="3500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968" y="143803"/>
            <a:ext cx="8190071" cy="561045"/>
          </a:xfrm>
        </p:spPr>
        <p:txBody>
          <a:bodyPr anchor="ctr"/>
          <a:lstStyle/>
          <a:p>
            <a:pPr algn="ctr"/>
            <a:r>
              <a:rPr lang="ru-RU" sz="3600" dirty="0" smtClean="0"/>
              <a:t>История создания стихотворения 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86314" y="1071552"/>
            <a:ext cx="4204143" cy="585438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977708"/>
            <a:ext cx="4861774" cy="3970306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fontAlgn="base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Стихотворение «Черёмуха» точно передаёт его ощущения, которые скорее наполнены теплотой и радостью. Читатель сумел познакомиться с произведением в том же году, в мартовском номере журнала «Мирок». </a:t>
            </a:r>
          </a:p>
          <a:p>
            <a:pPr fontAlgn="base"/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Деревенские пасторали и цветущие луга пришлись по нраву жителям столицы. Есенин довольно быстро обрёл успех в литературном мире. На руку было и происхождение героя, подчеркивающее искренность и естественность его творчества.</a:t>
            </a:r>
          </a:p>
          <a:p>
            <a:endParaRPr lang="ru-RU" sz="1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6" name="Picture 2" descr="Выставка литературы «Сергей Есенин. Быль и легенды» К 120-летию со дня  рождения С. А. Есенина - ГПНТБ СО РА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1142990"/>
            <a:ext cx="3071834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Тема стихотворения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39952" y="1000114"/>
            <a:ext cx="4789766" cy="3693319"/>
          </a:xfrm>
        </p:spPr>
        <p:txBody>
          <a:bodyPr/>
          <a:lstStyle/>
          <a:p>
            <a:r>
              <a:rPr lang="ru-RU" sz="1800" i="0" dirty="0" smtClean="0">
                <a:solidFill>
                  <a:srgbClr val="0000FF"/>
                </a:solidFill>
              </a:rPr>
              <a:t>      </a:t>
            </a:r>
            <a:r>
              <a:rPr lang="ru-RU" sz="2000" i="0" dirty="0" smtClean="0">
                <a:solidFill>
                  <a:srgbClr val="002060"/>
                </a:solidFill>
              </a:rPr>
              <a:t>Темой произведения выступает, в первую очередь, природа. Поэт любуется красой родной земли и видит в ней не только поле и ручей, а целую историю. Немаловажно заметить, что сюжеты в стихотворении «Черёмуха» как бы накладываются друг на друга. С одной стороны, это описание цветущей природы во всей её красе, а с другой – трепетная история любви двух влюблённых. 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9460" name="Picture 4" descr="https://i2.wp.com/img1.liveinternet.ru/images/attach/c/2/73/847/73847275_0_1ea63_760c0fd_1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121831"/>
            <a:ext cx="3643338" cy="3357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Тема стихотворения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0" y="714362"/>
            <a:ext cx="4714908" cy="4431983"/>
          </a:xfrm>
        </p:spPr>
        <p:txBody>
          <a:bodyPr/>
          <a:lstStyle/>
          <a:p>
            <a:r>
              <a:rPr lang="ru-RU" sz="1800" i="0" dirty="0" smtClean="0">
                <a:solidFill>
                  <a:srgbClr val="0000FF"/>
                </a:solidFill>
              </a:rPr>
              <a:t>    </a:t>
            </a:r>
          </a:p>
          <a:p>
            <a:pPr fontAlgn="base"/>
            <a:r>
              <a:rPr lang="ru-RU" sz="1800" i="0" dirty="0" smtClean="0">
                <a:solidFill>
                  <a:srgbClr val="0000FF"/>
                </a:solidFill>
              </a:rPr>
              <a:t>     </a:t>
            </a:r>
            <a:r>
              <a:rPr lang="ru-RU" sz="1800" i="0" dirty="0" smtClean="0">
                <a:solidFill>
                  <a:srgbClr val="002060"/>
                </a:solidFill>
              </a:rPr>
              <a:t>Есенин раскрывает тему любви, которая нашла отражение в весеннем пейзаже. Ручей и черёмуха — это красивая молодая пара, и весна становится началом их чувства.</a:t>
            </a:r>
          </a:p>
          <a:p>
            <a:pPr fontAlgn="base"/>
            <a:r>
              <a:rPr lang="ru-RU" sz="1800" i="0" dirty="0" smtClean="0">
                <a:solidFill>
                  <a:srgbClr val="002060"/>
                </a:solidFill>
              </a:rPr>
              <a:t>Любовь к родине также прослеживается в строках автора. Каждый образ русской природы вызывает в его сердце трепет.</a:t>
            </a:r>
          </a:p>
          <a:p>
            <a:pPr fontAlgn="base"/>
            <a:r>
              <a:rPr lang="ru-RU" sz="1800" i="0" dirty="0">
                <a:solidFill>
                  <a:srgbClr val="002060"/>
                </a:solidFill>
              </a:rPr>
              <a:t> </a:t>
            </a:r>
            <a:r>
              <a:rPr lang="ru-RU" sz="1800" i="0" dirty="0" smtClean="0">
                <a:solidFill>
                  <a:srgbClr val="002060"/>
                </a:solidFill>
              </a:rPr>
              <a:t>    Тема деревни — сквозной мотив в творчестве Есенина. Он с ностальгией и светлой грустью вспоминает о расцвете своей малой родины, которая способна удивить внимательного и чуткого зрителя.</a:t>
            </a:r>
          </a:p>
          <a:p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8434" name="Picture 2" descr="Стихотворение «Что ж ты натворила девица весна Коммент к ролику Белая  черемуха. Текст к песне» автора Чугунова Лариса - Литературный сайт Fabula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1142990"/>
            <a:ext cx="3309914" cy="3286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968" y="143803"/>
            <a:ext cx="8190071" cy="1661993"/>
          </a:xfrm>
        </p:spPr>
        <p:txBody>
          <a:bodyPr anchor="ctr"/>
          <a:lstStyle/>
          <a:p>
            <a:pPr algn="ctr"/>
            <a:r>
              <a:rPr lang="ru-RU" sz="3600" dirty="0" smtClean="0"/>
              <a:t>Жанр, направление, размер</a:t>
            </a:r>
            <a:r>
              <a:rPr lang="ru-RU" sz="3600" b="0" dirty="0" smtClean="0"/>
              <a:t/>
            </a:r>
            <a:br>
              <a:rPr lang="ru-RU" sz="3600" b="0" dirty="0" smtClean="0"/>
            </a:br>
            <a:r>
              <a:rPr lang="ru-RU" sz="3600" dirty="0" err="1" smtClean="0"/>
              <a:t>мпзиция</a:t>
            </a:r>
            <a:r>
              <a:rPr lang="ru-RU" sz="3600" dirty="0" smtClean="0"/>
              <a:t> стихотворения</a:t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86314" y="1071552"/>
            <a:ext cx="4204143" cy="585438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23928" y="731487"/>
            <a:ext cx="4929222" cy="4216527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    </a:t>
            </a:r>
          </a:p>
          <a:p>
            <a:pPr fontAlgn="base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1600" dirty="0" smtClean="0"/>
              <a:t>  </a:t>
            </a:r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Жанр – пейзажная лирика. Красной нитью проходит пейзажная лирика через всё раннее творчество С.А.Есенина. Она тонко передавала чистоту и искренность отношения поэта к родным краям. </a:t>
            </a:r>
          </a:p>
          <a:p>
            <a:pPr fontAlgn="base"/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Направление – </a:t>
            </a:r>
            <a:r>
              <a:rPr lang="ru-RU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новокрестьянская</a:t>
            </a:r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лирика. Есенин входил в число русских поэтов серебряного века крестьянского происхождения. Молодой Сергей стремился показать читателю удивительный мир русской природы в его первозданном виде. </a:t>
            </a:r>
          </a:p>
          <a:p>
            <a:pPr fontAlgn="base"/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Размер – двустопный ямб.  </a:t>
            </a:r>
          </a:p>
          <a:p>
            <a:endParaRPr lang="ru-RU" sz="1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 descr="Журавлева черемуха белая скачат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000114"/>
            <a:ext cx="3214710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968" y="143803"/>
            <a:ext cx="8190071" cy="553998"/>
          </a:xfrm>
        </p:spPr>
        <p:txBody>
          <a:bodyPr anchor="ctr"/>
          <a:lstStyle/>
          <a:p>
            <a:pPr algn="ctr"/>
            <a:r>
              <a:rPr lang="ru-RU" sz="3600" dirty="0" smtClean="0"/>
              <a:t>Образы и символы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86314" y="1071552"/>
            <a:ext cx="4204143" cy="585438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714362"/>
            <a:ext cx="4929222" cy="4216527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    </a:t>
            </a: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1600" dirty="0" smtClean="0"/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первый взгляд, центральным образом является «черёмуха душистая». Да, это, действительно, так. Однако черёмуха предстает не просто как цветущее дерево, а в облике прекрасной девушки, которая подобно черёмухе, преображающейся с приходом весны, завивает кудри. Волшебной красотой любуется молодой юноша – «серебряный ручей». Выглядывая из-за травы, он напевает ей мелодичные «песенки». «Вкрадчивое» пение ручья напоминает читателю проникновенное признание в любви. </a:t>
            </a:r>
            <a:endParaRPr lang="ru-RU" sz="1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6" descr="Белая черемуха. BAND ODESSA - YouTub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5812" y="1286708"/>
            <a:ext cx="3489327" cy="307183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7020</TotalTime>
  <Words>828</Words>
  <Application>Microsoft Office PowerPoint</Application>
  <PresentationFormat>Экран (16:9)</PresentationFormat>
  <Paragraphs>115</Paragraphs>
  <Slides>18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맑은 고딕</vt:lpstr>
      <vt:lpstr>Arial</vt:lpstr>
      <vt:lpstr>Calibri</vt:lpstr>
      <vt:lpstr>Times New Roman</vt:lpstr>
      <vt:lpstr>Office Theme</vt:lpstr>
      <vt:lpstr>     Литературное                     чтение</vt:lpstr>
      <vt:lpstr>История создания стихотворения </vt:lpstr>
      <vt:lpstr>История создания стихотворения </vt:lpstr>
      <vt:lpstr>История создания стихотворения </vt:lpstr>
      <vt:lpstr>История создания стихотворения </vt:lpstr>
      <vt:lpstr>               Тема стихотворения</vt:lpstr>
      <vt:lpstr>               Тема стихотворения</vt:lpstr>
      <vt:lpstr>Жанр, направление, размер мпзиция стихотворения </vt:lpstr>
      <vt:lpstr>Образы и символы</vt:lpstr>
      <vt:lpstr>Образы и символы</vt:lpstr>
      <vt:lpstr>         Основная идея стихотворения</vt:lpstr>
      <vt:lpstr>         Основная идея стихотворения</vt:lpstr>
      <vt:lpstr>          Лингвистическая задача</vt:lpstr>
      <vt:lpstr>                 </vt:lpstr>
      <vt:lpstr>    Лингвистическая задача. Проверьте!</vt:lpstr>
      <vt:lpstr>       Лингвистическая задача. Проверьте!</vt:lpstr>
      <vt:lpstr>                 Словарная работа</vt:lpstr>
      <vt:lpstr>Задание для самостоятельного выполнения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cp:lastModifiedBy>Пользователь</cp:lastModifiedBy>
  <cp:revision>493</cp:revision>
  <dcterms:created xsi:type="dcterms:W3CDTF">2020-04-13T08:05:42Z</dcterms:created>
  <dcterms:modified xsi:type="dcterms:W3CDTF">2021-01-06T10:47:11Z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