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309" r:id="rId4"/>
    <p:sldId id="308" r:id="rId5"/>
    <p:sldId id="310" r:id="rId6"/>
    <p:sldId id="311" r:id="rId7"/>
    <p:sldId id="312" r:id="rId8"/>
    <p:sldId id="313" r:id="rId9"/>
    <p:sldId id="281" r:id="rId10"/>
    <p:sldId id="287" r:id="rId11"/>
    <p:sldId id="290" r:id="rId12"/>
    <p:sldId id="289" r:id="rId13"/>
    <p:sldId id="291" r:id="rId14"/>
    <p:sldId id="292" r:id="rId15"/>
    <p:sldId id="294" r:id="rId16"/>
    <p:sldId id="295" r:id="rId17"/>
    <p:sldId id="296" r:id="rId18"/>
    <p:sldId id="297" r:id="rId19"/>
    <p:sldId id="298" r:id="rId20"/>
    <p:sldId id="300" r:id="rId21"/>
    <p:sldId id="301" r:id="rId22"/>
    <p:sldId id="302" r:id="rId23"/>
    <p:sldId id="303" r:id="rId24"/>
    <p:sldId id="305" r:id="rId25"/>
    <p:sldId id="306" r:id="rId26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Эпические произведения</a:t>
          </a: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повесть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«Пиковая дама</a:t>
          </a:r>
          <a:r>
            <a:rPr kumimoji="0" lang="ru-RU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 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повесть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«Капитанская дочка»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Повести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Белкина»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«Дубровский»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lang="ru-RU" sz="1600" b="1" i="0" u="none" dirty="0" smtClean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в письмах»</a:t>
          </a:r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«Арап Петра Великого»  </a:t>
          </a:r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31735" custScaleY="103789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24444" custRadScaleRad="165343" custRadScaleInc="4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20237" custRadScaleRad="168252" custRadScaleInc="-43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31230" custScaleY="104923" custRadScaleRad="101530" custRadScaleInc="-1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176123" custRadScaleInc="3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82428" custRadScaleInc="-50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B1C49-C9F3-46A4-B8BA-365DEE01BD35}" type="presOf" srcId="{8C821381-F35A-40DA-ABCF-8CD0E6D69745}" destId="{A894FDE4-EEFD-4447-89A2-601187B43B8E}" srcOrd="0" destOrd="0" presId="urn:microsoft.com/office/officeart/2005/8/layout/radial1"/>
    <dgm:cxn modelId="{836202BF-E569-42E1-A01A-9757BF1E063C}" type="presOf" srcId="{D1F211BF-C540-4190-8253-398FD084BBC6}" destId="{49EA4096-494D-42D2-8E5D-9BC6A82BC5F0}" srcOrd="1" destOrd="0" presId="urn:microsoft.com/office/officeart/2005/8/layout/radial1"/>
    <dgm:cxn modelId="{A5EE269E-C929-4BAE-B0B5-04691DD10CEC}" type="presOf" srcId="{C7E229AD-6662-4344-AAA0-BCD62100F5D0}" destId="{43BEAA01-0F70-4EBF-9131-3EC336929823}" srcOrd="1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0548256E-A04E-4DB3-8F7D-4BBF6DD02E8D}" type="presOf" srcId="{88533897-9B3F-41D3-ADE2-BCD8A72B036B}" destId="{44201E72-A448-4B19-9C4B-89A0449687D4}" srcOrd="1" destOrd="0" presId="urn:microsoft.com/office/officeart/2005/8/layout/radial1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C6643EFE-C770-4FC0-ADE4-95D3D01DF0B2}" type="presOf" srcId="{4183760E-4ABB-4D1C-A0CF-C09C7FE1C386}" destId="{0333DF5F-F486-4348-8818-D79D2931E47B}" srcOrd="0" destOrd="0" presId="urn:microsoft.com/office/officeart/2005/8/layout/radial1"/>
    <dgm:cxn modelId="{F93C0D1B-A683-4314-9379-8082B190016B}" type="presOf" srcId="{EA41C33F-0471-4E3D-B946-ACD3F2188357}" destId="{0EE58FD3-9E4D-4FF4-B47C-2E869B6AB9E2}" srcOrd="0" destOrd="0" presId="urn:microsoft.com/office/officeart/2005/8/layout/radial1"/>
    <dgm:cxn modelId="{8A765B65-EE2C-47A7-B114-D58AAF84F17A}" type="presOf" srcId="{2FE0904E-976D-43F0-B71D-01545B75E408}" destId="{04EA0E98-6DEE-4B41-9197-271221097686}" srcOrd="0" destOrd="0" presId="urn:microsoft.com/office/officeart/2005/8/layout/radial1"/>
    <dgm:cxn modelId="{CC960559-0D21-41E6-B424-5F85DCFD6233}" type="presOf" srcId="{0D9E9BF8-5277-40DA-81B0-A3A36EEC965C}" destId="{2BF5D388-3DB4-4EB3-8149-740A6695CCB8}" srcOrd="0" destOrd="0" presId="urn:microsoft.com/office/officeart/2005/8/layout/radial1"/>
    <dgm:cxn modelId="{FF55A4D9-42AF-4E82-A601-DC0AFF9CDAEB}" type="presOf" srcId="{4CC58A5B-24D5-4633-A347-4D8F0806F4D7}" destId="{34FE1C28-C059-4C30-A55D-D33025606718}" srcOrd="0" destOrd="0" presId="urn:microsoft.com/office/officeart/2005/8/layout/radial1"/>
    <dgm:cxn modelId="{004B5080-FCC1-4BA1-A234-DFEDA6E92EF5}" type="presOf" srcId="{35AB427B-F40F-4F3C-9C37-99F52D018051}" destId="{AF3AA2CE-79F5-49BA-9354-96B1679D984E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325A8250-72F3-40F0-8457-2FCA5FCA46DA}" type="presOf" srcId="{14C435EC-33EC-4379-8D35-B12F2EC0FE03}" destId="{C34B70C4-26A6-4808-BB84-84CA50D4925E}" srcOrd="0" destOrd="0" presId="urn:microsoft.com/office/officeart/2005/8/layout/radial1"/>
    <dgm:cxn modelId="{F8BF065A-861D-421A-B934-407F32D550DD}" type="presOf" srcId="{88533897-9B3F-41D3-ADE2-BCD8A72B036B}" destId="{F88D2AC5-967D-4587-9BF2-DC8835E54FD5}" srcOrd="0" destOrd="0" presId="urn:microsoft.com/office/officeart/2005/8/layout/radial1"/>
    <dgm:cxn modelId="{72A0800D-77A8-425A-975F-0C3BBF7D5982}" type="presOf" srcId="{C7E229AD-6662-4344-AAA0-BCD62100F5D0}" destId="{B4011A41-D1E7-4028-B1F8-676811628A96}" srcOrd="0" destOrd="0" presId="urn:microsoft.com/office/officeart/2005/8/layout/radial1"/>
    <dgm:cxn modelId="{C8C278EF-0571-4BC2-AD29-617D001010A2}" type="presOf" srcId="{D1F211BF-C540-4190-8253-398FD084BBC6}" destId="{EBDF0479-9E1F-4789-817A-BE6163C9C7C0}" srcOrd="0" destOrd="0" presId="urn:microsoft.com/office/officeart/2005/8/layout/radial1"/>
    <dgm:cxn modelId="{F04FDAE5-700B-49FC-AFD0-DEF0C7ADE40D}" type="presOf" srcId="{78FBCB02-D338-47E2-8A6E-66371358EAA6}" destId="{0920D831-EA18-4B97-9C6E-27CFDCB92036}" srcOrd="0" destOrd="0" presId="urn:microsoft.com/office/officeart/2005/8/layout/radial1"/>
    <dgm:cxn modelId="{E2EA9D4C-5D8A-4893-AA74-32FFF135378E}" type="presOf" srcId="{14C435EC-33EC-4379-8D35-B12F2EC0FE03}" destId="{F00757E2-A473-4B04-951B-1DC671C4619D}" srcOrd="1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A34BC73D-4876-490C-815D-D01944B08AB8}" type="presOf" srcId="{78FBCB02-D338-47E2-8A6E-66371358EAA6}" destId="{8B701981-E590-413C-8023-032E77C5721C}" srcOrd="1" destOrd="0" presId="urn:microsoft.com/office/officeart/2005/8/layout/radial1"/>
    <dgm:cxn modelId="{755DD7D5-C29C-4957-A7EB-32F36A412D89}" type="presOf" srcId="{4183760E-4ABB-4D1C-A0CF-C09C7FE1C386}" destId="{E1BB8133-1903-411B-B241-D0C3E8F98D46}" srcOrd="1" destOrd="0" presId="urn:microsoft.com/office/officeart/2005/8/layout/radial1"/>
    <dgm:cxn modelId="{DFA34806-5BCE-47BE-A125-24AE6FC3DC3C}" type="presOf" srcId="{88945E9F-4B00-4269-9F07-F57A9629328D}" destId="{4D1C0439-FB39-4297-80F7-65A257ABBD63}" srcOrd="0" destOrd="0" presId="urn:microsoft.com/office/officeart/2005/8/layout/radial1"/>
    <dgm:cxn modelId="{0305736A-B7A3-4018-89B6-3B6C9C570A96}" type="presOf" srcId="{03D9700F-1A9B-4440-B1E0-FFC25052673F}" destId="{8490F054-C869-458F-B258-8E77F40B5CEA}" srcOrd="0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CB382217-3C08-4F2D-BA76-48F895D0CF31}" type="presParOf" srcId="{34FE1C28-C059-4C30-A55D-D33025606718}" destId="{8490F054-C869-458F-B258-8E77F40B5CEA}" srcOrd="0" destOrd="0" presId="urn:microsoft.com/office/officeart/2005/8/layout/radial1"/>
    <dgm:cxn modelId="{5F590BC9-EF00-4799-987D-37A9A92B021B}" type="presParOf" srcId="{34FE1C28-C059-4C30-A55D-D33025606718}" destId="{B4011A41-D1E7-4028-B1F8-676811628A96}" srcOrd="1" destOrd="0" presId="urn:microsoft.com/office/officeart/2005/8/layout/radial1"/>
    <dgm:cxn modelId="{F48D6D34-5EDE-41F6-AC11-AA45F75312FC}" type="presParOf" srcId="{B4011A41-D1E7-4028-B1F8-676811628A96}" destId="{43BEAA01-0F70-4EBF-9131-3EC336929823}" srcOrd="0" destOrd="0" presId="urn:microsoft.com/office/officeart/2005/8/layout/radial1"/>
    <dgm:cxn modelId="{0903CF37-4300-43E7-B193-4A7F83928AF1}" type="presParOf" srcId="{34FE1C28-C059-4C30-A55D-D33025606718}" destId="{0EE58FD3-9E4D-4FF4-B47C-2E869B6AB9E2}" srcOrd="2" destOrd="0" presId="urn:microsoft.com/office/officeart/2005/8/layout/radial1"/>
    <dgm:cxn modelId="{2A4DDDA3-A9BF-4B84-9B60-25E21859E857}" type="presParOf" srcId="{34FE1C28-C059-4C30-A55D-D33025606718}" destId="{0333DF5F-F486-4348-8818-D79D2931E47B}" srcOrd="3" destOrd="0" presId="urn:microsoft.com/office/officeart/2005/8/layout/radial1"/>
    <dgm:cxn modelId="{27931FB5-487D-463F-8AC9-D037767513EF}" type="presParOf" srcId="{0333DF5F-F486-4348-8818-D79D2931E47B}" destId="{E1BB8133-1903-411B-B241-D0C3E8F98D46}" srcOrd="0" destOrd="0" presId="urn:microsoft.com/office/officeart/2005/8/layout/radial1"/>
    <dgm:cxn modelId="{98D9D94C-36B4-4E13-93E4-602340A02896}" type="presParOf" srcId="{34FE1C28-C059-4C30-A55D-D33025606718}" destId="{04EA0E98-6DEE-4B41-9197-271221097686}" srcOrd="4" destOrd="0" presId="urn:microsoft.com/office/officeart/2005/8/layout/radial1"/>
    <dgm:cxn modelId="{F4D69694-28AA-4B7C-AAE3-0B1BC1E40581}" type="presParOf" srcId="{34FE1C28-C059-4C30-A55D-D33025606718}" destId="{EBDF0479-9E1F-4789-817A-BE6163C9C7C0}" srcOrd="5" destOrd="0" presId="urn:microsoft.com/office/officeart/2005/8/layout/radial1"/>
    <dgm:cxn modelId="{BFF559A6-C795-452B-8B07-DED83953B2AA}" type="presParOf" srcId="{EBDF0479-9E1F-4789-817A-BE6163C9C7C0}" destId="{49EA4096-494D-42D2-8E5D-9BC6A82BC5F0}" srcOrd="0" destOrd="0" presId="urn:microsoft.com/office/officeart/2005/8/layout/radial1"/>
    <dgm:cxn modelId="{5401E7B6-AEFA-48E0-8B67-1CE06114B49A}" type="presParOf" srcId="{34FE1C28-C059-4C30-A55D-D33025606718}" destId="{A894FDE4-EEFD-4447-89A2-601187B43B8E}" srcOrd="6" destOrd="0" presId="urn:microsoft.com/office/officeart/2005/8/layout/radial1"/>
    <dgm:cxn modelId="{0513D0C8-68CA-4483-B4A3-ED843170282E}" type="presParOf" srcId="{34FE1C28-C059-4C30-A55D-D33025606718}" destId="{0920D831-EA18-4B97-9C6E-27CFDCB92036}" srcOrd="7" destOrd="0" presId="urn:microsoft.com/office/officeart/2005/8/layout/radial1"/>
    <dgm:cxn modelId="{8BBDF93B-D210-426F-A3CE-048632421873}" type="presParOf" srcId="{0920D831-EA18-4B97-9C6E-27CFDCB92036}" destId="{8B701981-E590-413C-8023-032E77C5721C}" srcOrd="0" destOrd="0" presId="urn:microsoft.com/office/officeart/2005/8/layout/radial1"/>
    <dgm:cxn modelId="{AD20EF86-8D39-44A9-A868-E20335286A91}" type="presParOf" srcId="{34FE1C28-C059-4C30-A55D-D33025606718}" destId="{AF3AA2CE-79F5-49BA-9354-96B1679D984E}" srcOrd="8" destOrd="0" presId="urn:microsoft.com/office/officeart/2005/8/layout/radial1"/>
    <dgm:cxn modelId="{99E39EC4-E55B-4CBB-9CFD-7B1DEBF28C3A}" type="presParOf" srcId="{34FE1C28-C059-4C30-A55D-D33025606718}" destId="{C34B70C4-26A6-4808-BB84-84CA50D4925E}" srcOrd="9" destOrd="0" presId="urn:microsoft.com/office/officeart/2005/8/layout/radial1"/>
    <dgm:cxn modelId="{0A8A735A-DE31-4974-8D58-C97D5FAB8E38}" type="presParOf" srcId="{C34B70C4-26A6-4808-BB84-84CA50D4925E}" destId="{F00757E2-A473-4B04-951B-1DC671C4619D}" srcOrd="0" destOrd="0" presId="urn:microsoft.com/office/officeart/2005/8/layout/radial1"/>
    <dgm:cxn modelId="{725C63E8-E367-4357-8E79-1F1338376542}" type="presParOf" srcId="{34FE1C28-C059-4C30-A55D-D33025606718}" destId="{4D1C0439-FB39-4297-80F7-65A257ABBD63}" srcOrd="10" destOrd="0" presId="urn:microsoft.com/office/officeart/2005/8/layout/radial1"/>
    <dgm:cxn modelId="{F8939202-F1EC-434D-AD5A-2F7D5D0E192B}" type="presParOf" srcId="{34FE1C28-C059-4C30-A55D-D33025606718}" destId="{F88D2AC5-967D-4587-9BF2-DC8835E54FD5}" srcOrd="11" destOrd="0" presId="urn:microsoft.com/office/officeart/2005/8/layout/radial1"/>
    <dgm:cxn modelId="{DF754526-4455-4A53-A1D3-734392A5B811}" type="presParOf" srcId="{F88D2AC5-967D-4587-9BF2-DC8835E54FD5}" destId="{44201E72-A448-4B19-9C4B-89A0449687D4}" srcOrd="0" destOrd="0" presId="urn:microsoft.com/office/officeart/2005/8/layout/radial1"/>
    <dgm:cxn modelId="{5842AC08-48F5-4857-8737-61702C38BF3A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Драматические произведения </a:t>
          </a: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драма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«Полтава»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«Скупой рыцарь»</a:t>
          </a: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«Моцарт и  Сальери»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35AB427B-F40F-4F3C-9C37-99F52D01805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«Каменный гость»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«Пир во время чумы»</a:t>
          </a:r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«Борис Годунов»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62574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28458" custScaleY="119170" custRadScaleRad="186341" custRadScaleInc="4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37948" custScaleY="126907" custRadScaleRad="183120" custRadScaleInc="-4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52852" custScaleY="116682" custRadScaleRad="107979" custRadScaleInc="-14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49418" custScaleY="124251" custRadScaleRad="192372" custRadScaleInc="3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99468" custRadScaleInc="-4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4F3CE255-DB61-4CE9-8B1A-EF4C58117B81}" type="presOf" srcId="{4183760E-4ABB-4D1C-A0CF-C09C7FE1C386}" destId="{0333DF5F-F486-4348-8818-D79D2931E47B}" srcOrd="0" destOrd="0" presId="urn:microsoft.com/office/officeart/2005/8/layout/radial1"/>
    <dgm:cxn modelId="{69D54E0F-845F-41E6-909B-312CC2F517BA}" type="presOf" srcId="{2FE0904E-976D-43F0-B71D-01545B75E408}" destId="{04EA0E98-6DEE-4B41-9197-271221097686}" srcOrd="0" destOrd="0" presId="urn:microsoft.com/office/officeart/2005/8/layout/radial1"/>
    <dgm:cxn modelId="{E7B2D9B8-756A-43EA-A605-7A0DA30EED9F}" type="presOf" srcId="{0D9E9BF8-5277-40DA-81B0-A3A36EEC965C}" destId="{2BF5D388-3DB4-4EB3-8149-740A6695CCB8}" srcOrd="0" destOrd="0" presId="urn:microsoft.com/office/officeart/2005/8/layout/radial1"/>
    <dgm:cxn modelId="{CA904AA9-D48C-4E10-91AA-ED0F2AD8CB9D}" type="presOf" srcId="{14C435EC-33EC-4379-8D35-B12F2EC0FE03}" destId="{F00757E2-A473-4B04-951B-1DC671C4619D}" srcOrd="1" destOrd="0" presId="urn:microsoft.com/office/officeart/2005/8/layout/radial1"/>
    <dgm:cxn modelId="{916B8FC5-71A3-49E7-92D6-4A1232727772}" type="presOf" srcId="{D1F211BF-C540-4190-8253-398FD084BBC6}" destId="{EBDF0479-9E1F-4789-817A-BE6163C9C7C0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CE109322-1C0A-468A-89F6-8996269C9F4E}" type="presOf" srcId="{88945E9F-4B00-4269-9F07-F57A9629328D}" destId="{4D1C0439-FB39-4297-80F7-65A257ABBD63}" srcOrd="0" destOrd="0" presId="urn:microsoft.com/office/officeart/2005/8/layout/radial1"/>
    <dgm:cxn modelId="{6B9EF004-3E51-469F-8883-E5441E0331B8}" type="presOf" srcId="{88533897-9B3F-41D3-ADE2-BCD8A72B036B}" destId="{F88D2AC5-967D-4587-9BF2-DC8835E54FD5}" srcOrd="0" destOrd="0" presId="urn:microsoft.com/office/officeart/2005/8/layout/radial1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12366C4F-08CB-4116-B4A8-FDD87D486A5E}" type="presOf" srcId="{C7E229AD-6662-4344-AAA0-BCD62100F5D0}" destId="{B4011A41-D1E7-4028-B1F8-676811628A96}" srcOrd="0" destOrd="0" presId="urn:microsoft.com/office/officeart/2005/8/layout/radial1"/>
    <dgm:cxn modelId="{8636E669-86AA-44CA-B41A-B750FB917B5F}" type="presOf" srcId="{4183760E-4ABB-4D1C-A0CF-C09C7FE1C386}" destId="{E1BB8133-1903-411B-B241-D0C3E8F98D46}" srcOrd="1" destOrd="0" presId="urn:microsoft.com/office/officeart/2005/8/layout/radial1"/>
    <dgm:cxn modelId="{6426A251-71B8-4D96-A0AD-D8EA388142A6}" type="presOf" srcId="{D1F211BF-C540-4190-8253-398FD084BBC6}" destId="{49EA4096-494D-42D2-8E5D-9BC6A82BC5F0}" srcOrd="1" destOrd="0" presId="urn:microsoft.com/office/officeart/2005/8/layout/radial1"/>
    <dgm:cxn modelId="{A3D061CD-B0F3-44AA-B601-0679D1CFB947}" type="presOf" srcId="{14C435EC-33EC-4379-8D35-B12F2EC0FE03}" destId="{C34B70C4-26A6-4808-BB84-84CA50D4925E}" srcOrd="0" destOrd="0" presId="urn:microsoft.com/office/officeart/2005/8/layout/radial1"/>
    <dgm:cxn modelId="{44F1780E-F156-4234-89A1-5EE0CB7772E8}" type="presOf" srcId="{03D9700F-1A9B-4440-B1E0-FFC25052673F}" destId="{8490F054-C869-458F-B258-8E77F40B5CEA}" srcOrd="0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83D0AD4F-F079-4501-AF80-1E7BBE3C46BC}" type="presOf" srcId="{78FBCB02-D338-47E2-8A6E-66371358EAA6}" destId="{0920D831-EA18-4B97-9C6E-27CFDCB92036}" srcOrd="0" destOrd="0" presId="urn:microsoft.com/office/officeart/2005/8/layout/radial1"/>
    <dgm:cxn modelId="{AFEAEEC7-D370-426F-91A2-7F29D878D816}" type="presOf" srcId="{EA41C33F-0471-4E3D-B946-ACD3F2188357}" destId="{0EE58FD3-9E4D-4FF4-B47C-2E869B6AB9E2}" srcOrd="0" destOrd="0" presId="urn:microsoft.com/office/officeart/2005/8/layout/radial1"/>
    <dgm:cxn modelId="{0CCDCA01-F909-4A2A-848B-C0AC5FAF935C}" type="presOf" srcId="{88533897-9B3F-41D3-ADE2-BCD8A72B036B}" destId="{44201E72-A448-4B19-9C4B-89A0449687D4}" srcOrd="1" destOrd="0" presId="urn:microsoft.com/office/officeart/2005/8/layout/radial1"/>
    <dgm:cxn modelId="{E27A2269-6D80-4A92-A003-B5AC5EDDD045}" type="presOf" srcId="{C7E229AD-6662-4344-AAA0-BCD62100F5D0}" destId="{43BEAA01-0F70-4EBF-9131-3EC336929823}" srcOrd="1" destOrd="0" presId="urn:microsoft.com/office/officeart/2005/8/layout/radial1"/>
    <dgm:cxn modelId="{61A0B175-971A-494C-BE7F-9821960816C0}" type="presOf" srcId="{78FBCB02-D338-47E2-8A6E-66371358EAA6}" destId="{8B701981-E590-413C-8023-032E77C5721C}" srcOrd="1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5C5E4C33-5DCE-4FAC-9599-E7506B7154E8}" type="presOf" srcId="{35AB427B-F40F-4F3C-9C37-99F52D018051}" destId="{AF3AA2CE-79F5-49BA-9354-96B1679D984E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A5412310-BFFE-47FE-8066-25538EE466E0}" type="presOf" srcId="{8C821381-F35A-40DA-ABCF-8CD0E6D69745}" destId="{A894FDE4-EEFD-4447-89A2-601187B43B8E}" srcOrd="0" destOrd="0" presId="urn:microsoft.com/office/officeart/2005/8/layout/radial1"/>
    <dgm:cxn modelId="{B3BD2DB2-9507-4E07-80DC-0F19BCFC4B30}" type="presOf" srcId="{4CC58A5B-24D5-4633-A347-4D8F0806F4D7}" destId="{34FE1C28-C059-4C30-A55D-D33025606718}" srcOrd="0" destOrd="0" presId="urn:microsoft.com/office/officeart/2005/8/layout/radial1"/>
    <dgm:cxn modelId="{7C196648-C214-488C-831D-A4C0D2086E54}" type="presParOf" srcId="{34FE1C28-C059-4C30-A55D-D33025606718}" destId="{8490F054-C869-458F-B258-8E77F40B5CEA}" srcOrd="0" destOrd="0" presId="urn:microsoft.com/office/officeart/2005/8/layout/radial1"/>
    <dgm:cxn modelId="{9C44C0D9-C9AC-40A2-B9A9-BFB7D07177B4}" type="presParOf" srcId="{34FE1C28-C059-4C30-A55D-D33025606718}" destId="{B4011A41-D1E7-4028-B1F8-676811628A96}" srcOrd="1" destOrd="0" presId="urn:microsoft.com/office/officeart/2005/8/layout/radial1"/>
    <dgm:cxn modelId="{97C656E8-3F83-49F7-8D7C-2D3EDB41F68B}" type="presParOf" srcId="{B4011A41-D1E7-4028-B1F8-676811628A96}" destId="{43BEAA01-0F70-4EBF-9131-3EC336929823}" srcOrd="0" destOrd="0" presId="urn:microsoft.com/office/officeart/2005/8/layout/radial1"/>
    <dgm:cxn modelId="{A04967A0-6863-451A-91C5-34FD8500AB6E}" type="presParOf" srcId="{34FE1C28-C059-4C30-A55D-D33025606718}" destId="{0EE58FD3-9E4D-4FF4-B47C-2E869B6AB9E2}" srcOrd="2" destOrd="0" presId="urn:microsoft.com/office/officeart/2005/8/layout/radial1"/>
    <dgm:cxn modelId="{F312941A-52E8-470A-899C-FEABAE96EB0D}" type="presParOf" srcId="{34FE1C28-C059-4C30-A55D-D33025606718}" destId="{0333DF5F-F486-4348-8818-D79D2931E47B}" srcOrd="3" destOrd="0" presId="urn:microsoft.com/office/officeart/2005/8/layout/radial1"/>
    <dgm:cxn modelId="{56F3323F-4063-479C-B46C-C936F0EEEDFC}" type="presParOf" srcId="{0333DF5F-F486-4348-8818-D79D2931E47B}" destId="{E1BB8133-1903-411B-B241-D0C3E8F98D46}" srcOrd="0" destOrd="0" presId="urn:microsoft.com/office/officeart/2005/8/layout/radial1"/>
    <dgm:cxn modelId="{3E10CB92-D172-4E54-81A9-A81100974D56}" type="presParOf" srcId="{34FE1C28-C059-4C30-A55D-D33025606718}" destId="{04EA0E98-6DEE-4B41-9197-271221097686}" srcOrd="4" destOrd="0" presId="urn:microsoft.com/office/officeart/2005/8/layout/radial1"/>
    <dgm:cxn modelId="{BCB54FA7-3C69-4B22-BCF0-733AF0B7D02E}" type="presParOf" srcId="{34FE1C28-C059-4C30-A55D-D33025606718}" destId="{EBDF0479-9E1F-4789-817A-BE6163C9C7C0}" srcOrd="5" destOrd="0" presId="urn:microsoft.com/office/officeart/2005/8/layout/radial1"/>
    <dgm:cxn modelId="{4D9B69E6-AE56-4FDF-9E43-57C6D03799F9}" type="presParOf" srcId="{EBDF0479-9E1F-4789-817A-BE6163C9C7C0}" destId="{49EA4096-494D-42D2-8E5D-9BC6A82BC5F0}" srcOrd="0" destOrd="0" presId="urn:microsoft.com/office/officeart/2005/8/layout/radial1"/>
    <dgm:cxn modelId="{F4EBEC92-5B00-4162-BB0B-6B5C9DB05D97}" type="presParOf" srcId="{34FE1C28-C059-4C30-A55D-D33025606718}" destId="{A894FDE4-EEFD-4447-89A2-601187B43B8E}" srcOrd="6" destOrd="0" presId="urn:microsoft.com/office/officeart/2005/8/layout/radial1"/>
    <dgm:cxn modelId="{BCFF1BC5-6C36-444E-BCB8-6F32A1CA5567}" type="presParOf" srcId="{34FE1C28-C059-4C30-A55D-D33025606718}" destId="{0920D831-EA18-4B97-9C6E-27CFDCB92036}" srcOrd="7" destOrd="0" presId="urn:microsoft.com/office/officeart/2005/8/layout/radial1"/>
    <dgm:cxn modelId="{CC3DFE46-89F8-468B-95EA-1D5E47D1BB8C}" type="presParOf" srcId="{0920D831-EA18-4B97-9C6E-27CFDCB92036}" destId="{8B701981-E590-413C-8023-032E77C5721C}" srcOrd="0" destOrd="0" presId="urn:microsoft.com/office/officeart/2005/8/layout/radial1"/>
    <dgm:cxn modelId="{51F1EEC0-9A82-474B-8300-D614955CD996}" type="presParOf" srcId="{34FE1C28-C059-4C30-A55D-D33025606718}" destId="{AF3AA2CE-79F5-49BA-9354-96B1679D984E}" srcOrd="8" destOrd="0" presId="urn:microsoft.com/office/officeart/2005/8/layout/radial1"/>
    <dgm:cxn modelId="{D3760C51-C41B-4350-965A-D700F72815F5}" type="presParOf" srcId="{34FE1C28-C059-4C30-A55D-D33025606718}" destId="{C34B70C4-26A6-4808-BB84-84CA50D4925E}" srcOrd="9" destOrd="0" presId="urn:microsoft.com/office/officeart/2005/8/layout/radial1"/>
    <dgm:cxn modelId="{11EB81B9-D2C2-47B2-8C2D-AA446B5709D8}" type="presParOf" srcId="{C34B70C4-26A6-4808-BB84-84CA50D4925E}" destId="{F00757E2-A473-4B04-951B-1DC671C4619D}" srcOrd="0" destOrd="0" presId="urn:microsoft.com/office/officeart/2005/8/layout/radial1"/>
    <dgm:cxn modelId="{90EEB914-AFFB-4243-9285-26F1B467DD42}" type="presParOf" srcId="{34FE1C28-C059-4C30-A55D-D33025606718}" destId="{4D1C0439-FB39-4297-80F7-65A257ABBD63}" srcOrd="10" destOrd="0" presId="urn:microsoft.com/office/officeart/2005/8/layout/radial1"/>
    <dgm:cxn modelId="{94215FD8-BD69-454A-89E8-C3C3EBE967F9}" type="presParOf" srcId="{34FE1C28-C059-4C30-A55D-D33025606718}" destId="{F88D2AC5-967D-4587-9BF2-DC8835E54FD5}" srcOrd="11" destOrd="0" presId="urn:microsoft.com/office/officeart/2005/8/layout/radial1"/>
    <dgm:cxn modelId="{CD358231-C5CD-41C0-A4E0-C1DEEFCDD986}" type="presParOf" srcId="{F88D2AC5-967D-4587-9BF2-DC8835E54FD5}" destId="{44201E72-A448-4B19-9C4B-89A0449687D4}" srcOrd="0" destOrd="0" presId="urn:microsoft.com/office/officeart/2005/8/layout/radial1"/>
    <dgm:cxn modelId="{0D3FD783-43C9-4674-B11A-4120F738973F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Лирические произведения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элегия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«Погасло дневное светило» 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послание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«К Чаадаеву»</a:t>
          </a: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эпиграмма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«На Александра 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I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сатира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«Румяный критик мой, насмешник </a:t>
          </a: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толстопузый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сонет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«Суровый </a:t>
          </a: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Дант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не презирал сонета…»</a:t>
          </a:r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ода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«Вольность»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40578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5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57061" custScaleY="113117" custRadScaleRad="192103" custRadScaleInc="4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68931" custScaleY="131596" custRadScaleRad="193195" custRadScaleInc="-4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73274" custScaleY="116343" custRadScaleRad="106487" custRadScaleInc="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190402" custRadScaleInc="55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20039" custRadScaleRad="196483" custRadScaleInc="-34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E8343-24D0-445F-82EA-68BA8732868D}" type="presOf" srcId="{2FE0904E-976D-43F0-B71D-01545B75E408}" destId="{04EA0E98-6DEE-4B41-9197-271221097686}" srcOrd="0" destOrd="0" presId="urn:microsoft.com/office/officeart/2005/8/layout/radial1"/>
    <dgm:cxn modelId="{678ADE15-6FD8-48CB-8F0A-C343A5295519}" type="presOf" srcId="{8C821381-F35A-40DA-ABCF-8CD0E6D69745}" destId="{A894FDE4-EEFD-4447-89A2-601187B43B8E}" srcOrd="0" destOrd="0" presId="urn:microsoft.com/office/officeart/2005/8/layout/radial1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75D7F8D3-4EF2-4747-9F64-02653C4B9009}" type="presOf" srcId="{14C435EC-33EC-4379-8D35-B12F2EC0FE03}" destId="{F00757E2-A473-4B04-951B-1DC671C4619D}" srcOrd="1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E1FF6F55-650B-4FE9-A351-1B6253BF4135}" type="presOf" srcId="{88533897-9B3F-41D3-ADE2-BCD8A72B036B}" destId="{F88D2AC5-967D-4587-9BF2-DC8835E54FD5}" srcOrd="0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E8A9BBF1-11FC-4555-BFA9-DAD4C4DD3D72}" type="presOf" srcId="{88945E9F-4B00-4269-9F07-F57A9629328D}" destId="{4D1C0439-FB39-4297-80F7-65A257ABBD63}" srcOrd="0" destOrd="0" presId="urn:microsoft.com/office/officeart/2005/8/layout/radial1"/>
    <dgm:cxn modelId="{2F036BFA-1C40-4826-80A9-D0D1D4E7BD04}" type="presOf" srcId="{14C435EC-33EC-4379-8D35-B12F2EC0FE03}" destId="{C34B70C4-26A6-4808-BB84-84CA50D4925E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1D1BEB2C-BFF1-4F76-A6ED-B7376E2D2246}" type="presOf" srcId="{0D9E9BF8-5277-40DA-81B0-A3A36EEC965C}" destId="{2BF5D388-3DB4-4EB3-8149-740A6695CCB8}" srcOrd="0" destOrd="0" presId="urn:microsoft.com/office/officeart/2005/8/layout/radial1"/>
    <dgm:cxn modelId="{66253A6D-63C2-4373-AF41-119C6618A913}" type="presOf" srcId="{C7E229AD-6662-4344-AAA0-BCD62100F5D0}" destId="{B4011A41-D1E7-4028-B1F8-676811628A96}" srcOrd="0" destOrd="0" presId="urn:microsoft.com/office/officeart/2005/8/layout/radial1"/>
    <dgm:cxn modelId="{6505568A-F092-4342-BC48-EA6FFF48CE6F}" type="presOf" srcId="{78FBCB02-D338-47E2-8A6E-66371358EAA6}" destId="{0920D831-EA18-4B97-9C6E-27CFDCB92036}" srcOrd="0" destOrd="0" presId="urn:microsoft.com/office/officeart/2005/8/layout/radial1"/>
    <dgm:cxn modelId="{B9DC7C5B-BB6C-444B-9E2A-42D7CC2C3774}" type="presOf" srcId="{D1F211BF-C540-4190-8253-398FD084BBC6}" destId="{EBDF0479-9E1F-4789-817A-BE6163C9C7C0}" srcOrd="0" destOrd="0" presId="urn:microsoft.com/office/officeart/2005/8/layout/radial1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D5377E39-F20B-4359-AF9B-AA9782FE9558}" type="presOf" srcId="{78FBCB02-D338-47E2-8A6E-66371358EAA6}" destId="{8B701981-E590-413C-8023-032E77C5721C}" srcOrd="1" destOrd="0" presId="urn:microsoft.com/office/officeart/2005/8/layout/radial1"/>
    <dgm:cxn modelId="{DF64956C-585E-4992-9E0F-01FCAC1C483F}" type="presOf" srcId="{03D9700F-1A9B-4440-B1E0-FFC25052673F}" destId="{8490F054-C869-458F-B258-8E77F40B5CEA}" srcOrd="0" destOrd="0" presId="urn:microsoft.com/office/officeart/2005/8/layout/radial1"/>
    <dgm:cxn modelId="{99A035E4-0E4D-4F9B-9197-CDEF168969AA}" type="presOf" srcId="{4183760E-4ABB-4D1C-A0CF-C09C7FE1C386}" destId="{0333DF5F-F486-4348-8818-D79D2931E47B}" srcOrd="0" destOrd="0" presId="urn:microsoft.com/office/officeart/2005/8/layout/radial1"/>
    <dgm:cxn modelId="{AC4335B6-E8A6-45F5-83D7-8080508BFC6D}" type="presOf" srcId="{C7E229AD-6662-4344-AAA0-BCD62100F5D0}" destId="{43BEAA01-0F70-4EBF-9131-3EC336929823}" srcOrd="1" destOrd="0" presId="urn:microsoft.com/office/officeart/2005/8/layout/radial1"/>
    <dgm:cxn modelId="{FCE20C3E-BE7F-41EA-A30B-595BBA600051}" type="presOf" srcId="{4183760E-4ABB-4D1C-A0CF-C09C7FE1C386}" destId="{E1BB8133-1903-411B-B241-D0C3E8F98D46}" srcOrd="1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156A92A6-B94A-41DD-84AC-A1B500B2D70C}" type="presOf" srcId="{EA41C33F-0471-4E3D-B946-ACD3F2188357}" destId="{0EE58FD3-9E4D-4FF4-B47C-2E869B6AB9E2}" srcOrd="0" destOrd="0" presId="urn:microsoft.com/office/officeart/2005/8/layout/radial1"/>
    <dgm:cxn modelId="{27423A13-C9DD-45A7-A923-5CA99E249405}" type="presOf" srcId="{35AB427B-F40F-4F3C-9C37-99F52D018051}" destId="{AF3AA2CE-79F5-49BA-9354-96B1679D984E}" srcOrd="0" destOrd="0" presId="urn:microsoft.com/office/officeart/2005/8/layout/radial1"/>
    <dgm:cxn modelId="{1DB69665-1CA9-4F84-BAB0-1103EC159731}" type="presOf" srcId="{4CC58A5B-24D5-4633-A347-4D8F0806F4D7}" destId="{34FE1C28-C059-4C30-A55D-D33025606718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2376F464-24EA-42F9-9E6A-5EBA74D8BAE8}" type="presOf" srcId="{88533897-9B3F-41D3-ADE2-BCD8A72B036B}" destId="{44201E72-A448-4B19-9C4B-89A0449687D4}" srcOrd="1" destOrd="0" presId="urn:microsoft.com/office/officeart/2005/8/layout/radial1"/>
    <dgm:cxn modelId="{8569D752-E60C-4454-81E2-D4008E6B94A7}" type="presOf" srcId="{D1F211BF-C540-4190-8253-398FD084BBC6}" destId="{49EA4096-494D-42D2-8E5D-9BC6A82BC5F0}" srcOrd="1" destOrd="0" presId="urn:microsoft.com/office/officeart/2005/8/layout/radial1"/>
    <dgm:cxn modelId="{5D75CF8C-96E4-4B68-A59E-F9B2809E2B93}" type="presParOf" srcId="{34FE1C28-C059-4C30-A55D-D33025606718}" destId="{8490F054-C869-458F-B258-8E77F40B5CEA}" srcOrd="0" destOrd="0" presId="urn:microsoft.com/office/officeart/2005/8/layout/radial1"/>
    <dgm:cxn modelId="{70E38FAF-90AC-4EE6-B6C7-ECDC0F442A9C}" type="presParOf" srcId="{34FE1C28-C059-4C30-A55D-D33025606718}" destId="{B4011A41-D1E7-4028-B1F8-676811628A96}" srcOrd="1" destOrd="0" presId="urn:microsoft.com/office/officeart/2005/8/layout/radial1"/>
    <dgm:cxn modelId="{0A0045D4-B951-4589-A074-427AADCEB23D}" type="presParOf" srcId="{B4011A41-D1E7-4028-B1F8-676811628A96}" destId="{43BEAA01-0F70-4EBF-9131-3EC336929823}" srcOrd="0" destOrd="0" presId="urn:microsoft.com/office/officeart/2005/8/layout/radial1"/>
    <dgm:cxn modelId="{00FF03CB-29E6-4019-9723-0CB21DC855C5}" type="presParOf" srcId="{34FE1C28-C059-4C30-A55D-D33025606718}" destId="{0EE58FD3-9E4D-4FF4-B47C-2E869B6AB9E2}" srcOrd="2" destOrd="0" presId="urn:microsoft.com/office/officeart/2005/8/layout/radial1"/>
    <dgm:cxn modelId="{2538B813-DE4D-4526-B5D2-F334F827D2F8}" type="presParOf" srcId="{34FE1C28-C059-4C30-A55D-D33025606718}" destId="{0333DF5F-F486-4348-8818-D79D2931E47B}" srcOrd="3" destOrd="0" presId="urn:microsoft.com/office/officeart/2005/8/layout/radial1"/>
    <dgm:cxn modelId="{E298906C-4ACD-4583-997F-CF512486C487}" type="presParOf" srcId="{0333DF5F-F486-4348-8818-D79D2931E47B}" destId="{E1BB8133-1903-411B-B241-D0C3E8F98D46}" srcOrd="0" destOrd="0" presId="urn:microsoft.com/office/officeart/2005/8/layout/radial1"/>
    <dgm:cxn modelId="{E673F237-082D-4893-9C1E-4256E15E1CE6}" type="presParOf" srcId="{34FE1C28-C059-4C30-A55D-D33025606718}" destId="{04EA0E98-6DEE-4B41-9197-271221097686}" srcOrd="4" destOrd="0" presId="urn:microsoft.com/office/officeart/2005/8/layout/radial1"/>
    <dgm:cxn modelId="{4A19F6BC-A7AE-404C-8207-9F9FF541187D}" type="presParOf" srcId="{34FE1C28-C059-4C30-A55D-D33025606718}" destId="{EBDF0479-9E1F-4789-817A-BE6163C9C7C0}" srcOrd="5" destOrd="0" presId="urn:microsoft.com/office/officeart/2005/8/layout/radial1"/>
    <dgm:cxn modelId="{DA43C033-7CA6-4653-992B-5DAB6375042F}" type="presParOf" srcId="{EBDF0479-9E1F-4789-817A-BE6163C9C7C0}" destId="{49EA4096-494D-42D2-8E5D-9BC6A82BC5F0}" srcOrd="0" destOrd="0" presId="urn:microsoft.com/office/officeart/2005/8/layout/radial1"/>
    <dgm:cxn modelId="{EDC5B14B-A7EB-45C5-9399-F1602ACD5C29}" type="presParOf" srcId="{34FE1C28-C059-4C30-A55D-D33025606718}" destId="{A894FDE4-EEFD-4447-89A2-601187B43B8E}" srcOrd="6" destOrd="0" presId="urn:microsoft.com/office/officeart/2005/8/layout/radial1"/>
    <dgm:cxn modelId="{23AF85AE-101F-4A79-BF18-C60C00A7DC92}" type="presParOf" srcId="{34FE1C28-C059-4C30-A55D-D33025606718}" destId="{0920D831-EA18-4B97-9C6E-27CFDCB92036}" srcOrd="7" destOrd="0" presId="urn:microsoft.com/office/officeart/2005/8/layout/radial1"/>
    <dgm:cxn modelId="{7408B2E6-351C-4449-A34C-D59C38851F70}" type="presParOf" srcId="{0920D831-EA18-4B97-9C6E-27CFDCB92036}" destId="{8B701981-E590-413C-8023-032E77C5721C}" srcOrd="0" destOrd="0" presId="urn:microsoft.com/office/officeart/2005/8/layout/radial1"/>
    <dgm:cxn modelId="{70A7066A-BC8F-4A07-A14B-40CCA5ED184E}" type="presParOf" srcId="{34FE1C28-C059-4C30-A55D-D33025606718}" destId="{AF3AA2CE-79F5-49BA-9354-96B1679D984E}" srcOrd="8" destOrd="0" presId="urn:microsoft.com/office/officeart/2005/8/layout/radial1"/>
    <dgm:cxn modelId="{CDDB8315-673A-4F98-BF2B-AA046BAC7CFC}" type="presParOf" srcId="{34FE1C28-C059-4C30-A55D-D33025606718}" destId="{C34B70C4-26A6-4808-BB84-84CA50D4925E}" srcOrd="9" destOrd="0" presId="urn:microsoft.com/office/officeart/2005/8/layout/radial1"/>
    <dgm:cxn modelId="{EFE87C9F-C0FB-491A-A542-D04D00AF34A2}" type="presParOf" srcId="{C34B70C4-26A6-4808-BB84-84CA50D4925E}" destId="{F00757E2-A473-4B04-951B-1DC671C4619D}" srcOrd="0" destOrd="0" presId="urn:microsoft.com/office/officeart/2005/8/layout/radial1"/>
    <dgm:cxn modelId="{6482A0F7-41FF-4B6D-9F82-974EFC3F7668}" type="presParOf" srcId="{34FE1C28-C059-4C30-A55D-D33025606718}" destId="{4D1C0439-FB39-4297-80F7-65A257ABBD63}" srcOrd="10" destOrd="0" presId="urn:microsoft.com/office/officeart/2005/8/layout/radial1"/>
    <dgm:cxn modelId="{B6AEFC54-2E99-42EC-8763-26A3BF9E84D2}" type="presParOf" srcId="{34FE1C28-C059-4C30-A55D-D33025606718}" destId="{F88D2AC5-967D-4587-9BF2-DC8835E54FD5}" srcOrd="11" destOrd="0" presId="urn:microsoft.com/office/officeart/2005/8/layout/radial1"/>
    <dgm:cxn modelId="{07F524E7-E3DE-4812-80A8-B8944471E0B3}" type="presParOf" srcId="{F88D2AC5-967D-4587-9BF2-DC8835E54FD5}" destId="{44201E72-A448-4B19-9C4B-89A0449687D4}" srcOrd="0" destOrd="0" presId="urn:microsoft.com/office/officeart/2005/8/layout/radial1"/>
    <dgm:cxn modelId="{22CFDDEB-4708-4300-938F-3E54B6021A53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917378" y="1415204"/>
          <a:ext cx="2552056" cy="114300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Эпические произведения</a:t>
          </a:r>
        </a:p>
      </dsp:txBody>
      <dsp:txXfrm>
        <a:off x="3291118" y="1582594"/>
        <a:ext cx="1804576" cy="808229"/>
      </dsp:txXfrm>
    </dsp:sp>
    <dsp:sp modelId="{B4011A41-D1E7-4028-B1F8-676811628A96}">
      <dsp:nvSpPr>
        <dsp:cNvPr id="0" name=""/>
        <dsp:cNvSpPr/>
      </dsp:nvSpPr>
      <dsp:spPr>
        <a:xfrm rot="16200000">
          <a:off x="4037786" y="1247376"/>
          <a:ext cx="311240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311240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5626" y="1251803"/>
        <a:ext cx="15562" cy="15562"/>
      </dsp:txXfrm>
    </dsp:sp>
    <dsp:sp modelId="{0EE58FD3-9E4D-4FF4-B47C-2E869B6AB9E2}">
      <dsp:nvSpPr>
        <dsp:cNvPr id="0" name=""/>
        <dsp:cNvSpPr/>
      </dsp:nvSpPr>
      <dsp:spPr>
        <a:xfrm>
          <a:off x="2809822" y="2682"/>
          <a:ext cx="2767170" cy="11012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повесть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«Пиковая дама</a:t>
          </a:r>
          <a:r>
            <a:rPr kumimoji="0" lang="ru-RU" sz="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 </a:t>
          </a:r>
        </a:p>
      </dsp:txBody>
      <dsp:txXfrm>
        <a:off x="3215065" y="163961"/>
        <a:ext cx="1956684" cy="778724"/>
      </dsp:txXfrm>
    </dsp:sp>
    <dsp:sp modelId="{0333DF5F-F486-4348-8818-D79D2931E47B}">
      <dsp:nvSpPr>
        <dsp:cNvPr id="0" name=""/>
        <dsp:cNvSpPr/>
      </dsp:nvSpPr>
      <dsp:spPr>
        <a:xfrm rot="20536272">
          <a:off x="5226640" y="1608146"/>
          <a:ext cx="225437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225437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33723" y="1614719"/>
        <a:ext cx="11271" cy="11271"/>
      </dsp:txXfrm>
    </dsp:sp>
    <dsp:sp modelId="{04EA0E98-6DEE-4B41-9197-271221097686}">
      <dsp:nvSpPr>
        <dsp:cNvPr id="0" name=""/>
        <dsp:cNvSpPr/>
      </dsp:nvSpPr>
      <dsp:spPr>
        <a:xfrm>
          <a:off x="5214975" y="714374"/>
          <a:ext cx="2471762" cy="11012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повесть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«Капитанская дочка»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76956" y="875653"/>
        <a:ext cx="1747800" cy="778724"/>
      </dsp:txXfrm>
    </dsp:sp>
    <dsp:sp modelId="{EBDF0479-9E1F-4789-817A-BE6163C9C7C0}">
      <dsp:nvSpPr>
        <dsp:cNvPr id="0" name=""/>
        <dsp:cNvSpPr/>
      </dsp:nvSpPr>
      <dsp:spPr>
        <a:xfrm rot="1022922">
          <a:off x="5240587" y="2335382"/>
          <a:ext cx="259256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259256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3734" y="2341109"/>
        <a:ext cx="12962" cy="12962"/>
      </dsp:txXfrm>
    </dsp:sp>
    <dsp:sp modelId="{A894FDE4-EEFD-4447-89A2-601187B43B8E}">
      <dsp:nvSpPr>
        <dsp:cNvPr id="0" name=""/>
        <dsp:cNvSpPr/>
      </dsp:nvSpPr>
      <dsp:spPr>
        <a:xfrm>
          <a:off x="5286413" y="2143142"/>
          <a:ext cx="2425431" cy="11012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Повести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Белкина»</a:t>
          </a:r>
        </a:p>
      </dsp:txBody>
      <dsp:txXfrm>
        <a:off x="5641609" y="2304421"/>
        <a:ext cx="1715039" cy="778724"/>
      </dsp:txXfrm>
    </dsp:sp>
    <dsp:sp modelId="{0920D831-EA18-4B97-9C6E-27CFDCB92036}">
      <dsp:nvSpPr>
        <dsp:cNvPr id="0" name=""/>
        <dsp:cNvSpPr/>
      </dsp:nvSpPr>
      <dsp:spPr>
        <a:xfrm rot="5065701">
          <a:off x="4118503" y="2689423"/>
          <a:ext cx="289291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289291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5916" y="2694400"/>
        <a:ext cx="14464" cy="14464"/>
      </dsp:txXfrm>
    </dsp:sp>
    <dsp:sp modelId="{AF3AA2CE-79F5-49BA-9354-96B1679D984E}">
      <dsp:nvSpPr>
        <dsp:cNvPr id="0" name=""/>
        <dsp:cNvSpPr/>
      </dsp:nvSpPr>
      <dsp:spPr>
        <a:xfrm>
          <a:off x="3060249" y="2845029"/>
          <a:ext cx="2546495" cy="115549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lang="ru-RU" sz="1600" b="1" i="0" u="none" kern="1200" dirty="0" smtClean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в письмах»</a:t>
          </a:r>
        </a:p>
      </dsp:txBody>
      <dsp:txXfrm>
        <a:off x="3433175" y="3014248"/>
        <a:ext cx="1800643" cy="817060"/>
      </dsp:txXfrm>
    </dsp:sp>
    <dsp:sp modelId="{C34B70C4-26A6-4808-BB84-84CA50D4925E}">
      <dsp:nvSpPr>
        <dsp:cNvPr id="0" name=""/>
        <dsp:cNvSpPr/>
      </dsp:nvSpPr>
      <dsp:spPr>
        <a:xfrm rot="9698076">
          <a:off x="3008259" y="2340694"/>
          <a:ext cx="164212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164212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86260" y="2348797"/>
        <a:ext cx="8210" cy="8210"/>
      </dsp:txXfrm>
    </dsp:sp>
    <dsp:sp modelId="{4D1C0439-FB39-4297-80F7-65A257ABBD63}">
      <dsp:nvSpPr>
        <dsp:cNvPr id="0" name=""/>
        <dsp:cNvSpPr/>
      </dsp:nvSpPr>
      <dsp:spPr>
        <a:xfrm>
          <a:off x="293290" y="2097949"/>
          <a:ext cx="3008351" cy="136835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«Арап Петра Великого»  </a:t>
          </a:r>
        </a:p>
      </dsp:txBody>
      <dsp:txXfrm>
        <a:off x="733853" y="2298340"/>
        <a:ext cx="2127225" cy="967572"/>
      </dsp:txXfrm>
    </dsp:sp>
    <dsp:sp modelId="{F88D2AC5-967D-4587-9BF2-DC8835E54FD5}">
      <dsp:nvSpPr>
        <dsp:cNvPr id="0" name=""/>
        <dsp:cNvSpPr/>
      </dsp:nvSpPr>
      <dsp:spPr>
        <a:xfrm rot="11682450">
          <a:off x="2864521" y="1656109"/>
          <a:ext cx="231787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231787" y="1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74620" y="1662523"/>
        <a:ext cx="11589" cy="11589"/>
      </dsp:txXfrm>
    </dsp:sp>
    <dsp:sp modelId="{2BF5D388-3DB4-4EB3-8149-740A6695CCB8}">
      <dsp:nvSpPr>
        <dsp:cNvPr id="0" name=""/>
        <dsp:cNvSpPr/>
      </dsp:nvSpPr>
      <dsp:spPr>
        <a:xfrm>
          <a:off x="293150" y="661843"/>
          <a:ext cx="2742072" cy="132196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роман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«Дубровский»</a:t>
          </a:r>
        </a:p>
      </dsp:txBody>
      <dsp:txXfrm>
        <a:off x="694717" y="855441"/>
        <a:ext cx="1938938" cy="934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619743" y="1428759"/>
          <a:ext cx="2943318" cy="1120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Драматические произведения </a:t>
          </a:r>
        </a:p>
      </dsp:txBody>
      <dsp:txXfrm>
        <a:off x="3050782" y="1592918"/>
        <a:ext cx="2081240" cy="792630"/>
      </dsp:txXfrm>
    </dsp:sp>
    <dsp:sp modelId="{B4011A41-D1E7-4028-B1F8-676811628A96}">
      <dsp:nvSpPr>
        <dsp:cNvPr id="0" name=""/>
        <dsp:cNvSpPr/>
      </dsp:nvSpPr>
      <dsp:spPr>
        <a:xfrm rot="16200000">
          <a:off x="3922132" y="1247062"/>
          <a:ext cx="338542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38542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2939" y="1251025"/>
        <a:ext cx="16927" cy="16927"/>
      </dsp:txXfrm>
    </dsp:sp>
    <dsp:sp modelId="{0EE58FD3-9E4D-4FF4-B47C-2E869B6AB9E2}">
      <dsp:nvSpPr>
        <dsp:cNvPr id="0" name=""/>
        <dsp:cNvSpPr/>
      </dsp:nvSpPr>
      <dsp:spPr>
        <a:xfrm>
          <a:off x="2683111" y="-30730"/>
          <a:ext cx="2816583" cy="112094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драма</a:t>
          </a: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«Полтава»</a:t>
          </a:r>
        </a:p>
      </dsp:txBody>
      <dsp:txXfrm>
        <a:off x="3095590" y="133429"/>
        <a:ext cx="1991625" cy="792630"/>
      </dsp:txXfrm>
    </dsp:sp>
    <dsp:sp modelId="{0333DF5F-F486-4348-8818-D79D2931E47B}">
      <dsp:nvSpPr>
        <dsp:cNvPr id="0" name=""/>
        <dsp:cNvSpPr/>
      </dsp:nvSpPr>
      <dsp:spPr>
        <a:xfrm rot="20578122">
          <a:off x="5230130" y="1571999"/>
          <a:ext cx="365511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65511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3748" y="1575288"/>
        <a:ext cx="18275" cy="18275"/>
      </dsp:txXfrm>
    </dsp:sp>
    <dsp:sp modelId="{04EA0E98-6DEE-4B41-9197-271221097686}">
      <dsp:nvSpPr>
        <dsp:cNvPr id="0" name=""/>
        <dsp:cNvSpPr/>
      </dsp:nvSpPr>
      <dsp:spPr>
        <a:xfrm>
          <a:off x="5411314" y="524753"/>
          <a:ext cx="2560895" cy="133583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«Скупой рыцарь»</a:t>
          </a:r>
        </a:p>
      </dsp:txBody>
      <dsp:txXfrm>
        <a:off x="5786348" y="720381"/>
        <a:ext cx="1810827" cy="944577"/>
      </dsp:txXfrm>
    </dsp:sp>
    <dsp:sp modelId="{EBDF0479-9E1F-4789-817A-BE6163C9C7C0}">
      <dsp:nvSpPr>
        <dsp:cNvPr id="0" name=""/>
        <dsp:cNvSpPr/>
      </dsp:nvSpPr>
      <dsp:spPr>
        <a:xfrm rot="1026738">
          <a:off x="5229969" y="2368387"/>
          <a:ext cx="266628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66628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6617" y="2374148"/>
        <a:ext cx="13331" cy="13331"/>
      </dsp:txXfrm>
    </dsp:sp>
    <dsp:sp modelId="{A894FDE4-EEFD-4447-89A2-601187B43B8E}">
      <dsp:nvSpPr>
        <dsp:cNvPr id="0" name=""/>
        <dsp:cNvSpPr/>
      </dsp:nvSpPr>
      <dsp:spPr>
        <a:xfrm>
          <a:off x="5312067" y="2064359"/>
          <a:ext cx="2667273" cy="142256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«Моцарт и  Сальери»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702680" y="2272688"/>
        <a:ext cx="1886047" cy="1005903"/>
      </dsp:txXfrm>
    </dsp:sp>
    <dsp:sp modelId="{0920D831-EA18-4B97-9C6E-27CFDCB92036}">
      <dsp:nvSpPr>
        <dsp:cNvPr id="0" name=""/>
        <dsp:cNvSpPr/>
      </dsp:nvSpPr>
      <dsp:spPr>
        <a:xfrm rot="5125639">
          <a:off x="4022768" y="2659895"/>
          <a:ext cx="246533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46533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9872" y="2666159"/>
        <a:ext cx="12326" cy="12326"/>
      </dsp:txXfrm>
    </dsp:sp>
    <dsp:sp modelId="{AF3AA2CE-79F5-49BA-9354-96B1679D984E}">
      <dsp:nvSpPr>
        <dsp:cNvPr id="0" name=""/>
        <dsp:cNvSpPr/>
      </dsp:nvSpPr>
      <dsp:spPr>
        <a:xfrm>
          <a:off x="2790960" y="2794751"/>
          <a:ext cx="2834339" cy="130794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трагедия</a:t>
          </a: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«Каменный гость»</a:t>
          </a:r>
          <a:endParaRPr kumimoji="0" lang="ru-RU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06039" y="2986295"/>
        <a:ext cx="2004181" cy="924856"/>
      </dsp:txXfrm>
    </dsp:sp>
    <dsp:sp modelId="{C34B70C4-26A6-4808-BB84-84CA50D4925E}">
      <dsp:nvSpPr>
        <dsp:cNvPr id="0" name=""/>
        <dsp:cNvSpPr/>
      </dsp:nvSpPr>
      <dsp:spPr>
        <a:xfrm rot="9649368">
          <a:off x="2573471" y="2427602"/>
          <a:ext cx="443527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443527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84147" y="2428940"/>
        <a:ext cx="22176" cy="22176"/>
      </dsp:txXfrm>
    </dsp:sp>
    <dsp:sp modelId="{4D1C0439-FB39-4297-80F7-65A257ABBD63}">
      <dsp:nvSpPr>
        <dsp:cNvPr id="0" name=""/>
        <dsp:cNvSpPr/>
      </dsp:nvSpPr>
      <dsp:spPr>
        <a:xfrm>
          <a:off x="41633" y="2215126"/>
          <a:ext cx="2795846" cy="139278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«Пир во время чумы»</a:t>
          </a:r>
        </a:p>
      </dsp:txBody>
      <dsp:txXfrm>
        <a:off x="451075" y="2419095"/>
        <a:ext cx="1976962" cy="984851"/>
      </dsp:txXfrm>
    </dsp:sp>
    <dsp:sp modelId="{F88D2AC5-967D-4587-9BF2-DC8835E54FD5}">
      <dsp:nvSpPr>
        <dsp:cNvPr id="0" name=""/>
        <dsp:cNvSpPr/>
      </dsp:nvSpPr>
      <dsp:spPr>
        <a:xfrm rot="11744223">
          <a:off x="2594334" y="1600044"/>
          <a:ext cx="320025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20025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46346" y="1604470"/>
        <a:ext cx="16001" cy="16001"/>
      </dsp:txXfrm>
    </dsp:sp>
    <dsp:sp modelId="{2BF5D388-3DB4-4EB3-8149-740A6695CCB8}">
      <dsp:nvSpPr>
        <dsp:cNvPr id="0" name=""/>
        <dsp:cNvSpPr/>
      </dsp:nvSpPr>
      <dsp:spPr>
        <a:xfrm>
          <a:off x="0" y="556786"/>
          <a:ext cx="2791037" cy="134557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трагедия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«Борис Годунов»</a:t>
          </a:r>
        </a:p>
      </dsp:txBody>
      <dsp:txXfrm>
        <a:off x="408738" y="753841"/>
        <a:ext cx="1973561" cy="95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937005" y="1404400"/>
          <a:ext cx="2650450" cy="110170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Лирические произведения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25154" y="1565740"/>
        <a:ext cx="1874152" cy="779021"/>
      </dsp:txXfrm>
    </dsp:sp>
    <dsp:sp modelId="{B4011A41-D1E7-4028-B1F8-676811628A96}">
      <dsp:nvSpPr>
        <dsp:cNvPr id="0" name=""/>
        <dsp:cNvSpPr/>
      </dsp:nvSpPr>
      <dsp:spPr>
        <a:xfrm rot="16200000">
          <a:off x="4095679" y="1226185"/>
          <a:ext cx="333102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333102" y="11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3903" y="1229521"/>
        <a:ext cx="16655" cy="16655"/>
      </dsp:txXfrm>
    </dsp:sp>
    <dsp:sp modelId="{0EE58FD3-9E4D-4FF4-B47C-2E869B6AB9E2}">
      <dsp:nvSpPr>
        <dsp:cNvPr id="0" name=""/>
        <dsp:cNvSpPr/>
      </dsp:nvSpPr>
      <dsp:spPr>
        <a:xfrm>
          <a:off x="2878119" y="-30403"/>
          <a:ext cx="2768222" cy="11017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элегия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«Погасло дневное светило» </a:t>
          </a:r>
        </a:p>
      </dsp:txBody>
      <dsp:txXfrm>
        <a:off x="3283516" y="130937"/>
        <a:ext cx="1957428" cy="779021"/>
      </dsp:txXfrm>
    </dsp:sp>
    <dsp:sp modelId="{0333DF5F-F486-4348-8818-D79D2931E47B}">
      <dsp:nvSpPr>
        <dsp:cNvPr id="0" name=""/>
        <dsp:cNvSpPr/>
      </dsp:nvSpPr>
      <dsp:spPr>
        <a:xfrm rot="20698650">
          <a:off x="5369558" y="1599199"/>
          <a:ext cx="351858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351858" y="11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6691" y="1602066"/>
        <a:ext cx="17592" cy="17592"/>
      </dsp:txXfrm>
    </dsp:sp>
    <dsp:sp modelId="{04EA0E98-6DEE-4B41-9197-271221097686}">
      <dsp:nvSpPr>
        <dsp:cNvPr id="0" name=""/>
        <dsp:cNvSpPr/>
      </dsp:nvSpPr>
      <dsp:spPr>
        <a:xfrm>
          <a:off x="5508311" y="617716"/>
          <a:ext cx="2832044" cy="12462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послание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«К Чаадаеву»</a:t>
          </a:r>
        </a:p>
      </dsp:txBody>
      <dsp:txXfrm>
        <a:off x="5923054" y="800219"/>
        <a:ext cx="2002558" cy="881205"/>
      </dsp:txXfrm>
    </dsp:sp>
    <dsp:sp modelId="{EBDF0479-9E1F-4789-817A-BE6163C9C7C0}">
      <dsp:nvSpPr>
        <dsp:cNvPr id="0" name=""/>
        <dsp:cNvSpPr/>
      </dsp:nvSpPr>
      <dsp:spPr>
        <a:xfrm rot="1014750">
          <a:off x="5324502" y="2318101"/>
          <a:ext cx="338865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338865" y="11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5464" y="2321293"/>
        <a:ext cx="16943" cy="16943"/>
      </dsp:txXfrm>
    </dsp:sp>
    <dsp:sp modelId="{A894FDE4-EEFD-4447-89A2-601187B43B8E}">
      <dsp:nvSpPr>
        <dsp:cNvPr id="0" name=""/>
        <dsp:cNvSpPr/>
      </dsp:nvSpPr>
      <dsp:spPr>
        <a:xfrm>
          <a:off x="5432905" y="2036750"/>
          <a:ext cx="2962816" cy="144979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эпиграмма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«На Александра 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I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5866799" y="2249067"/>
        <a:ext cx="2095028" cy="1025160"/>
      </dsp:txXfrm>
    </dsp:sp>
    <dsp:sp modelId="{0920D831-EA18-4B97-9C6E-27CFDCB92036}">
      <dsp:nvSpPr>
        <dsp:cNvPr id="0" name=""/>
        <dsp:cNvSpPr/>
      </dsp:nvSpPr>
      <dsp:spPr>
        <a:xfrm rot="5412095">
          <a:off x="4138325" y="2615977"/>
          <a:ext cx="243080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243080" y="11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53788" y="2621563"/>
        <a:ext cx="12154" cy="12154"/>
      </dsp:txXfrm>
    </dsp:sp>
    <dsp:sp modelId="{AF3AA2CE-79F5-49BA-9354-96B1679D984E}">
      <dsp:nvSpPr>
        <dsp:cNvPr id="0" name=""/>
        <dsp:cNvSpPr/>
      </dsp:nvSpPr>
      <dsp:spPr>
        <a:xfrm>
          <a:off x="2751851" y="2749179"/>
          <a:ext cx="3010663" cy="12817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сатира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«Румяный критик мой, насмешник </a:t>
          </a:r>
          <a:r>
            <a:rPr kumimoji="0" lang="ru-RU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толстопузый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3192752" y="2936887"/>
        <a:ext cx="2128861" cy="906336"/>
      </dsp:txXfrm>
    </dsp:sp>
    <dsp:sp modelId="{C34B70C4-26A6-4808-BB84-84CA50D4925E}">
      <dsp:nvSpPr>
        <dsp:cNvPr id="0" name=""/>
        <dsp:cNvSpPr/>
      </dsp:nvSpPr>
      <dsp:spPr>
        <a:xfrm rot="10003860">
          <a:off x="2936813" y="2235499"/>
          <a:ext cx="175106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75106" y="11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19988" y="2242785"/>
        <a:ext cx="8755" cy="8755"/>
      </dsp:txXfrm>
    </dsp:sp>
    <dsp:sp modelId="{4D1C0439-FB39-4297-80F7-65A257ABBD63}">
      <dsp:nvSpPr>
        <dsp:cNvPr id="0" name=""/>
        <dsp:cNvSpPr/>
      </dsp:nvSpPr>
      <dsp:spPr>
        <a:xfrm>
          <a:off x="98520" y="1897847"/>
          <a:ext cx="3009495" cy="136887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сонет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«Суровый </a:t>
          </a:r>
          <a:r>
            <a:rPr kumimoji="0" lang="ru-RU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Дант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не презирал сонета…»</a:t>
          </a:r>
        </a:p>
      </dsp:txBody>
      <dsp:txXfrm>
        <a:off x="539250" y="2098314"/>
        <a:ext cx="2128035" cy="967940"/>
      </dsp:txXfrm>
    </dsp:sp>
    <dsp:sp modelId="{F88D2AC5-967D-4587-9BF2-DC8835E54FD5}">
      <dsp:nvSpPr>
        <dsp:cNvPr id="0" name=""/>
        <dsp:cNvSpPr/>
      </dsp:nvSpPr>
      <dsp:spPr>
        <a:xfrm rot="11973024">
          <a:off x="2693272" y="1489067"/>
          <a:ext cx="578027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578027" y="11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67835" y="1486280"/>
        <a:ext cx="28901" cy="28901"/>
      </dsp:txXfrm>
    </dsp:sp>
    <dsp:sp modelId="{2BF5D388-3DB4-4EB3-8149-740A6695CCB8}">
      <dsp:nvSpPr>
        <dsp:cNvPr id="0" name=""/>
        <dsp:cNvSpPr/>
      </dsp:nvSpPr>
      <dsp:spPr>
        <a:xfrm>
          <a:off x="234057" y="350628"/>
          <a:ext cx="2743114" cy="132247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ода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«Вольность»</a:t>
          </a:r>
        </a:p>
      </dsp:txBody>
      <dsp:txXfrm>
        <a:off x="635777" y="544299"/>
        <a:ext cx="1939674" cy="93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-1260648" y="1923678"/>
            <a:ext cx="8133233" cy="2664116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sz="3600" b="1" spc="-32" smtClean="0">
                <a:solidFill>
                  <a:srgbClr val="0070C0"/>
                </a:solidFill>
                <a:latin typeface="Arial"/>
                <a:cs typeface="Arial"/>
              </a:rPr>
              <a:t>Тема:</a:t>
            </a:r>
            <a:r>
              <a:rPr lang="ru-RU" sz="3600" b="1" spc="-32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Повторение </a:t>
            </a:r>
          </a:p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изученного </a:t>
            </a:r>
          </a:p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</a:rPr>
              <a:t>материала</a:t>
            </a: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по</a:t>
            </a:r>
          </a:p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литературному </a:t>
            </a:r>
          </a:p>
          <a:p>
            <a:pPr marL="29199" algn="ctr">
              <a:lnSpc>
                <a:spcPts val="3092"/>
              </a:lnSpc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чтению.</a:t>
            </a:r>
          </a:p>
          <a:p>
            <a:pPr marL="20137" algn="ctr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5" name="object 5"/>
          <p:cNvSpPr/>
          <p:nvPr/>
        </p:nvSpPr>
        <p:spPr>
          <a:xfrm>
            <a:off x="285720" y="2071684"/>
            <a:ext cx="357190" cy="107198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357190" cy="11430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66" name="Picture 2" descr="Выставка «А. С. Пушкин. Жизнь и лира», подготовленная Государственным музеем А.С. Пушкина (г. Москва). @ Историко-мемориальный центр-музей И.А. Гончарова (ул. Гончарова, 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571750"/>
            <a:ext cx="1071570" cy="1643074"/>
          </a:xfrm>
          <a:prstGeom prst="rect">
            <a:avLst/>
          </a:prstGeom>
          <a:noFill/>
        </p:spPr>
      </p:pic>
      <p:pic>
        <p:nvPicPr>
          <p:cNvPr id="11268" name="Picture 4" descr="Михаил Лермонтов - Малое собрание сочинений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4368" y="1635646"/>
            <a:ext cx="1143008" cy="1643074"/>
          </a:xfrm>
          <a:prstGeom prst="rect">
            <a:avLst/>
          </a:prstGeom>
          <a:noFill/>
        </p:spPr>
      </p:pic>
      <p:pic>
        <p:nvPicPr>
          <p:cNvPr id="28" name="Picture 2" descr="Мамин-Сибиряк, Николай Сергованц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1923678"/>
            <a:ext cx="1000132" cy="1643074"/>
          </a:xfrm>
          <a:prstGeom prst="rect">
            <a:avLst/>
          </a:prstGeom>
          <a:noFill/>
        </p:spPr>
      </p:pic>
      <p:pic>
        <p:nvPicPr>
          <p:cNvPr id="29" name="Picture 2" descr="Николай Некрасов Избранные произведения | Некрасов - Школьная хрестоматия -  АСТ - 9785170084616 - описание издания | Книги по низкой цене c удобной  доставк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3363838"/>
            <a:ext cx="107157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738665"/>
          </a:xfrm>
        </p:spPr>
        <p:txBody>
          <a:bodyPr anchor="ctr"/>
          <a:lstStyle/>
          <a:p>
            <a:pPr algn="ctr"/>
            <a:r>
              <a:rPr lang="ru-RU" sz="3200" dirty="0" smtClean="0"/>
              <a:t>Михаил Юрьевич Лермонтов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357174"/>
            <a:ext cx="4204143" cy="40318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Михаил Юрьевич Лермонтов – великий русский писатель, поэт, талантливый художник и драматург.</a:t>
            </a:r>
            <a:endParaRPr lang="ru-RU" sz="3200" dirty="0"/>
          </a:p>
        </p:txBody>
      </p:sp>
      <p:pic>
        <p:nvPicPr>
          <p:cNvPr id="7" name="Picture 8" descr="lermontov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928675"/>
            <a:ext cx="450059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072594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История создания стихотворения «Бородино»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6"/>
            <a:ext cx="3857652" cy="2215991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Стихотворение «Бородино»</a:t>
            </a:r>
            <a:r>
              <a:rPr lang="ru-RU" sz="1600" i="0" dirty="0" smtClean="0">
                <a:solidFill>
                  <a:schemeClr val="tx1"/>
                </a:solidFill>
              </a:rPr>
              <a:t> впервые было опубликовано в журнале «Современник» в 1837 году. Посвящено оно Бородинскому сражению, в котором русская армия сражалась против наполеоновского войска.</a:t>
            </a:r>
          </a:p>
          <a:p>
            <a:r>
              <a:rPr lang="ru-RU" sz="1600" b="0" i="0" dirty="0" smtClean="0"/>
              <a:t/>
            </a:r>
            <a:br>
              <a:rPr lang="ru-RU" sz="1600" b="0" i="0" dirty="0" smtClean="0"/>
            </a:br>
            <a:endParaRPr lang="ru-RU" sz="1600" dirty="0"/>
          </a:p>
        </p:txBody>
      </p:sp>
      <p:pic>
        <p:nvPicPr>
          <p:cNvPr id="34820" name="Picture 4" descr="Иллюстрация 1 из 23 для Бородино - Михаил Лермонтов | Лабиринт - книги.  Источник: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14"/>
            <a:ext cx="4714908" cy="3929090"/>
          </a:xfrm>
          <a:prstGeom prst="rect">
            <a:avLst/>
          </a:prstGeom>
          <a:noFill/>
        </p:spPr>
      </p:pic>
      <p:pic>
        <p:nvPicPr>
          <p:cNvPr id="34822" name="Picture 6" descr="Книга &quot;Современник, литературный журнал А. С. Пушкина 1836-1837&quot; – купить  книгу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50"/>
            <a:ext cx="20002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072594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История создания стихотворения «Бородино»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1000114"/>
            <a:ext cx="3500430" cy="369331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i="0" dirty="0" smtClean="0">
                <a:solidFill>
                  <a:schemeClr val="tx1"/>
                </a:solidFill>
              </a:rPr>
              <a:t>Бородинское сражение произошло 7 сентября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1812 года в 124 километрах к западу от Москвы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у села Бородино на площади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в 49 квадратных километров.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Со стороны русских в ней принимало участие 120 тысяч человек, со стороны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французов – 135 тысяч человек. Именно в этом сражении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впервые в истории был развеян миф о непобедимости наполеоновской армии.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literatura5.narod.ru/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6"/>
            <a:ext cx="5214973" cy="397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858312" cy="507831"/>
          </a:xfrm>
        </p:spPr>
        <p:txBody>
          <a:bodyPr/>
          <a:lstStyle/>
          <a:p>
            <a:r>
              <a:rPr lang="ru-RU" dirty="0" smtClean="0"/>
              <a:t>  Солдаты русской и французской армии</a:t>
            </a:r>
            <a:endParaRPr lang="ru-RU" dirty="0"/>
          </a:p>
        </p:txBody>
      </p:sp>
      <p:pic>
        <p:nvPicPr>
          <p:cNvPr id="3" name="Picture 2" descr="Картинки по запросу &quot;русский солдат бородин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14"/>
            <a:ext cx="4143404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&quot;французский солдат напелеонг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9" r="31835"/>
          <a:stretch/>
        </p:blipFill>
        <p:spPr bwMode="auto">
          <a:xfrm>
            <a:off x="4786314" y="1000114"/>
            <a:ext cx="409533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48544" y="4429138"/>
            <a:ext cx="28662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dirty="0" smtClean="0"/>
              <a:t>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Русский солдат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14942" y="4429138"/>
            <a:ext cx="2928958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Французский солдат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48" name="AutoShape 4" descr="Наполеон 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Файл:Napoleon Paul Delaroche.jpg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14"/>
            <a:ext cx="4190339" cy="3500462"/>
          </a:xfrm>
          <a:prstGeom prst="rect">
            <a:avLst/>
          </a:prstGeom>
          <a:noFill/>
        </p:spPr>
      </p:pic>
      <p:sp>
        <p:nvSpPr>
          <p:cNvPr id="6152" name="AutoShape 8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Кутузов Михаил Илларионович краткая биография, интересные факты, чем  знаменит фельдмаршал, роль Кутузова в войне 1812 года, ранения,  исторический портрет | tvercult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14"/>
            <a:ext cx="4214842" cy="3500462"/>
          </a:xfrm>
          <a:prstGeom prst="rect">
            <a:avLst/>
          </a:prstGeom>
          <a:noFill/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85786" y="4429138"/>
            <a:ext cx="28662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Русский полководец     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М.И.Кутузов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929190" y="4429138"/>
            <a:ext cx="414340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Французский император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Наполеон Бонапарт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7"/>
            <a:ext cx="914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полководец и император Франции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738665"/>
          </a:xfrm>
        </p:spPr>
        <p:txBody>
          <a:bodyPr anchor="ctr"/>
          <a:lstStyle/>
          <a:p>
            <a:pPr algn="ctr"/>
            <a:r>
              <a:rPr lang="ru-RU" sz="3200" dirty="0" smtClean="0"/>
              <a:t>Николай Алексеевич Некрасов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357174"/>
            <a:ext cx="4347019" cy="35394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Николай Алексеевич Некрасов</a:t>
            </a:r>
            <a:r>
              <a:rPr lang="ru-RU" sz="3200" dirty="0" smtClean="0">
                <a:solidFill>
                  <a:schemeClr val="tx1"/>
                </a:solidFill>
              </a:rPr>
              <a:t> – великий русский писатель, поэт, талантливый публицист.</a:t>
            </a:r>
            <a:endParaRPr lang="ru-RU" sz="3200" dirty="0"/>
          </a:p>
        </p:txBody>
      </p:sp>
      <p:pic>
        <p:nvPicPr>
          <p:cNvPr id="24578" name="Picture 2" descr="Николай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304"/>
            <a:ext cx="2782092" cy="272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Н.А.Некрасова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«Русские женщины»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(1873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5857884" y="1500180"/>
            <a:ext cx="3085882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«Крестьянские дети»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71816"/>
            <a:ext cx="2928958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«Дедушка»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(1870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1428742"/>
            <a:ext cx="2857520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«Мороз, Красный Нос» (1863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14644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«На Волге»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(1860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857488" y="3786196"/>
            <a:ext cx="3029075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«Кому на Руси жить хорошо» (1878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928926" y="2357436"/>
            <a:ext cx="3071834" cy="12133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Поэмы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Н.А.Некрасова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857488" y="2428874"/>
            <a:ext cx="281272" cy="16758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 flipH="1" flipV="1">
            <a:off x="5857884" y="2500312"/>
            <a:ext cx="142876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857884" y="3214692"/>
            <a:ext cx="323818" cy="20294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786050" y="3214692"/>
            <a:ext cx="357190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1" idx="0"/>
          </p:cNvCxnSpPr>
          <p:nvPr/>
        </p:nvCxnSpPr>
        <p:spPr>
          <a:xfrm rot="5400000">
            <a:off x="4293418" y="3650490"/>
            <a:ext cx="214314" cy="5709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>
            <a:off x="4429918" y="2213766"/>
            <a:ext cx="142876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Н.А.Некрасова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«Школьник»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72198" y="1428742"/>
            <a:ext cx="2743879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«Поэт и гражданин»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00378"/>
            <a:ext cx="285752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«Крестьянские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дети»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57158" y="1571618"/>
            <a:ext cx="2714644" cy="1214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«Железная дорога» (1864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92195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«Памяти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Добролюбова» (1864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48744" y="3786196"/>
            <a:ext cx="3029075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«Зелёный шум»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(1862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2285998"/>
            <a:ext cx="3071834" cy="12133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Стихотворения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Н.А.Некрасова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928926" y="2428874"/>
            <a:ext cx="281272" cy="16758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5857884" y="2357436"/>
            <a:ext cx="285752" cy="214314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929322" y="3071816"/>
            <a:ext cx="418474" cy="18831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857488" y="3214692"/>
            <a:ext cx="357190" cy="1295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stCxn id="22" idx="4"/>
          </p:cNvCxnSpPr>
          <p:nvPr/>
        </p:nvCxnSpPr>
        <p:spPr>
          <a:xfrm rot="5400000">
            <a:off x="4374496" y="3625461"/>
            <a:ext cx="287853" cy="3571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2" idx="0"/>
          </p:cNvCxnSpPr>
          <p:nvPr/>
        </p:nvCxnSpPr>
        <p:spPr>
          <a:xfrm rot="16200000" flipH="1">
            <a:off x="4397328" y="2147044"/>
            <a:ext cx="243775" cy="3413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«Мороз, Красный нос»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785801"/>
            <a:ext cx="3929090" cy="2708434"/>
          </a:xfrm>
        </p:spPr>
        <p:txBody>
          <a:bodyPr/>
          <a:lstStyle/>
          <a:p>
            <a:endParaRPr lang="ru-RU" sz="1600" b="0" i="0" dirty="0" smtClean="0">
              <a:solidFill>
                <a:schemeClr val="tx1"/>
              </a:solidFill>
            </a:endParaRPr>
          </a:p>
          <a:p>
            <a:endParaRPr lang="ru-RU" sz="1600" b="0" i="0" dirty="0" smtClean="0">
              <a:solidFill>
                <a:schemeClr val="tx1"/>
              </a:solidFill>
            </a:endParaRP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Поэма «Мороз, Красный нос», написанная в 1863 году, была посвящена любимой сестре Н.А.Некрасова, Анне.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Стихотворение «Не ветер бушует над бором…» является отрывком из этой поэмы.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Николай Некрасов. Лучшие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31590"/>
            <a:ext cx="25922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Метафора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928676"/>
            <a:ext cx="35719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 описания картины зимней природы автор умело использует изобразительно – выразительные средства языка.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Метафора (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греч. –  перенос) – употребление слова в переносном значении на основе сходства или сравнения.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отличие от сравнения в метафоре предмет сравнения не называется, но подразумевается: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бродячая толпа облаков;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телега жизни; закат пылает;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Обои для рабочего стола Закарпатье Украина Ель Зима Солнце 3840x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6"/>
            <a:ext cx="2571768" cy="3071834"/>
          </a:xfrm>
          <a:prstGeom prst="rect">
            <a:avLst/>
          </a:prstGeom>
          <a:noFill/>
        </p:spPr>
      </p:pic>
      <p:pic>
        <p:nvPicPr>
          <p:cNvPr id="9" name="Picture 8" descr="Мороз и солнце! Зима картинки. Мороз и солнце; день чудесный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927" y="1923678"/>
            <a:ext cx="2357454" cy="274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51470"/>
            <a:ext cx="8190071" cy="738664"/>
          </a:xfrm>
        </p:spPr>
        <p:txBody>
          <a:bodyPr anchor="ctr"/>
          <a:lstStyle/>
          <a:p>
            <a:pPr algn="ctr"/>
            <a:r>
              <a:rPr lang="ru-RU" sz="3200" dirty="0" smtClean="0"/>
              <a:t>Александр Сергеевич Пушкин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357172"/>
            <a:ext cx="4847085" cy="40318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Александр Сергеевич Пушкин – великий русский писатель, поэт, переводчик, основоположник современного  русского литературного языка.</a:t>
            </a:r>
            <a:endParaRPr lang="ru-RU" sz="2800" dirty="0"/>
          </a:p>
        </p:txBody>
      </p:sp>
      <p:pic>
        <p:nvPicPr>
          <p:cNvPr id="6" name="Picture 2" descr="C:\Documents and Settings\Пользователь\Рабочий стол\Новая папка (4)\46_15.jpg"/>
          <p:cNvPicPr>
            <a:picLocks noChangeAspect="1" noChangeArrowheads="1"/>
          </p:cNvPicPr>
          <p:nvPr/>
        </p:nvPicPr>
        <p:blipFill>
          <a:blip r:embed="rId3" cstate="print"/>
          <a:srcRect l="5181" t="4848" r="7874" b="1970"/>
          <a:stretch>
            <a:fillRect/>
          </a:stretch>
        </p:blipFill>
        <p:spPr bwMode="auto">
          <a:xfrm>
            <a:off x="214282" y="928676"/>
            <a:ext cx="3786214" cy="4071966"/>
          </a:xfrm>
          <a:prstGeom prst="flowChartDelay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73433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-214332"/>
            <a:ext cx="5214973" cy="45243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i="0" dirty="0" smtClean="0">
              <a:solidFill>
                <a:schemeClr val="tx1"/>
              </a:solidFill>
            </a:endParaRPr>
          </a:p>
          <a:p>
            <a:r>
              <a:rPr lang="ru-RU" sz="3200" i="0" dirty="0" smtClean="0">
                <a:solidFill>
                  <a:schemeClr val="tx1"/>
                </a:solidFill>
              </a:rPr>
              <a:t>Дмитрий </a:t>
            </a:r>
            <a:r>
              <a:rPr lang="ru-RU" sz="3200" i="0" dirty="0" err="1" smtClean="0">
                <a:solidFill>
                  <a:schemeClr val="tx1"/>
                </a:solidFill>
              </a:rPr>
              <a:t>Наркисович</a:t>
            </a:r>
            <a:r>
              <a:rPr lang="ru-RU" sz="3200" i="0" dirty="0" smtClean="0">
                <a:solidFill>
                  <a:schemeClr val="tx1"/>
                </a:solidFill>
              </a:rPr>
              <a:t> </a:t>
            </a:r>
            <a:r>
              <a:rPr lang="ru-RU" sz="3200" i="0" dirty="0" err="1" smtClean="0">
                <a:solidFill>
                  <a:schemeClr val="tx1"/>
                </a:solidFill>
              </a:rPr>
              <a:t>Мамин-Сибиряк</a:t>
            </a:r>
            <a:r>
              <a:rPr lang="ru-RU" sz="3200" i="0" dirty="0" smtClean="0">
                <a:solidFill>
                  <a:schemeClr val="tx1"/>
                </a:solidFill>
              </a:rPr>
              <a:t>  – </a:t>
            </a:r>
            <a:r>
              <a:rPr lang="ru-RU" sz="3200" i="0" dirty="0" smtClean="0"/>
              <a:t>известный русский прозаик, драматург, автор великолепных детских произведений.</a:t>
            </a:r>
            <a:endParaRPr lang="ru-RU" sz="32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Аудиосказки Мамина-Сибиряка слушать онлайн бесплатно в хорошем качестве |  Ozornik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52"/>
            <a:ext cx="285752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Произведения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Д.Н.Мамина-Сибиряка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детей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ШКОЛЬНАЯ БИБЛИОТЕКА. АЛЁНУШКИНЫ СКАЗКИ (Д. Мамин-Сибиря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7"/>
            <a:ext cx="1500198" cy="2000263"/>
          </a:xfrm>
          <a:prstGeom prst="rect">
            <a:avLst/>
          </a:prstGeom>
          <a:noFill/>
        </p:spPr>
      </p:pic>
      <p:sp>
        <p:nvSpPr>
          <p:cNvPr id="43012" name="AutoShape 4" descr="Книга: &quot;Серая Шейка&quot; - Дмитрий Мамин-Сибиряк. Купить книгу, читать рецензии  | ISBN 978-5-699-66177-0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Книга: &quot;Серая Шейка&quot; - Дмитрий Мамин-Сибиряк. Купить книгу, читать рецензии  | ISBN 978-5-699-66177-0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6"/>
            <a:ext cx="1714512" cy="2000264"/>
          </a:xfrm>
          <a:prstGeom prst="rect">
            <a:avLst/>
          </a:prstGeom>
          <a:noFill/>
        </p:spPr>
      </p:pic>
      <p:pic>
        <p:nvPicPr>
          <p:cNvPr id="43016" name="Picture 8" descr="Книга: &quot;Сказка про Козявочку&quot; - Дмитрий Мамин-Сибиряк. Купить книгу, читать  рецензии | ISBN 978-5-08-005548-5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928676"/>
            <a:ext cx="1571636" cy="2000264"/>
          </a:xfrm>
          <a:prstGeom prst="rect">
            <a:avLst/>
          </a:prstGeom>
          <a:noFill/>
        </p:spPr>
      </p:pic>
      <p:pic>
        <p:nvPicPr>
          <p:cNvPr id="43018" name="Picture 10" descr="בידספיריט | Мамин-Сибиряк, Д. Н. Приемыш 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928676"/>
            <a:ext cx="1643074" cy="2071702"/>
          </a:xfrm>
          <a:prstGeom prst="rect">
            <a:avLst/>
          </a:prstGeom>
          <a:noFill/>
        </p:spPr>
      </p:pic>
      <p:pic>
        <p:nvPicPr>
          <p:cNvPr id="43022" name="Picture 14" descr="Книга: &quot;Медведко&quot; - Дмитрий Мамин-Сибиряк. Купить книгу, читать рецензии |  ISBN 978-5-906889-38-6 | Лабирин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6"/>
            <a:ext cx="1500198" cy="1833559"/>
          </a:xfrm>
          <a:prstGeom prst="rect">
            <a:avLst/>
          </a:prstGeom>
          <a:noFill/>
        </p:spPr>
      </p:pic>
      <p:pic>
        <p:nvPicPr>
          <p:cNvPr id="43024" name="Picture 16" descr="Дмитрий Мамин-Сибиряк, Рассказы старого охотника – скачать pdf на ЛитРе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000378"/>
            <a:ext cx="1714512" cy="1947860"/>
          </a:xfrm>
          <a:prstGeom prst="rect">
            <a:avLst/>
          </a:prstGeom>
          <a:noFill/>
        </p:spPr>
      </p:pic>
      <p:pic>
        <p:nvPicPr>
          <p:cNvPr id="43026" name="Picture 18" descr="Книга: &quot;Лягушка-путешественница&quot; - Мамин-Сибиряк, Пантелеев, Гаршин. Купить  книгу, читать рецензии | ISBN 978-5-17-112913-2 | Лабирин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9" y="3071816"/>
            <a:ext cx="1643074" cy="1857388"/>
          </a:xfrm>
          <a:prstGeom prst="rect">
            <a:avLst/>
          </a:prstGeom>
          <a:noFill/>
        </p:spPr>
      </p:pic>
      <p:pic>
        <p:nvPicPr>
          <p:cNvPr id="43028" name="Picture 20" descr="Под землей. Сказки (Мамин-Сибиряк Д.) - купить книгу с доставкой в  интернет-магазине «Читай-город». ISBN: 978-5-222-31575-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3000378"/>
            <a:ext cx="1571636" cy="1966909"/>
          </a:xfrm>
          <a:prstGeom prst="rect">
            <a:avLst/>
          </a:prstGeom>
          <a:noFill/>
        </p:spPr>
      </p:pic>
      <p:pic>
        <p:nvPicPr>
          <p:cNvPr id="43030" name="Picture 22" descr="Вертел (сборник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3000378"/>
            <a:ext cx="1714500" cy="1952620"/>
          </a:xfrm>
          <a:prstGeom prst="rect">
            <a:avLst/>
          </a:prstGeom>
          <a:noFill/>
        </p:spPr>
      </p:pic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1" y="928676"/>
            <a:ext cx="1811422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Крупные произведения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Д.Н.Мамина-Сибиряка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AutoShape 4" descr="Книга: &quot;Серая Шейка&quot; - Дмитрий Мамин-Сибиряк. Купить книгу, читать рецензии  | ISBN 978-5-699-66177-0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Автор: Мамин-Сибиряк Дмитрий Наркисович | новинки 2020 | книжный  интернет-магазин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6"/>
            <a:ext cx="1643074" cy="2071702"/>
          </a:xfrm>
          <a:prstGeom prst="rect">
            <a:avLst/>
          </a:prstGeom>
          <a:noFill/>
        </p:spPr>
      </p:pic>
      <p:pic>
        <p:nvPicPr>
          <p:cNvPr id="44036" name="Picture 4" descr="Дмитрий Мамин-Сибиряк - обложки кни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928676"/>
            <a:ext cx="1643075" cy="2071702"/>
          </a:xfrm>
          <a:prstGeom prst="rect">
            <a:avLst/>
          </a:prstGeom>
          <a:noFill/>
        </p:spPr>
      </p:pic>
      <p:pic>
        <p:nvPicPr>
          <p:cNvPr id="44038" name="Picture 6" descr="Дмитрий Мамин-Сибиряк. Золото читать, слушать онлайн бесплатно, скачать -  Аудиокниги в интернет-магазине - Аудиокниги онлай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928676"/>
            <a:ext cx="1643074" cy="2071702"/>
          </a:xfrm>
          <a:prstGeom prst="rect">
            <a:avLst/>
          </a:prstGeom>
          <a:noFill/>
        </p:spPr>
      </p:pic>
      <p:pic>
        <p:nvPicPr>
          <p:cNvPr id="44040" name="Picture 8" descr="Хлеб (Мамин-Сибиряк Дмитрий) - слушать аудиокнигу он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928676"/>
            <a:ext cx="1643074" cy="2071702"/>
          </a:xfrm>
          <a:prstGeom prst="rect">
            <a:avLst/>
          </a:prstGeom>
          <a:noFill/>
        </p:spPr>
      </p:pic>
      <p:pic>
        <p:nvPicPr>
          <p:cNvPr id="44042" name="Picture 10" descr="Горное гнездо скачать книгу Дмитрия Мамина-Сибиряка : скачать бесплатно  fb2, txt, epub, pdf, rtf и без регистрац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928676"/>
            <a:ext cx="1714512" cy="2071702"/>
          </a:xfrm>
          <a:prstGeom prst="rect">
            <a:avLst/>
          </a:prstGeom>
          <a:noFill/>
        </p:spPr>
      </p:pic>
      <p:pic>
        <p:nvPicPr>
          <p:cNvPr id="44044" name="Picture 12" descr="Купить книгу «Худородные - Д Н Мамин-Сибиряк» по цене 50 руб в  Екатеринбурге | 359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071816"/>
            <a:ext cx="1643074" cy="1857388"/>
          </a:xfrm>
          <a:prstGeom prst="rect">
            <a:avLst/>
          </a:prstGeom>
          <a:noFill/>
        </p:spPr>
      </p:pic>
      <p:pic>
        <p:nvPicPr>
          <p:cNvPr id="44046" name="Picture 14" descr="Лес. Психологический этюд eBook by Д. Н. Мамин-Сибиряк - 1230000735490 |  Rakuten Kob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3071816"/>
            <a:ext cx="1643074" cy="1890709"/>
          </a:xfrm>
          <a:prstGeom prst="rect">
            <a:avLst/>
          </a:prstGeom>
          <a:noFill/>
        </p:spPr>
      </p:pic>
      <p:pic>
        <p:nvPicPr>
          <p:cNvPr id="44048" name="Picture 16" descr="Д Н Мамин Сибиряк черты из жизни Пепко 1958 год» на интернет-аукционе Мешок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3071816"/>
            <a:ext cx="1571636" cy="1857388"/>
          </a:xfrm>
          <a:prstGeom prst="rect">
            <a:avLst/>
          </a:prstGeom>
          <a:noFill/>
        </p:spPr>
      </p:pic>
      <p:pic>
        <p:nvPicPr>
          <p:cNvPr id="44050" name="Picture 18" descr="Мамин-Сибиряк Дмитрий Наркисович. Произведения автор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3071817"/>
            <a:ext cx="1643073" cy="1857387"/>
          </a:xfrm>
          <a:prstGeom prst="rect">
            <a:avLst/>
          </a:prstGeom>
          <a:noFill/>
        </p:spPr>
      </p:pic>
      <p:pic>
        <p:nvPicPr>
          <p:cNvPr id="44052" name="Picture 20" descr="Аудиокнига ««В худых душах…»», Дмитрия Мамина-Сибиряка в исполнении  Александры Михайловой - слушать онлайн на Звуки Сло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3071816"/>
            <a:ext cx="171451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428742"/>
            <a:ext cx="4357718" cy="21431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 Рассказ </a:t>
            </a:r>
            <a:r>
              <a:rPr lang="ru-RU" sz="2000" i="0" dirty="0" smtClean="0">
                <a:solidFill>
                  <a:srgbClr val="0070C0"/>
                </a:solidFill>
              </a:rPr>
              <a:t>«Приёмыш» </a:t>
            </a:r>
            <a:r>
              <a:rPr lang="ru-RU" sz="2000" i="0" dirty="0" smtClean="0">
                <a:solidFill>
                  <a:schemeClr val="tx1"/>
                </a:solidFill>
              </a:rPr>
              <a:t>был написан в 1891 году и входит в цикл «Из рассказов старого охотника» </a:t>
            </a:r>
            <a:r>
              <a:rPr lang="ru-RU" sz="2000" i="0" dirty="0" err="1" smtClean="0">
                <a:solidFill>
                  <a:schemeClr val="tx1"/>
                </a:solidFill>
              </a:rPr>
              <a:t>Д.Н.Мамина-Сибиряка</a:t>
            </a:r>
            <a:r>
              <a:rPr lang="ru-RU" sz="2000" i="0" dirty="0" smtClean="0">
                <a:solidFill>
                  <a:schemeClr val="tx1"/>
                </a:solidFill>
              </a:rPr>
              <a:t>.     </a:t>
            </a:r>
          </a:p>
          <a:p>
            <a:r>
              <a:rPr lang="ru-RU" sz="2000" i="0" dirty="0" smtClean="0">
                <a:solidFill>
                  <a:schemeClr val="tx1"/>
                </a:solidFill>
              </a:rPr>
              <a:t>  </a:t>
            </a:r>
            <a:r>
              <a:rPr lang="ru-RU" sz="1600" i="0" dirty="0" smtClean="0">
                <a:solidFill>
                  <a:schemeClr val="tx1"/>
                </a:solidFill>
              </a:rPr>
              <a:t>  </a:t>
            </a:r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Разработка конспекта урока +презентация в 4 классе на тему : Д. Мамин- Сибиряк &quot;Приемыш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304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Чему учит рассказ?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44" y="857238"/>
            <a:ext cx="8786874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Главная мысль рассказа.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Если любишь всем сердцем, нужно уметь 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отпускать.</a:t>
            </a:r>
          </a:p>
          <a:p>
            <a:endPara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Чему учит рассказ?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Рассказ учит любить и беречь природу, 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 при этом понимать, что для диких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животных и птиц лучшей является жизнь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 воле. Также произведение учит уважать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чужие желания и чувства, и никого не 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удерживать возле себя силой.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Вывод.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Нужно обладать большой мудростью, 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чтобы понять и принять потребности 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другого существа. Старый сторож Тарас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позволил своему любимцу улететь на юг,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 тем самым доказал свою искреннюю 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любовь к нему.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5572132" y="2500312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7286644" y="2857502"/>
            <a:ext cx="468000" cy="20717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4962057" y="2396007"/>
            <a:ext cx="648646" cy="5715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1635647"/>
            <a:ext cx="487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142990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Прочитать и подготовить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пересказ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рассказа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Д.Н.Мамина-Сибиряка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«Вертел».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Выучить наизусть стихотворение (по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своему выбору) 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А.С.Пушкина «К Чаадаеву».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М.Ю.Лермонтова «Пророк».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Н.А.Некрасова «Зелёный шум».</a:t>
            </a:r>
          </a:p>
        </p:txBody>
      </p:sp>
      <p:pic>
        <p:nvPicPr>
          <p:cNvPr id="7" name="Picture 2" descr="D:\Ona\O'quv Amaliyot\kopy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Роды литературы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44" y="857238"/>
            <a:ext cx="8786874" cy="407196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Эпос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(от</a:t>
            </a:r>
            <a:r>
              <a:rPr kumimoji="0" lang="ru-RU" sz="19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греч. – повествование, рассказ)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характеризуется широтой охвата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действительности: в них находит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всестороннее изображение как частная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жизнь отдельных людей, так и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общественная жизнь всего народа;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kumimoji="0" lang="ru-RU" sz="19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Лирика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(от греч. – музыкальный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нструмент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«лира») – происходит от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азвания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музыкального инструмента «лира»,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под аккомпанемент которого исполнялись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песни, положившие начало лирическим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стихотворениям;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lang="ru-RU" sz="1900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Драма</a:t>
            </a: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 (от греч. – действие) – отражает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взаимоотношения между людьми.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Драматическое произведение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предназначается для театрального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900" b="1" kern="0" dirty="0" smtClean="0">
                <a:latin typeface="Arial" pitchFamily="34" charset="0"/>
                <a:cs typeface="Arial" pitchFamily="34" charset="0"/>
              </a:rPr>
              <a:t>представления. 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5572132" y="2714626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7286644" y="3071816"/>
            <a:ext cx="468000" cy="18573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4962057" y="2610321"/>
            <a:ext cx="648646" cy="5715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547261" cy="43639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Жанры художественных произведений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2928926" y="1000114"/>
            <a:ext cx="2976063" cy="1357321"/>
            <a:chOff x="4726488" y="-202993"/>
            <a:chExt cx="2690311" cy="29080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26488" y="-202993"/>
              <a:ext cx="2690311" cy="29080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69364" y="103123"/>
              <a:ext cx="2456693" cy="2332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Жанры художественных произведений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214283" y="2643188"/>
            <a:ext cx="2714644" cy="2286016"/>
            <a:chOff x="406408" y="2971730"/>
            <a:chExt cx="2754213" cy="2171881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06408" y="2971730"/>
              <a:ext cx="2754213" cy="2171881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77580"/>
                <a:satOff val="-85148"/>
                <a:lumOff val="-15882"/>
                <a:alphaOff val="0"/>
              </a:schemeClr>
            </a:fillRef>
            <a:effectRef idx="2">
              <a:schemeClr val="accent3">
                <a:hueOff val="1377580"/>
                <a:satOff val="-85148"/>
                <a:lumOff val="-1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2431" y="3077753"/>
              <a:ext cx="2542167" cy="19598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u="sng" kern="1200" dirty="0" smtClean="0">
                  <a:solidFill>
                    <a:schemeClr val="tx1"/>
                  </a:solidFill>
                </a:rPr>
                <a:t>Эпические жанры: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</a:rPr>
                <a:t>эпопея, роман, повесть, рассказ, басня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6000758" y="2571750"/>
            <a:ext cx="2857522" cy="2357455"/>
            <a:chOff x="9095185" y="2755622"/>
            <a:chExt cx="2250545" cy="212155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95185" y="2755622"/>
              <a:ext cx="2250545" cy="2121552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18387"/>
                <a:satOff val="-56765"/>
                <a:lumOff val="-10588"/>
                <a:alphaOff val="0"/>
              </a:schemeClr>
            </a:fillRef>
            <a:effectRef idx="2">
              <a:schemeClr val="accent3">
                <a:hueOff val="918387"/>
                <a:satOff val="-56765"/>
                <a:lumOff val="-10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150078" y="2883256"/>
              <a:ext cx="2085871" cy="18609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u="sng" kern="1200" dirty="0" smtClean="0">
                  <a:solidFill>
                    <a:schemeClr val="tx1"/>
                  </a:solidFill>
                </a:rPr>
                <a:t>Лирические жанры:</a:t>
              </a:r>
              <a:r>
                <a:rPr lang="ru-RU" sz="28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ода, гимн, послание, эпиграмма, элегия, сонет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20"/>
          <p:cNvGrpSpPr/>
          <p:nvPr/>
        </p:nvGrpSpPr>
        <p:grpSpPr>
          <a:xfrm>
            <a:off x="3071802" y="2571750"/>
            <a:ext cx="2786082" cy="2357454"/>
            <a:chOff x="4785850" y="4276803"/>
            <a:chExt cx="2666945" cy="220963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785850" y="4276803"/>
              <a:ext cx="2666945" cy="2209637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9193"/>
                <a:satOff val="-28383"/>
                <a:lumOff val="-5294"/>
                <a:alphaOff val="0"/>
              </a:schemeClr>
            </a:fillRef>
            <a:effectRef idx="2">
              <a:schemeClr val="accent3">
                <a:hueOff val="459193"/>
                <a:satOff val="-28383"/>
                <a:lumOff val="-5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922616" y="4345854"/>
              <a:ext cx="2422313" cy="20715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u="sng" kern="1200" dirty="0" smtClean="0">
                  <a:solidFill>
                    <a:schemeClr val="tx1"/>
                  </a:solidFill>
                </a:rPr>
                <a:t>Драматические жанры: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tx1"/>
                  </a:solidFill>
                </a:rPr>
                <a:t>трагедия, комедия, драма </a:t>
              </a:r>
              <a:endParaRPr lang="ru-RU" sz="27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842" y="2357436"/>
            <a:ext cx="45719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6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2" y="2357436"/>
            <a:ext cx="3071834" cy="214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604" y="2357436"/>
            <a:ext cx="2857520" cy="2857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Эпические произведения А.С.Пушкина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928676"/>
          <a:ext cx="811852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492443"/>
          </a:xfrm>
        </p:spPr>
        <p:txBody>
          <a:bodyPr/>
          <a:lstStyle/>
          <a:p>
            <a:r>
              <a:rPr lang="ru-RU" sz="3200" dirty="0" smtClean="0"/>
              <a:t>  Драматические произведения А.С.Пушкина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928676"/>
          <a:ext cx="811852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162355"/>
            <a:ext cx="8524192" cy="507831"/>
          </a:xfrm>
        </p:spPr>
        <p:txBody>
          <a:bodyPr/>
          <a:lstStyle/>
          <a:p>
            <a:r>
              <a:rPr lang="ru-RU" dirty="0" smtClean="0"/>
              <a:t> Лирические произведения А.С.Пушкина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928676"/>
          <a:ext cx="850112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Тематика произведений А.С.Пушкина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lvl="0" algn="ctr" rtl="0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</a:t>
            </a:r>
            <a:endParaRPr lang="ru-RU" sz="16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Овал 13"/>
          <p:cNvSpPr/>
          <p:nvPr/>
        </p:nvSpPr>
        <p:spPr>
          <a:xfrm>
            <a:off x="5715008" y="928677"/>
            <a:ext cx="3071834" cy="19230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Тема любви: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«Я вас любил…»,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«Я помню чудное мгновенье».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3929058" y="2571750"/>
            <a:ext cx="4786346" cy="2428892"/>
            <a:chOff x="331421" y="553969"/>
            <a:chExt cx="4360739" cy="2428892"/>
          </a:xfrm>
        </p:grpSpPr>
        <p:sp>
          <p:nvSpPr>
            <p:cNvPr id="20" name="Овал 19"/>
            <p:cNvSpPr/>
            <p:nvPr/>
          </p:nvSpPr>
          <p:spPr>
            <a:xfrm>
              <a:off x="1893477" y="911159"/>
              <a:ext cx="2798683" cy="207170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Свободолюбивая              </a:t>
              </a:r>
            </a:p>
            <a:p>
              <a:r>
                <a:rPr lang="ru-RU" sz="2000" b="1" dirty="0" smtClean="0">
                  <a:solidFill>
                    <a:srgbClr val="FF0000"/>
                  </a:solidFill>
                </a:rPr>
                <a:t> лирика: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«В Сибирь», 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</a:t>
              </a:r>
              <a:r>
                <a:rPr lang="ru-RU" sz="2000" b="1" dirty="0" err="1" smtClean="0">
                  <a:solidFill>
                    <a:schemeClr val="tx1"/>
                  </a:solidFill>
                </a:rPr>
                <a:t>Арион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»,  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«Деревня».</a:t>
              </a:r>
            </a:p>
            <a:p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4"/>
            <p:cNvSpPr/>
            <p:nvPr/>
          </p:nvSpPr>
          <p:spPr>
            <a:xfrm>
              <a:off x="331421" y="553969"/>
              <a:ext cx="1255293" cy="605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00034" y="2500312"/>
            <a:ext cx="5280640" cy="2428892"/>
            <a:chOff x="-3693926" y="553969"/>
            <a:chExt cx="5280640" cy="242889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" name="Овал 22"/>
            <p:cNvSpPr/>
            <p:nvPr/>
          </p:nvSpPr>
          <p:spPr>
            <a:xfrm>
              <a:off x="-3693926" y="839721"/>
              <a:ext cx="2703947" cy="214314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>
                  <a:solidFill>
                    <a:srgbClr val="FF0000"/>
                  </a:solidFill>
                </a:rPr>
                <a:t>  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   Пейзажная     </a:t>
              </a:r>
            </a:p>
            <a:p>
              <a:r>
                <a:rPr lang="ru-RU" sz="2000" b="1" dirty="0" smtClean="0">
                  <a:solidFill>
                    <a:srgbClr val="FF0000"/>
                  </a:solidFill>
                </a:rPr>
                <a:t>       лирика: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«К морю», 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«Туча»,   </a:t>
              </a:r>
            </a:p>
            <a:p>
              <a:r>
                <a:rPr lang="ru-RU" sz="2000" b="1" dirty="0" smtClean="0">
                  <a:solidFill>
                    <a:schemeClr val="tx1"/>
                  </a:solidFill>
                </a:rPr>
                <a:t>      «Осень».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4"/>
            <p:cNvSpPr/>
            <p:nvPr/>
          </p:nvSpPr>
          <p:spPr>
            <a:xfrm>
              <a:off x="331421" y="553969"/>
              <a:ext cx="1255293" cy="6051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428596" y="928676"/>
            <a:ext cx="2786082" cy="18573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</a:t>
            </a:r>
            <a:r>
              <a:rPr lang="ru-RU" sz="2000" b="1" dirty="0" smtClean="0">
                <a:solidFill>
                  <a:srgbClr val="FF0000"/>
                </a:solidFill>
              </a:rPr>
              <a:t>Тема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поэта и поэзии: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«Памятник»,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«Поэт и толпа».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26"/>
          <p:cNvGrpSpPr/>
          <p:nvPr/>
        </p:nvGrpSpPr>
        <p:grpSpPr>
          <a:xfrm>
            <a:off x="3071802" y="2285998"/>
            <a:ext cx="267675" cy="25664"/>
            <a:chOff x="1734253" y="1082334"/>
            <a:chExt cx="267675" cy="25664"/>
          </a:xfrm>
        </p:grpSpPr>
        <p:sp>
          <p:nvSpPr>
            <p:cNvPr id="28" name="Прямая соединительная линия 3"/>
            <p:cNvSpPr/>
            <p:nvPr/>
          </p:nvSpPr>
          <p:spPr>
            <a:xfrm rot="11682450">
              <a:off x="1734253" y="1082334"/>
              <a:ext cx="267675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67675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4"/>
            <p:cNvSpPr/>
            <p:nvPr/>
          </p:nvSpPr>
          <p:spPr>
            <a:xfrm rot="22482450">
              <a:off x="1861399" y="1088474"/>
              <a:ext cx="13383" cy="1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8" name="Группа 29"/>
          <p:cNvGrpSpPr/>
          <p:nvPr/>
        </p:nvGrpSpPr>
        <p:grpSpPr>
          <a:xfrm flipV="1">
            <a:off x="2857488" y="3286130"/>
            <a:ext cx="428628" cy="160758"/>
            <a:chOff x="1607357" y="1072981"/>
            <a:chExt cx="267675" cy="28876"/>
          </a:xfrm>
        </p:grpSpPr>
        <p:sp>
          <p:nvSpPr>
            <p:cNvPr id="31" name="Прямая соединительная линия 3"/>
            <p:cNvSpPr/>
            <p:nvPr/>
          </p:nvSpPr>
          <p:spPr>
            <a:xfrm rot="11682450">
              <a:off x="1607357" y="1072981"/>
              <a:ext cx="267675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67675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ая соединительная линия 4"/>
            <p:cNvSpPr/>
            <p:nvPr/>
          </p:nvSpPr>
          <p:spPr>
            <a:xfrm rot="22482450">
              <a:off x="1861399" y="1088474"/>
              <a:ext cx="13383" cy="1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3" name="Группа 35"/>
          <p:cNvGrpSpPr/>
          <p:nvPr/>
        </p:nvGrpSpPr>
        <p:grpSpPr>
          <a:xfrm>
            <a:off x="5643570" y="3357568"/>
            <a:ext cx="267675" cy="25664"/>
            <a:chOff x="1734253" y="1082334"/>
            <a:chExt cx="267675" cy="25664"/>
          </a:xfrm>
        </p:grpSpPr>
        <p:sp>
          <p:nvSpPr>
            <p:cNvPr id="37" name="Прямая соединительная линия 3"/>
            <p:cNvSpPr/>
            <p:nvPr/>
          </p:nvSpPr>
          <p:spPr>
            <a:xfrm rot="11682450">
              <a:off x="1734253" y="1082334"/>
              <a:ext cx="267675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67675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ая соединительная линия 4"/>
            <p:cNvSpPr/>
            <p:nvPr/>
          </p:nvSpPr>
          <p:spPr>
            <a:xfrm rot="22482450">
              <a:off x="1861399" y="1088474"/>
              <a:ext cx="13383" cy="1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6" name="Группа 41"/>
          <p:cNvGrpSpPr/>
          <p:nvPr/>
        </p:nvGrpSpPr>
        <p:grpSpPr>
          <a:xfrm>
            <a:off x="5643570" y="2285998"/>
            <a:ext cx="202713" cy="46977"/>
            <a:chOff x="3165138" y="1064014"/>
            <a:chExt cx="202713" cy="46977"/>
          </a:xfrm>
        </p:grpSpPr>
        <p:sp>
          <p:nvSpPr>
            <p:cNvPr id="43" name="Прямая соединительная линия 3"/>
            <p:cNvSpPr/>
            <p:nvPr/>
          </p:nvSpPr>
          <p:spPr>
            <a:xfrm rot="20562984">
              <a:off x="3165138" y="1064014"/>
              <a:ext cx="202713" cy="25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832"/>
                  </a:moveTo>
                  <a:lnTo>
                    <a:pt x="202713" y="1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ая соединительная линия 4"/>
            <p:cNvSpPr/>
            <p:nvPr/>
          </p:nvSpPr>
          <p:spPr>
            <a:xfrm rot="20562984">
              <a:off x="3265846" y="1065272"/>
              <a:ext cx="48525" cy="45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143240" y="1857370"/>
            <a:ext cx="2786082" cy="18573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</a:t>
            </a:r>
            <a:r>
              <a:rPr lang="ru-RU" sz="2000" b="1" dirty="0" smtClean="0">
                <a:solidFill>
                  <a:schemeClr val="bg1"/>
                </a:solidFill>
              </a:rPr>
              <a:t>Тематика произведений А.С.Пушкина 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Эпитет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929190" y="928676"/>
            <a:ext cx="4143404" cy="41242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kern="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smtClean="0">
                <a:solidFill>
                  <a:srgbClr val="0070C0"/>
                </a:solidFill>
                <a:latin typeface="Arial"/>
                <a:cs typeface="Arial"/>
              </a:rPr>
              <a:t>Эпитет (от греч. – «приложение», «прибавление») </a:t>
            </a:r>
            <a:r>
              <a:rPr lang="ru-RU" sz="1600" b="1" i="1" kern="0" dirty="0" smtClean="0">
                <a:latin typeface="Arial"/>
                <a:cs typeface="Arial"/>
              </a:rPr>
              <a:t>– яркое, образное определение предмета или явления, выраженное прилагательным. В отличие от обычных определений эпитет несёт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в себе эмоциональную оценку автора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и является одним из важнейших художественных средств, позволяющих создавать точные, ёмкие, оригинальные образы.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i="1" kern="0" dirty="0" smtClean="0">
              <a:latin typeface="Arial"/>
              <a:cs typeface="Arial"/>
            </a:endParaRPr>
          </a:p>
        </p:txBody>
      </p:sp>
      <p:pic>
        <p:nvPicPr>
          <p:cNvPr id="5" name="Picture 5" descr="kl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6"/>
            <a:ext cx="46434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</TotalTime>
  <Words>962</Words>
  <Application>Microsoft Office PowerPoint</Application>
  <PresentationFormat>Экран (16:9)</PresentationFormat>
  <Paragraphs>268</Paragraphs>
  <Slides>25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맑은 고딕</vt:lpstr>
      <vt:lpstr>Arial</vt:lpstr>
      <vt:lpstr>Calibri</vt:lpstr>
      <vt:lpstr>Comic Sans MS</vt:lpstr>
      <vt:lpstr>Georgia</vt:lpstr>
      <vt:lpstr>Times New Roman</vt:lpstr>
      <vt:lpstr>Wingdings 2</vt:lpstr>
      <vt:lpstr>Office Theme</vt:lpstr>
      <vt:lpstr>     Литературное                     чтение</vt:lpstr>
      <vt:lpstr>Александр Сергеевич Пушкин </vt:lpstr>
      <vt:lpstr>                  Роды литературы        </vt:lpstr>
      <vt:lpstr>   Жанры художественных произведений</vt:lpstr>
      <vt:lpstr>Эпические произведения А.С.Пушкина</vt:lpstr>
      <vt:lpstr>  Драматические произведения А.С.Пушкина</vt:lpstr>
      <vt:lpstr> Лирические произведения А.С.Пушкина  </vt:lpstr>
      <vt:lpstr>  Тематика произведений А.С.Пушкина  </vt:lpstr>
      <vt:lpstr>                   Эпитет</vt:lpstr>
      <vt:lpstr>Михаил Юрьевич Лермонтов </vt:lpstr>
      <vt:lpstr>    История создания стихотворения «Бородино»</vt:lpstr>
      <vt:lpstr>    История создания стихотворения «Бородино»</vt:lpstr>
      <vt:lpstr>  Солдаты русской и французской армии</vt:lpstr>
      <vt:lpstr> </vt:lpstr>
      <vt:lpstr>Николай Алексеевич Некрасов </vt:lpstr>
      <vt:lpstr>      Произведения Н.А.Некрасова</vt:lpstr>
      <vt:lpstr>      Произведения Н.А.Некрасова</vt:lpstr>
      <vt:lpstr>             «Мороз, Красный нос»</vt:lpstr>
      <vt:lpstr>                       Метафора</vt:lpstr>
      <vt:lpstr>Биография </vt:lpstr>
      <vt:lpstr>            Произведения Д.Н.Мамина-Сибиряка для детей</vt:lpstr>
      <vt:lpstr>          Крупные произведения Д.Н.Мамина-Сибиряка </vt:lpstr>
      <vt:lpstr>История создания </vt:lpstr>
      <vt:lpstr>                  Чему учит рассказ?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254</cp:revision>
  <dcterms:created xsi:type="dcterms:W3CDTF">2020-04-13T08:05:42Z</dcterms:created>
  <dcterms:modified xsi:type="dcterms:W3CDTF">2020-10-31T10:31:22Z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