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63" r:id="rId3"/>
    <p:sldId id="289" r:id="rId4"/>
    <p:sldId id="257" r:id="rId5"/>
    <p:sldId id="304" r:id="rId6"/>
    <p:sldId id="305" r:id="rId7"/>
    <p:sldId id="291" r:id="rId8"/>
    <p:sldId id="293" r:id="rId9"/>
    <p:sldId id="294" r:id="rId10"/>
    <p:sldId id="306" r:id="rId11"/>
    <p:sldId id="295" r:id="rId12"/>
    <p:sldId id="296" r:id="rId13"/>
    <p:sldId id="297" r:id="rId14"/>
    <p:sldId id="298" r:id="rId15"/>
    <p:sldId id="258" r:id="rId16"/>
    <p:sldId id="307" r:id="rId17"/>
    <p:sldId id="279" r:id="rId18"/>
    <p:sldId id="314" r:id="rId19"/>
    <p:sldId id="315" r:id="rId20"/>
    <p:sldId id="308" r:id="rId21"/>
    <p:sldId id="309" r:id="rId22"/>
    <p:sldId id="318" r:id="rId23"/>
    <p:sldId id="311" r:id="rId24"/>
    <p:sldId id="316" r:id="rId25"/>
    <p:sldId id="313" r:id="rId26"/>
    <p:sldId id="269" r:id="rId27"/>
  </p:sldIdLst>
  <p:sldSz cx="9144000" cy="5143500" type="screen16x9"/>
  <p:notesSz cx="5765800" cy="3244850"/>
  <p:defaultTextStyle>
    <a:defPPr>
      <a:defRPr lang="ru-RU"/>
    </a:defPPr>
    <a:lvl1pPr marL="0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-804" y="-96"/>
      </p:cViewPr>
      <p:guideLst>
        <p:guide orient="horz" pos="2880"/>
        <p:guide orient="horz" pos="4565"/>
        <p:guide pos="2160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6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9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0539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7" y="-121737"/>
            <a:ext cx="6875356" cy="1685375"/>
          </a:xfrm>
          <a:prstGeom prst="rect">
            <a:avLst/>
          </a:prstGeom>
        </p:spPr>
        <p:txBody>
          <a:bodyPr vert="horz" wrap="square" lIns="0" tIns="23153" rIns="0" bIns="0" rtlCol="0">
            <a:spAutoFit/>
          </a:bodyPr>
          <a:lstStyle/>
          <a:p>
            <a:pPr marL="20134">
              <a:spcBef>
                <a:spcPts val="181"/>
              </a:spcBef>
            </a:pPr>
            <a:r>
              <a:rPr lang="ru-RU" sz="5400" spc="-8" dirty="0" smtClean="0"/>
              <a:t>     Литературное     </a:t>
            </a:r>
            <a:br>
              <a:rPr lang="ru-RU" sz="5400" spc="-8" dirty="0" smtClean="0"/>
            </a:br>
            <a:r>
              <a:rPr lang="ru-RU" sz="5400" spc="-8" dirty="0" smtClean="0"/>
              <a:t>               чтение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1214414" y="1779086"/>
            <a:ext cx="7776043" cy="4202996"/>
          </a:xfrm>
          <a:prstGeom prst="rect">
            <a:avLst/>
          </a:prstGeom>
        </p:spPr>
        <p:txBody>
          <a:bodyPr vert="horz" wrap="square" lIns="0" tIns="22148" rIns="0" bIns="0" rtlCol="0">
            <a:spAutoFit/>
          </a:bodyPr>
          <a:lstStyle/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b="1" spc="-32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Тема:</a:t>
            </a:r>
            <a:r>
              <a:rPr lang="ru-RU" b="1" spc="-32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Иван</a:t>
            </a:r>
            <a:endParaRPr lang="ru-RU" b="1" spc="-32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b="1" spc="-32" dirty="0" err="1" smtClean="0">
                <a:solidFill>
                  <a:srgbClr val="0000FF"/>
                </a:solidFill>
                <a:latin typeface="Arial"/>
                <a:cs typeface="Arial"/>
              </a:rPr>
              <a:t>Саввич</a:t>
            </a:r>
            <a:r>
              <a:rPr lang="ru-RU" b="1" spc="-32" dirty="0" smtClean="0">
                <a:solidFill>
                  <a:srgbClr val="0000FF"/>
                </a:solidFill>
                <a:latin typeface="Arial"/>
                <a:cs typeface="Arial"/>
              </a:rPr>
              <a:t> Никитин.</a:t>
            </a: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b="1" spc="-32" dirty="0" smtClean="0">
                <a:solidFill>
                  <a:srgbClr val="0000FF"/>
                </a:solidFill>
                <a:latin typeface="Arial"/>
                <a:cs typeface="Arial"/>
              </a:rPr>
              <a:t>Основные вехи </a:t>
            </a: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b="1" spc="-32" dirty="0" smtClean="0">
                <a:solidFill>
                  <a:srgbClr val="0000FF"/>
                </a:solidFill>
                <a:latin typeface="Arial"/>
                <a:cs typeface="Arial"/>
              </a:rPr>
              <a:t>жизни и творчества.</a:t>
            </a: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endParaRPr lang="ru-RU" b="1" spc="-32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b="1" spc="-32" dirty="0" smtClean="0">
                <a:solidFill>
                  <a:srgbClr val="009900"/>
                </a:solidFill>
                <a:latin typeface="Arial"/>
                <a:cs typeface="Arial"/>
              </a:rPr>
              <a:t>Стихотворение</a:t>
            </a: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b="1" spc="-32" dirty="0" smtClean="0">
                <a:solidFill>
                  <a:srgbClr val="009900"/>
                </a:solidFill>
                <a:latin typeface="Arial"/>
                <a:cs typeface="Arial"/>
              </a:rPr>
              <a:t>«Утро».</a:t>
            </a:r>
            <a:endParaRPr b="1" dirty="0">
              <a:solidFill>
                <a:srgbClr val="009900"/>
              </a:solidFill>
              <a:latin typeface="Arial"/>
              <a:cs typeface="Arial"/>
            </a:endParaRPr>
          </a:p>
          <a:p>
            <a:pPr marL="20134">
              <a:lnSpc>
                <a:spcPts val="4329"/>
              </a:lnSpc>
            </a:pPr>
            <a:r>
              <a:rPr lang="ru-RU" sz="3800" b="1" spc="-16" dirty="0" smtClean="0">
                <a:solidFill>
                  <a:srgbClr val="0000FF"/>
                </a:solidFill>
                <a:latin typeface="Arial"/>
                <a:cs typeface="Arial"/>
              </a:rPr>
              <a:t>       </a:t>
            </a:r>
          </a:p>
          <a:p>
            <a:pPr marL="53357" marR="977540">
              <a:lnSpc>
                <a:spcPts val="3108"/>
              </a:lnSpc>
              <a:spcBef>
                <a:spcPts val="2347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5720" y="1857370"/>
            <a:ext cx="500066" cy="128588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32748" y="337425"/>
            <a:ext cx="1006041" cy="1005549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09314" y="394737"/>
            <a:ext cx="274924" cy="590848"/>
          </a:xfrm>
          <a:prstGeom prst="rect">
            <a:avLst/>
          </a:prstGeom>
        </p:spPr>
        <p:txBody>
          <a:bodyPr vert="horz" wrap="square" lIns="0" tIns="25168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600" dirty="0" smtClean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09632" y="859064"/>
            <a:ext cx="696878" cy="342479"/>
          </a:xfrm>
          <a:prstGeom prst="rect">
            <a:avLst/>
          </a:prstGeom>
        </p:spPr>
        <p:txBody>
          <a:bodyPr vert="horz" wrap="square" lIns="0" tIns="19127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100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100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69" y="458120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6"/>
          <p:cNvSpPr/>
          <p:nvPr/>
        </p:nvSpPr>
        <p:spPr>
          <a:xfrm>
            <a:off x="285720" y="3357568"/>
            <a:ext cx="500066" cy="13573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44" name="AutoShape 4" descr="data:image/jpeg;base64,/9j/4AAQSkZJRgABAQAAAQABAAD/2wCEAAkGBwgHBgkIBwgKCgkLDRYPDQwMDRsUFRAWIB0iIiAdHx8kKDQsJCYxJx8fLT0tMTU3Ojo6Iys/RD84QzQ5OjcBCgoKDQwNGg8PGjclHyU3Nzc3Nzc3Nzc3Nzc3Nzc3Nzc3Nzc3Nzc3Nzc3Nzc3Nzc3Nzc3Nzc3Nzc3Nzc3Nzc3N//AABEIAKsAcAMBIgACEQEDEQH/xAAaAAACAwEBAAAAAAAAAAAAAAAEBQECAwAG/8QANhAAAgEDAwIFAQcDAwUAAAAAAQIDAAQREiExBVETIkFxkWEGFDJSgbHBFUKhJGKCIzOS0fD/xAAWAQEBAQAAAAAAAAAAAAAAAAAAAQL/xAAWEQEBAQAAAAAAAAAAAAAAAAAAEQH/2gAMAwEAAhEDEQA/AParFIeEY+ymtBbzniCU/wDA07gVUjaRtlUZNKr+abql19ztrO5l8LHiecpGoPod9zW6zGf3ecDJglA76DWbRup3Rh/xNYS9P6vYqG6f025iuSx863AZMfVc4p1bXE1xIbW9tvAvFjDkA5Vx6lT/ABVpCwAg8Gl5p7Oug4NIzyfeiKGqGtG2rI1RGalTVDUg0GlQTUZqCaDq6ozvXZoPVddvF6d0yOdtlEylie29F/Ze8gvbBri3UqjyE+bknvSj7TwR3w6XaXIY20lwfEAJGohCVGR3NMegwx2/TY7GF/D0AgNgZwd/nfesNHE13brJ4RnjEpBwmsZ+KWTXNqerxQC4he6wRoDAsBjf+D+lRF0GzS+W9LNJINgzMTk1C9OsoOsNcJFouHkLZAPmyvJ/z8CmDDqIwxrzh5r0nUvxGvMk/vWsTUMazJFWY5qlVENxUA1LbiqgUFua6oqaDjXV1QaD3JhiuITDMupGxkfXOx9x3pfaB7fqN3FcXDzRsyGN5FUaTjcbYo25lESZjIMgXOn+aHs0tbuyNtdOFeRi6N6hxyR9fWsNOv8AqSpKbKGI3Fy8ZJRSMKvdidh+/wBK8x0O6velfaWGzu2eeC5lIVslgjEYwCRwNqKe+t+iXYN1LFdMfIZopBlT66h6cUH/AFO3uvtpZNcTSQW64nBmyqs2kBcfQ96o9X1NcMTXlCdz717LqIWRCynPtXiyRqO/rVxnUMaqDVqqPpVHHiuFcSMZyKjNBNWAqBzU5oOIqoqa6g9g2HZiD+JcEe1B9QsGNlIsORKmHjxkbj029CNj71il5p9DWq9RI9D81lplN0m369Aly9pBJHJkldRV0O4Iz3H8V5hei/0zq6Ws0UxDReQS4IffbfJH0xXrYL9IdXhIVDHUQO9dLfQzMjTQ62Q5UsAdPtQBdOsrqC5LpK0dnp/7LDYH6fShOngePKH1aPBkzpG+NJpxL1EOukKQK86WKkkEj2NVkylVnvLmRYvOIl8Madg2lTgZ9cZoC4a4dUeVX0qNIZlPcnn5rFnJOc1VpGO7EnPegcRIJYEik1KrRRAsOxkwax/pyi2lkImLoisF4zkN9PTGfalmtiMajjGMVxdvzHb60DeLpsLOmTPpbgjG/wCDfj/efiqHp6FSR4uwyds6RhCM/wDke3FLFkYYwxx71IkbJ8zb/WoCb+3S2dFRmOdW5+jlf4of0qruTjJJ9zVdVUNc8YriwBqBVXGCOxouNFarE/NUUeY+1axpq3oM87e1LJKcPHhGJ7UuFs2PMN/WhAmRqIrjRa2+ZH24OKsbbbgChAPpXYo5LcsucYz3qWtCB6fGaEBAemd641ssGJcAAgjc1q9uRjb1oQExzjHaqtsynsDV7iMI3qNQx+tUcEypjjBNA4BAGT2qARLFlTnahWk/6WnP65qlsz4IVtj2oD4pFzlyBrOBRsCErxjFKfuU0surSxUY3AprYmaMtrOfTeoCGh8oJ41DNUNrk7D5FFJOjIAwA9azmvNIfQAw2xRQy22LhowNyA1ECxXkrk9+1TaXS+OWkXOofG5o4TIewBPPYUAYtAPTmoltMKcDc9qaxor7odQ4qJY8AYzz2qDzdxbtFIzaQeFK4+lTLFlY8jBOM0ReyD7xKgGdgQcc7UOrFAGbJAAGKBV1NNIyfwgZpbGQWBIx9aM6izMZGk3UEAEjfmlQYtlgASNhmqg8vkeYe29FWGgeLPLnw4o2kfHZQSf2odIwXGpcjvRtpCgDRyeZJVKOO6sCD+9BTolv996da9T6trnub5BMLfUyx26MAVQKMbgcsdyc+mADunRQdGtzYySzPLPNNJBGNc0rJqzk8nAyBk7DbehegtN0qxg6V1O3mYWS+Fb3cETSpNCNkzpBKsAACCB9CaNglkg+0E3UW6ddixuLVLcSeFqdGRmbJQZYK2vtnK7gZFRWsnVukQWElzJckrFMtu8LIVkErEBUKnBBOQe2N+N6y6j1Hplhb373EsiDpxVLjMTDzkDSqkjDE5GMd6t/TD1a46zdXCS2UV7HawQ5ULITC7OJCp4yWAAO+F3xml3ULa+u+mfbGDwp7m5uykluWg8JZdKKNK5+qkc1KpxLeWNvNeQzXIibp0Cy3XiIVEaNqIbURgjynjPFarcW9xd29pG0vizWwuVUxMB4Z9ScYHOMZpPetNfdQ+1k8XTb4Q3vSI7e1aS2YeNIqy5AHI3kA3x6njetYumSPfLDbW93B946A1r40yyaY5jjAJPHrShjbdYtYoknillNs50rceA/gsTx58Yx/u4+tb3HXreP+pRzTgt02JZbsxozeCGyRnGd8KTjtvQCw2z9HS0X7M/64QLF91ltR4IOnT5nxpKexJx6Z2oH7QdNmubj7Vt9xupGm6TBDbtDG4WWVRNkDGx3dOdvg0BZvbKO5vIzLI8tvbC7mCxMWjiP4cqBnOATjGcD2qZbmzVLVDI7zXkfiQRwxO7sg/uwBsu43OBvjmseqyTR319cx2F3OLvoQto1ihJbxQW8rD+04cbnA2NZwyXHTm6f1CxsLi6nbpkVnPZNEyN5CSCshGkEEsCGIBBBztuoXXBgulu/DeZ2tpRG4kheMq2AcYYDOxB/WlbLhByASeKaRyXTN1qTqFkbWae9EqKCWUp4SKCGwM/hOf8A1gkDRjBzznariHaxrttRkIAAwAKDU0VC3FVB1lIyzSA7ZORTiEkkEmlNuw2pjA4qK3ugzGEDGPEBPbailwV449qwRsjep1Ljeoqk0n+tt0BwAC3H0NFHihJYy0qSrglQVwfXNavIRgYBJ9BQXIAHlG55rjGPX5qiMQWyc/xVw2rbO/rQYi2hiDsqbsSxyc70I50qoxzKRkfrR5OQRS5YGiMiuwdGbUvdTigUeGlyZZZFy2rA1DgAUovYSLrITKaTvXop40TVp2zSa75NVFF4raM8VgDWimqhhA+PWjophjmk8b4rdJvrRTpZ9sZqgmBbJPHFL0n3G9YC653qB394HO/6VEdxqVnBwf4pSt1kYzzUR3Hh+XOQO9IHkcyhdj71JmIbUODScTjOdxn61otyfzbUgaGce1YSyjfegZLnI2NDNeYXzsfcig1upRjmk13JkmiZ5w3BzS2d8k1QUO1SNqqKsTxRFgTU68Gq5qDQaiYissHOdX+K7NTQSNQ/uFcdR5NRxUo+l1bGcEGgsrunlLZrQrNp1gbVY3K4AKE7Yzkj9jRC3UfhbMwOeO3+f4oAfEbvVW1Ec0UbkE/gYdsen/2KHc6mJAwCScdqAdoWbh8d6za1P5/8UUaqTQUWre9VFTQWqKirUEUvaWTJ87fNMaVnk0EmV/zt81wkf87fNZnmpHFBr4j/AJz81ZZH/O3zWNWFBqZH/O3zUGV/zt81Sqmgu0r4/G3zWZlf87fNc3FU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6" name="Picture 6" descr="Электронная книга Иван Никитин - Савицкий Ф. Е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16096">
            <a:off x="5836267" y="1913904"/>
            <a:ext cx="1872371" cy="2849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162355"/>
            <a:ext cx="8929750" cy="507831"/>
          </a:xfrm>
        </p:spPr>
        <p:txBody>
          <a:bodyPr/>
          <a:lstStyle/>
          <a:p>
            <a:r>
              <a:rPr lang="ru-RU" dirty="0" smtClean="0"/>
              <a:t>   Творческая деятельность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И.С.Никитина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357172"/>
            <a:ext cx="5500726" cy="4832092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</a:p>
          <a:p>
            <a:r>
              <a:rPr lang="ru-RU" sz="20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2000" i="0" dirty="0" smtClean="0">
                <a:solidFill>
                  <a:srgbClr val="009900"/>
                </a:solidFill>
              </a:rPr>
              <a:t>Всё те же «Воронежские </a:t>
            </a:r>
            <a:r>
              <a:rPr lang="ru-RU" sz="2000" i="0" dirty="0" smtClean="0">
                <a:solidFill>
                  <a:srgbClr val="009900"/>
                </a:solidFill>
              </a:rPr>
              <a:t>губернские ведомости</a:t>
            </a:r>
            <a:r>
              <a:rPr lang="ru-RU" sz="2000" i="0" dirty="0" smtClean="0">
                <a:solidFill>
                  <a:srgbClr val="009900"/>
                </a:solidFill>
              </a:rPr>
              <a:t>»</a:t>
            </a:r>
            <a:r>
              <a:rPr lang="ru-RU" sz="2000" b="0" i="0" dirty="0" smtClean="0">
                <a:solidFill>
                  <a:srgbClr val="009900"/>
                </a:solidFill>
              </a:rPr>
              <a:t> </a:t>
            </a:r>
            <a:r>
              <a:rPr lang="ru-RU" sz="2000" i="0" dirty="0" smtClean="0">
                <a:solidFill>
                  <a:srgbClr val="009900"/>
                </a:solidFill>
              </a:rPr>
              <a:t>напечатали </a:t>
            </a:r>
            <a:r>
              <a:rPr lang="ru-RU" sz="2000" i="0" dirty="0" smtClean="0">
                <a:solidFill>
                  <a:srgbClr val="009900"/>
                </a:solidFill>
              </a:rPr>
              <a:t>три стихотворения:</a:t>
            </a:r>
            <a:r>
              <a:rPr lang="ru-RU" sz="2000" i="0" dirty="0" smtClean="0"/>
              <a:t> </a:t>
            </a:r>
            <a:r>
              <a:rPr lang="ru-RU" sz="2000" i="0" dirty="0" smtClean="0">
                <a:solidFill>
                  <a:srgbClr val="C00000"/>
                </a:solidFill>
              </a:rPr>
              <a:t>«Русь», </a:t>
            </a:r>
            <a:r>
              <a:rPr lang="ru-RU" sz="2000" i="0" dirty="0" smtClean="0">
                <a:solidFill>
                  <a:srgbClr val="009900"/>
                </a:solidFill>
              </a:rPr>
              <a:t>посвящённое началу Крымской войны, </a:t>
            </a:r>
            <a:r>
              <a:rPr lang="ru-RU" sz="2000" i="0" dirty="0" smtClean="0">
                <a:solidFill>
                  <a:srgbClr val="C00000"/>
                </a:solidFill>
              </a:rPr>
              <a:t>«Поле» </a:t>
            </a:r>
            <a:r>
              <a:rPr lang="ru-RU" sz="2000" i="0" dirty="0" smtClean="0">
                <a:solidFill>
                  <a:srgbClr val="009900"/>
                </a:solidFill>
              </a:rPr>
              <a:t>и</a:t>
            </a:r>
            <a:r>
              <a:rPr lang="ru-RU" sz="2000" i="0" dirty="0" smtClean="0"/>
              <a:t> </a:t>
            </a:r>
            <a:r>
              <a:rPr lang="ru-RU" sz="2000" i="0" dirty="0" smtClean="0">
                <a:solidFill>
                  <a:srgbClr val="C00000"/>
                </a:solidFill>
              </a:rPr>
              <a:t>«С тех пор, как мир наш необъятный…».</a:t>
            </a:r>
            <a:r>
              <a:rPr lang="ru-RU" sz="2000" b="0" i="0" dirty="0" smtClean="0"/>
              <a:t> </a:t>
            </a:r>
            <a:endParaRPr lang="ru-RU" sz="2000" b="0" i="0" dirty="0" smtClean="0"/>
          </a:p>
          <a:p>
            <a:r>
              <a:rPr lang="ru-RU" sz="2000" i="0" dirty="0" smtClean="0">
                <a:solidFill>
                  <a:srgbClr val="009900"/>
                </a:solidFill>
              </a:rPr>
              <a:t>На </a:t>
            </a:r>
            <a:r>
              <a:rPr lang="ru-RU" sz="2000" i="0" dirty="0" smtClean="0">
                <a:solidFill>
                  <a:srgbClr val="009900"/>
                </a:solidFill>
              </a:rPr>
              <a:t>Никитина обратили внимание представители воронежского историко-этнографического кружка — меценат Николай Второв, издатель Валентин Средин и литературный критик Михаил </a:t>
            </a:r>
            <a:r>
              <a:rPr lang="ru-RU" sz="2000" i="0" dirty="0" err="1" smtClean="0">
                <a:solidFill>
                  <a:srgbClr val="009900"/>
                </a:solidFill>
              </a:rPr>
              <a:t>Де-Пуле</a:t>
            </a:r>
            <a:r>
              <a:rPr lang="ru-RU" sz="2000" i="0" dirty="0" smtClean="0">
                <a:solidFill>
                  <a:srgbClr val="009900"/>
                </a:solidFill>
              </a:rPr>
              <a:t>. С ними Никитин поддерживал отношения до конца жизни.  </a:t>
            </a:r>
          </a:p>
          <a:p>
            <a:pPr fontAlgn="base"/>
            <a:endParaRPr lang="ru-RU" sz="2000" dirty="0" smtClean="0">
              <a:solidFill>
                <a:srgbClr val="0000FF"/>
              </a:solidFill>
            </a:endParaRPr>
          </a:p>
          <a:p>
            <a:pPr fontAlgn="base"/>
            <a:endParaRPr lang="ru-RU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AutoShape 6" descr="Шенье, Андре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Шенье, Андре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Шенье, Андре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9" name="AutoShape 15" descr="Адам Мицкевич (24 декабря 1798 - 26 ноября 1855) , польский поэт и деятель  национально-освободительного дви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6" name="Picture 2" descr="http://t0.gstatic.com/images?q=tbn:ANd9GcRS55i2ktiDmOyZJNyB6kbG_j5lz4utWkyjYbeL6BfcVFoNjN_TbdYffGKNMw&amp;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43342">
            <a:off x="6331267" y="1271560"/>
            <a:ext cx="1965677" cy="299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162355"/>
            <a:ext cx="8929750" cy="507831"/>
          </a:xfrm>
        </p:spPr>
        <p:txBody>
          <a:bodyPr/>
          <a:lstStyle/>
          <a:p>
            <a:r>
              <a:rPr lang="ru-RU" dirty="0" smtClean="0"/>
              <a:t>  Творческая деятельность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И.С.Никитина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00430" y="928677"/>
            <a:ext cx="5500726" cy="4001095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0" dirty="0" smtClean="0"/>
              <a:t> </a:t>
            </a:r>
            <a:r>
              <a:rPr lang="ru-RU" sz="2000" i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 Никитине заговорили как о поэте-самородке, его стихотворения одно за другим появлялись в газете </a:t>
            </a:r>
            <a:r>
              <a:rPr lang="ru-RU" sz="200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«Воронежские губернские ведомости»,</a:t>
            </a:r>
            <a:r>
              <a:rPr lang="ru-RU" sz="2000" i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а затем — в </a:t>
            </a:r>
            <a:r>
              <a:rPr lang="ru-RU" sz="200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«Санкт-Петербургских ведомостях». </a:t>
            </a:r>
            <a:r>
              <a:rPr lang="ru-RU" sz="2000" i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Критики говорили о самобытности таланта поэта, его «народности», правда, замечали, что многие его стихи перекликаются с произведениями Алексея Кольцова. Так же как и Кольцов, он умел возвышенно описывать природные красоты, в печати его называли мастером русского поэтического пейзажа.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AutoShape 2" descr="Портрет философа Владимира Сергеевича Соловьёва. Крамской И.Н.. &quot;Лучшие  работы Екатерины Рождественской&quot;. Выставочный зал-музей «Загорье». Artefa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Экскурсия &quot;Андрей Белый и Александр Блок: история дружбы, история жизни&quot;. |  Государственный музей А.С.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2" name="AutoShape 8" descr="Экскурсия &quot;Андрей Белый и Александр Блок: история дружбы, история жизни&quot;. |  Государственный музей А.С.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Первая публикация романа И. Тургенева «Отцы и дети»] Русский вестник. ... | 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Первая публикация романа И. Тургенева «Отцы и дети»] Русский вестник. ... | 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http://t0.gstatic.com/images?q=tbn:ANd9GcT255BG_9MMIKj4UWNQRd4MvNBpQmvdtjp_-68JjmSI50AGNT5rukuLoh1qsW4&amp;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14"/>
            <a:ext cx="2500330" cy="1752607"/>
          </a:xfrm>
          <a:prstGeom prst="rect">
            <a:avLst/>
          </a:prstGeom>
          <a:noFill/>
        </p:spPr>
      </p:pic>
      <p:pic>
        <p:nvPicPr>
          <p:cNvPr id="20486" name="Picture 6" descr="http://t0.gstatic.com/images?q=tbn:ANd9GcSNqegUmwFoPjBoNZ1w6d31FEgJLXN8_z5m5xyzDYcQ3gNqejg_-U0XhpWsx2s&amp;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61496">
            <a:off x="878990" y="3193743"/>
            <a:ext cx="1757364" cy="1428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8524193" cy="1015663"/>
          </a:xfrm>
        </p:spPr>
        <p:txBody>
          <a:bodyPr/>
          <a:lstStyle/>
          <a:p>
            <a:r>
              <a:rPr lang="ru-RU" dirty="0" smtClean="0"/>
              <a:t> Творческая деятельность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И.С.Никитина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928677"/>
            <a:ext cx="3714776" cy="3631763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 fontAlgn="base"/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sz="2000" i="0" dirty="0" smtClean="0">
                <a:solidFill>
                  <a:srgbClr val="0000FF"/>
                </a:solidFill>
              </a:rPr>
              <a:t>В начале 1850-х годов произведения И.С.Никитина много печатали. В эти годы вышли стихи «Моление о чаше» и «Война за веру». В них Никитин описывал тяжёлый труд и безрадостную жизнь крестьян, страдания бедных горожан, выражал протест против несправедливого устройства жизни.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19458" name="Picture 2" descr="https://i2.wp.com/fb.ru/misc/i/gallery/24396/1058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34484">
            <a:off x="5501097" y="1419410"/>
            <a:ext cx="2452616" cy="3126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8524193" cy="1015663"/>
          </a:xfrm>
        </p:spPr>
        <p:txBody>
          <a:bodyPr/>
          <a:lstStyle/>
          <a:p>
            <a:r>
              <a:rPr lang="ru-RU" dirty="0" smtClean="0"/>
              <a:t> Творческая деятельность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И.С.Никитина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48" y="1214428"/>
            <a:ext cx="4643470" cy="3323987"/>
          </a:xfrm>
        </p:spPr>
        <p:txBody>
          <a:bodyPr/>
          <a:lstStyle/>
          <a:p>
            <a:pPr fontAlgn="base"/>
            <a:r>
              <a:rPr lang="ru-RU" sz="1600" i="0" dirty="0" smtClean="0"/>
              <a:t>     </a:t>
            </a:r>
          </a:p>
          <a:p>
            <a:pPr fontAlgn="base"/>
            <a:r>
              <a:rPr lang="ru-RU" sz="2000" i="0" dirty="0" smtClean="0">
                <a:solidFill>
                  <a:srgbClr val="0070C0"/>
                </a:solidFill>
              </a:rPr>
              <a:t>      Угрюмый характер наложил отпечаток на поэзию Никитина: </a:t>
            </a:r>
            <a:r>
              <a:rPr lang="ru-RU" sz="2000" dirty="0" smtClean="0">
                <a:solidFill>
                  <a:srgbClr val="0070C0"/>
                </a:solidFill>
              </a:rPr>
              <a:t>«Я не сложил, не мог сложить ни одной беззаботной, </a:t>
            </a:r>
            <a:r>
              <a:rPr lang="ru-RU" sz="2000" dirty="0" smtClean="0">
                <a:solidFill>
                  <a:srgbClr val="0070C0"/>
                </a:solidFill>
              </a:rPr>
              <a:t>весёлой </a:t>
            </a:r>
            <a:r>
              <a:rPr lang="ru-RU" sz="2000" dirty="0" smtClean="0">
                <a:solidFill>
                  <a:srgbClr val="0070C0"/>
                </a:solidFill>
              </a:rPr>
              <a:t>песни во всю мою жизнь»</a:t>
            </a:r>
            <a:r>
              <a:rPr lang="ru-RU" sz="2000" i="0" dirty="0" smtClean="0">
                <a:solidFill>
                  <a:srgbClr val="0070C0"/>
                </a:solidFill>
              </a:rPr>
              <a:t>, — вспоминал позже поэт. </a:t>
            </a:r>
          </a:p>
          <a:p>
            <a:pPr fontAlgn="base"/>
            <a:r>
              <a:rPr lang="ru-RU" sz="2000" i="0" dirty="0" smtClean="0">
                <a:solidFill>
                  <a:srgbClr val="0070C0"/>
                </a:solidFill>
              </a:rPr>
              <a:t>      В октябре 1854 года Никитин начал работу над крупнейшим своим произведением — поэмой «Кулак» о жизни мелкого торговца.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9942" name="AutoShape 6" descr="Балаганч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6" name="Picture 2" descr="https://www.culture.ru/storage/images/649ed5ba651560aef883e63022d2e1bf/4160333b5058edc983a7ed0573b53a78.jpg/g_center,c_fill/nik_s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6"/>
            <a:ext cx="3714776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62355"/>
            <a:ext cx="9144064" cy="1015663"/>
          </a:xfrm>
        </p:spPr>
        <p:txBody>
          <a:bodyPr/>
          <a:lstStyle/>
          <a:p>
            <a:r>
              <a:rPr lang="ru-RU" dirty="0" smtClean="0"/>
              <a:t> Творческая деятельность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И.С.Никитина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928677"/>
            <a:ext cx="4357718" cy="4308872"/>
          </a:xfrm>
        </p:spPr>
        <p:txBody>
          <a:bodyPr/>
          <a:lstStyle/>
          <a:p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0" dirty="0" smtClean="0"/>
              <a:t> </a:t>
            </a:r>
            <a:r>
              <a:rPr lang="ru-RU" sz="2000" i="0" dirty="0" smtClean="0">
                <a:solidFill>
                  <a:srgbClr val="0000FF"/>
                </a:solidFill>
              </a:rPr>
              <a:t>Герой произведения выдал свою дочь замуж за нелюбимого — за состоятельного купца, и надеялся обеспечить себе безбедную старость. Никитин долго не мог закончить произведение: в начале лета 1855 года он заболел туберкулёзом и проболел до конца зимы. К осени 1856 года был закончен первый вариант «Кулака».</a:t>
            </a:r>
            <a:r>
              <a:rPr lang="ru-RU" sz="2000" b="0" i="0" dirty="0" smtClean="0"/>
              <a:t> </a:t>
            </a:r>
            <a:r>
              <a:rPr lang="ru-RU" sz="2000" i="0" dirty="0" smtClean="0">
                <a:solidFill>
                  <a:srgbClr val="0000FF"/>
                </a:solidFill>
              </a:rPr>
              <a:t>О «Кулаке» тепло отозвался критик </a:t>
            </a:r>
          </a:p>
          <a:p>
            <a:r>
              <a:rPr lang="ru-RU" sz="2000" i="0" dirty="0" smtClean="0">
                <a:solidFill>
                  <a:srgbClr val="0000FF"/>
                </a:solidFill>
              </a:rPr>
              <a:t>Н.Добролюбов.</a:t>
            </a:r>
            <a:r>
              <a:rPr lang="ru-RU" sz="2000" b="0" i="0" dirty="0" smtClean="0"/>
              <a:t> </a:t>
            </a:r>
            <a:endParaRPr lang="ru-RU" sz="2000" dirty="0" smtClean="0">
              <a:solidFill>
                <a:srgbClr val="0000FF"/>
              </a:solidFill>
            </a:endParaRPr>
          </a:p>
          <a:p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17412" name="Picture 4" descr="http://t0.gstatic.com/images?q=tbn:ANd9GcT6yaGV4IFgS4f1P6MDnzdFC1Kn7jxEX2VsPALVDA17_YLo0xcPkgQ7pKlLUg&amp;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857370"/>
            <a:ext cx="1785950" cy="2500330"/>
          </a:xfrm>
          <a:prstGeom prst="rect">
            <a:avLst/>
          </a:prstGeom>
          <a:noFill/>
        </p:spPr>
      </p:pic>
      <p:pic>
        <p:nvPicPr>
          <p:cNvPr id="17414" name="Picture 6" descr="http://t0.gstatic.com/images?q=tbn:ANd9GcSFfwRbxqFNekub5Lmk00bY1nze49UD_UXvkQmzGY63aUX-MjtD2uTJnaVuOA&amp;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000114"/>
            <a:ext cx="1643074" cy="17859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2786064"/>
            <a:ext cx="6500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Н.А.Добролюбов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678" y="146668"/>
            <a:ext cx="7531346" cy="1042093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pc="24" dirty="0" smtClean="0"/>
              <a:t>      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spc="-8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642924"/>
            <a:ext cx="4357718" cy="4482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Успех поэмы принёс И.С.Никитину небольшой капитал — около двух тысяч рублей. Этих денег должно было хватить на создание собственного книжного магазина с читальней.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Друзья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воронежскому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кружку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поддержали идею Никитина. Ещё три тысячи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поэту всё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же пришлось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занять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— в этом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ему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помог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меценат Второв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AutoShape 4" descr="Краткая биография Фета Афанасия интересные факты самое главно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3286130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Меценат Николай 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Второв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42858"/>
            <a:ext cx="885831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Открытие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Никитиным в Воронеже книжного магазина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pic>
        <p:nvPicPr>
          <p:cNvPr id="16386" name="Picture 2" descr="http://t0.gstatic.com/images?q=tbn:ANd9GcR9ExvqFsgrYBAYablSwXE8UO5fE_YkRtyqnVZYJYIzr6ABUWIvV6Y-pWnW2g&amp;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000114"/>
            <a:ext cx="1857388" cy="2286016"/>
          </a:xfrm>
          <a:prstGeom prst="rect">
            <a:avLst/>
          </a:prstGeom>
          <a:noFill/>
        </p:spPr>
      </p:pic>
      <p:pic>
        <p:nvPicPr>
          <p:cNvPr id="16388" name="Picture 4" descr="https://imgprx.livejournal.net/92bf05c15c2a0642ea0ec6cfc9ee293970d3461d/pE2Mjh_6zSQ7ZwAZBFigK_1Vgo7TR5KS60uCBTPjhPkPNOliAbSmoEwJjk3xlem6GIaLjWp_VuzLX4w5tmyq2ITONqtAYXlnmERivtM7sUDiS8WJk-B7-9BKY-QM0Oo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500180"/>
            <a:ext cx="2417724" cy="265113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08946" y="4143386"/>
            <a:ext cx="24776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      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Пассаж Н.Второва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46668"/>
            <a:ext cx="9144000" cy="765094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2400" dirty="0" smtClean="0"/>
              <a:t>Открытие </a:t>
            </a:r>
            <a:r>
              <a:rPr lang="ru-RU" sz="2400" dirty="0" smtClean="0"/>
              <a:t>Никитиным в Воронеже книжного магазина</a:t>
            </a:r>
            <a:br>
              <a:rPr lang="ru-RU" sz="2400" dirty="0" smtClean="0"/>
            </a:br>
            <a:endParaRPr sz="2400" spc="-8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928676"/>
            <a:ext cx="478634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начале 1859 года книжный магазин И.С.Никитина заработал и сразу же стал очень популярным: воронежской публике хотелось посмотреть на поэта, которого печатали в столичных журналах. Многих постигло разочарование: вместо франта, которого они надеялись увидеть, в книжном магазине их ждал болезненно худой и раздражительный Никитин. Впрочем, самого поэта такое отношение посетителей не задело. 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s://kai.ru/documents/678086/10919489/3.jpg/ee8338b1-97da-4379-ba65-b5376bfcee87?t=15699326292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8"/>
            <a:ext cx="3286148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"/>
          <p:cNvSpPr txBox="1">
            <a:spLocks/>
          </p:cNvSpPr>
          <p:nvPr/>
        </p:nvSpPr>
        <p:spPr>
          <a:xfrm>
            <a:off x="4286248" y="285752"/>
            <a:ext cx="4572033" cy="635793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r>
              <a:rPr lang="ru-RU" sz="1600" b="1" i="1" kern="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</p:txBody>
      </p:sp>
      <p:sp>
        <p:nvSpPr>
          <p:cNvPr id="6" name="Text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4283" y="162355"/>
            <a:ext cx="8452754" cy="50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</a:rPr>
              <a:t>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«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Дневник семинариста»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857238"/>
            <a:ext cx="5429288" cy="4093416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В 1859 году И.С.Никитин выпустил свой второй поэтический сборник. Критика встретила его холодно. А книжный магазин, напротив, начал приносить стабильную прибыль. Современники поэта замечали, что в Никитине кулак одержал верх над литератором. В 1860 году Никитин опубликовал своё первое прозаическое произведение — сборник автобиографических очерков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«Дневник семинариста»,</a:t>
            </a:r>
            <a:r>
              <a:rPr lang="ru-RU" sz="20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в котором рассказал о годах учёбы в Воронежской семинарии. </a:t>
            </a:r>
            <a:endParaRPr lang="ru-RU" sz="20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t0.gstatic.com/images?q=tbn:ANd9GcRY8aOGNgGhDnEt8zUvlcVypoPls9EPZS2bN_evnu8AwTMt6RfcPOGcbL5X5mo&amp;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04755">
            <a:off x="973321" y="1327225"/>
            <a:ext cx="1951234" cy="2944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"/>
          <p:cNvSpPr txBox="1">
            <a:spLocks/>
          </p:cNvSpPr>
          <p:nvPr/>
        </p:nvSpPr>
        <p:spPr>
          <a:xfrm>
            <a:off x="4286248" y="285752"/>
            <a:ext cx="4572033" cy="635793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r>
              <a:rPr lang="ru-RU" sz="1600" b="1" i="1" kern="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</p:txBody>
      </p:sp>
      <p:sp>
        <p:nvSpPr>
          <p:cNvPr id="6" name="Text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4283" y="162355"/>
            <a:ext cx="845275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</a:rPr>
              <a:t>     </a:t>
            </a:r>
            <a:r>
              <a:rPr lang="ru-RU" dirty="0" smtClean="0">
                <a:latin typeface="Constantia" pitchFamily="18" charset="0"/>
              </a:rPr>
              <a:t> 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оездка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 Москву и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Петербург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857238"/>
            <a:ext cx="5143536" cy="4401193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том же году И.С.Никитин по приглашению мецената Второва совершил давно запланированную поездку в Москву и Петербург. 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Своими впечатлениями он делился 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письмах к Михаилу </a:t>
            </a:r>
            <a:r>
              <a:rPr lang="ru-RU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Де-Пуле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Одним из последних стало стихотворение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«Обличитель чужого разврата».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Его Никитин прочитал на литературном вечере в Воронеже в 1860 году. Произведение настолько понравилось слушателям, что они попросили прочитать его дважды.</a:t>
            </a:r>
          </a:p>
          <a:p>
            <a:pPr fontAlgn="base"/>
            <a:endParaRPr lang="ru-RU" sz="20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t0.gstatic.com/images?q=tbn:ANd9GcRP39L1iFyt5p4OaNAJA-SXu52hNc7T__qI58iypmok4k-sYknsnNKdYYlJ4A&amp;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09458">
            <a:off x="5450518" y="1434284"/>
            <a:ext cx="300039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"/>
          <p:cNvSpPr txBox="1">
            <a:spLocks/>
          </p:cNvSpPr>
          <p:nvPr/>
        </p:nvSpPr>
        <p:spPr>
          <a:xfrm>
            <a:off x="4286248" y="285752"/>
            <a:ext cx="4572033" cy="635793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endParaRPr lang="ru-RU" sz="1600" b="1" i="1" kern="0" dirty="0" smtClean="0">
              <a:solidFill>
                <a:srgbClr val="26262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3017" indent="-273017" algn="r" defTabSz="914290">
              <a:lnSpc>
                <a:spcPct val="80000"/>
              </a:lnSpc>
              <a:defRPr/>
            </a:pPr>
            <a:r>
              <a:rPr lang="ru-RU" sz="1600" b="1" i="1" kern="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200" b="1" i="1" kern="0" dirty="0" smtClean="0">
              <a:solidFill>
                <a:srgbClr val="262626"/>
              </a:solidFill>
              <a:latin typeface="Comic Sans MS" pitchFamily="66" charset="0"/>
              <a:cs typeface="Arial"/>
            </a:endParaRPr>
          </a:p>
        </p:txBody>
      </p:sp>
      <p:sp>
        <p:nvSpPr>
          <p:cNvPr id="6" name="Text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4283" y="162355"/>
            <a:ext cx="8452754" cy="50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</a:rPr>
              <a:t>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Последние годы жизни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И.С.Никитина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857238"/>
            <a:ext cx="5072098" cy="3785640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Никитин с восторгом встретил отмену крепостного права в 1861 году, но к другим социальным переменам и реформам Александра II относился скептически.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В этом же году здоровье Никитина ухудшилось: обострился туберкулёз.    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Поэта не стало 28 октября 1861 года. Его похоронили на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Митрофановском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кладбище Воронежа рядом с Алексеем Кольцовым.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Иван Никит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6"/>
            <a:ext cx="2428892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43803"/>
            <a:ext cx="8190071" cy="553998"/>
          </a:xfrm>
        </p:spPr>
        <p:txBody>
          <a:bodyPr anchor="ctr"/>
          <a:lstStyle/>
          <a:p>
            <a:pPr algn="ctr"/>
            <a:r>
              <a:rPr lang="ru-RU" sz="3600" dirty="0" smtClean="0"/>
              <a:t>Биография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928676"/>
            <a:ext cx="5214974" cy="2926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96">
              <a:lnSpc>
                <a:spcPts val="3092"/>
              </a:lnSpc>
              <a:spcBef>
                <a:spcPts val="174"/>
              </a:spcBef>
            </a:pPr>
            <a:endParaRPr lang="ru-RU" sz="2800" b="1" spc="-32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sz="2800" b="1" spc="-32" smtClean="0">
                <a:solidFill>
                  <a:srgbClr val="FF0000"/>
                </a:solidFill>
                <a:latin typeface="Arial"/>
                <a:cs typeface="Arial"/>
              </a:rPr>
              <a:t>    Иван </a:t>
            </a:r>
            <a:r>
              <a:rPr lang="ru-RU" sz="2800" b="1" spc="-32" dirty="0" err="1" smtClean="0">
                <a:solidFill>
                  <a:srgbClr val="FF0000"/>
                </a:solidFill>
                <a:latin typeface="Arial"/>
                <a:cs typeface="Arial"/>
              </a:rPr>
              <a:t>Саввич</a:t>
            </a:r>
            <a:r>
              <a:rPr lang="ru-RU" sz="2800" b="1" spc="-32" dirty="0" smtClean="0">
                <a:solidFill>
                  <a:srgbClr val="FF0000"/>
                </a:solidFill>
                <a:latin typeface="Arial"/>
                <a:cs typeface="Arial"/>
              </a:rPr>
              <a:t> Никитин –</a:t>
            </a:r>
          </a:p>
          <a:p>
            <a:pPr marL="29196">
              <a:lnSpc>
                <a:spcPts val="3092"/>
              </a:lnSpc>
              <a:spcBef>
                <a:spcPts val="174"/>
              </a:spcBef>
            </a:pPr>
            <a:r>
              <a:rPr lang="ru-RU" sz="2800" b="1" dirty="0" smtClean="0">
                <a:solidFill>
                  <a:srgbClr val="0000FF"/>
                </a:solidFill>
              </a:rPr>
              <a:t>русский поэт, прозаик, автор произведений для детей, торговец. На стихи Никитина написано множество песен и романсов. 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https://filolen.ru/wp-content/uploads/2019/06/Kratkaya_biografiya_nikitin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90"/>
            <a:ext cx="3252774" cy="3114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3803"/>
            <a:ext cx="8929750" cy="561045"/>
          </a:xfrm>
        </p:spPr>
        <p:txBody>
          <a:bodyPr anchor="ctr"/>
          <a:lstStyle/>
          <a:p>
            <a:pPr algn="ctr"/>
            <a:r>
              <a:rPr lang="ru-RU" sz="3200" dirty="0" smtClean="0"/>
              <a:t>История создания </a:t>
            </a:r>
            <a:r>
              <a:rPr lang="ru-RU" sz="3200" dirty="0" smtClean="0"/>
              <a:t>стихотворения «Утро»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5854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857238"/>
            <a:ext cx="5214974" cy="3785640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Стихотворение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Никитина «Утро» было написано в конце 1854 г. Писатель вновь вернулся к нему в январе 1855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г. Поэт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считал его одним из лучших. Стихотворение было опубликовано в «Отечественных записках» № 7 за 1855 г. Гораздо позже стихотворение было положено на музыку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композиторами 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Калинниковым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Ивановым-Корсунским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   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Стихотворение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образец пейзажной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лирики.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Фотокопия автографа стихотворения И. С. Никитина «Утро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00114"/>
            <a:ext cx="2857500" cy="321471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4286262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ФОТОКОПИЯ </a:t>
            </a:r>
            <a:r>
              <a:rPr lang="ru-RU" sz="12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АВТОГРАФА СТИХОТВОРЕНИЯ И. С. НИКИТИНА   </a:t>
            </a:r>
          </a:p>
          <a:p>
            <a:r>
              <a:rPr lang="ru-RU" sz="12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ru-RU" sz="12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«УТРО».</a:t>
            </a:r>
            <a:endParaRPr lang="ru-RU" sz="1200" b="1" cap="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162355"/>
            <a:ext cx="9072594" cy="507831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sz="2800" dirty="0" smtClean="0"/>
              <a:t>Тема, идея, жанр и композиция стихотворения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48" y="714362"/>
            <a:ext cx="4643470" cy="3662541"/>
          </a:xfrm>
        </p:spPr>
        <p:txBody>
          <a:bodyPr/>
          <a:lstStyle/>
          <a:p>
            <a:r>
              <a:rPr lang="ru-RU" sz="1800" i="0" dirty="0" smtClean="0">
                <a:solidFill>
                  <a:srgbClr val="0000FF"/>
                </a:solidFill>
              </a:rPr>
              <a:t>    </a:t>
            </a:r>
          </a:p>
          <a:p>
            <a:pPr fontAlgn="base"/>
            <a:r>
              <a:rPr lang="ru-RU" sz="1800" i="0" dirty="0" smtClean="0">
                <a:solidFill>
                  <a:srgbClr val="0000FF"/>
                </a:solidFill>
              </a:rPr>
              <a:t>     </a:t>
            </a:r>
            <a:r>
              <a:rPr lang="ru-RU" sz="2000" i="0" dirty="0" smtClean="0">
                <a:solidFill>
                  <a:srgbClr val="009900"/>
                </a:solidFill>
              </a:rPr>
              <a:t>Тема </a:t>
            </a:r>
            <a:r>
              <a:rPr lang="ru-RU" sz="2000" i="0" dirty="0" smtClean="0">
                <a:solidFill>
                  <a:srgbClr val="0000FF"/>
                </a:solidFill>
              </a:rPr>
              <a:t>стихотворения заявлена в названии. </a:t>
            </a:r>
            <a:r>
              <a:rPr lang="ru-RU" sz="2000" i="0" dirty="0" smtClean="0">
                <a:solidFill>
                  <a:srgbClr val="009900"/>
                </a:solidFill>
              </a:rPr>
              <a:t>Основная мысль </a:t>
            </a:r>
            <a:r>
              <a:rPr lang="ru-RU" sz="2000" i="0" dirty="0" smtClean="0">
                <a:solidFill>
                  <a:srgbClr val="0000FF"/>
                </a:solidFill>
              </a:rPr>
              <a:t>задана в движении чувств лирического героя. Его взгляд скользит по пробуждающейся природе, как бы двигаясь в пространстве и во времени вместе с человеком. Последние строки раскрывают основную мысль: </a:t>
            </a:r>
            <a:r>
              <a:rPr lang="ru-RU" sz="2000" i="0" dirty="0" smtClean="0">
                <a:solidFill>
                  <a:srgbClr val="009900"/>
                </a:solidFill>
              </a:rPr>
              <a:t>утро – отрада для лирического героя, обременённого заботами и душевной болью. </a:t>
            </a:r>
            <a:endParaRPr lang="ru-RU" sz="2000" dirty="0">
              <a:solidFill>
                <a:srgbClr val="009900"/>
              </a:solidFill>
            </a:endParaRPr>
          </a:p>
        </p:txBody>
      </p:sp>
      <p:pic>
        <p:nvPicPr>
          <p:cNvPr id="5122" name="Picture 2" descr="Иллюстрация С. Куприянова к стихотворению И. Никитина «Утро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14"/>
            <a:ext cx="3571900" cy="34290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4500576"/>
            <a:ext cx="4500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ИЛЛЮСТРАЦИЯ С. КУПРИЯНОВА К </a:t>
            </a:r>
            <a:endParaRPr lang="ru-RU" sz="1200" b="1" cap="all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СТИХОТВОРЕНИЮ </a:t>
            </a:r>
            <a:r>
              <a:rPr lang="ru-RU" sz="12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И. НИКИТИНА «УТРО»</a:t>
            </a:r>
            <a:endParaRPr lang="ru-RU" sz="1200" b="1" cap="al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162355"/>
            <a:ext cx="9072594" cy="507831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sz="2800" dirty="0" smtClean="0"/>
              <a:t>Тема, идея, жанр и композиция стихотворения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714362"/>
            <a:ext cx="4857784" cy="4278094"/>
          </a:xfrm>
        </p:spPr>
        <p:txBody>
          <a:bodyPr/>
          <a:lstStyle/>
          <a:p>
            <a:r>
              <a:rPr lang="ru-RU" sz="1800" i="0" dirty="0" smtClean="0">
                <a:solidFill>
                  <a:srgbClr val="0000FF"/>
                </a:solidFill>
              </a:rPr>
              <a:t>    </a:t>
            </a:r>
          </a:p>
          <a:p>
            <a:pPr fontAlgn="base"/>
            <a:r>
              <a:rPr lang="ru-RU" sz="2000" b="0" i="0" dirty="0" smtClean="0">
                <a:solidFill>
                  <a:srgbClr val="7030A0"/>
                </a:solidFill>
              </a:rPr>
              <a:t>    </a:t>
            </a:r>
            <a:r>
              <a:rPr lang="ru-RU" sz="2000" b="0" i="0" dirty="0" smtClean="0">
                <a:solidFill>
                  <a:srgbClr val="7030A0"/>
                </a:solidFill>
              </a:rPr>
              <a:t> </a:t>
            </a:r>
            <a:r>
              <a:rPr lang="ru-RU" sz="2000" i="0" dirty="0" smtClean="0">
                <a:solidFill>
                  <a:srgbClr val="0000FF"/>
                </a:solidFill>
              </a:rPr>
              <a:t>Стихотворение </a:t>
            </a:r>
            <a:r>
              <a:rPr lang="ru-RU" sz="2000" i="0" dirty="0" smtClean="0">
                <a:solidFill>
                  <a:srgbClr val="0000FF"/>
                </a:solidFill>
              </a:rPr>
              <a:t>состоит из 6 строф. </a:t>
            </a:r>
            <a:r>
              <a:rPr lang="ru-RU" sz="2000" i="0" dirty="0" smtClean="0">
                <a:solidFill>
                  <a:srgbClr val="FF0000"/>
                </a:solidFill>
              </a:rPr>
              <a:t>В первой строфе </a:t>
            </a:r>
            <a:r>
              <a:rPr lang="ru-RU" sz="2000" i="0" dirty="0" smtClean="0">
                <a:solidFill>
                  <a:srgbClr val="0000FF"/>
                </a:solidFill>
              </a:rPr>
              <a:t>рассвет только начинается: гаснут звёзды, краснеет небо и вода. </a:t>
            </a:r>
            <a:r>
              <a:rPr lang="ru-RU" sz="2000" i="0" dirty="0" smtClean="0">
                <a:solidFill>
                  <a:srgbClr val="FF0000"/>
                </a:solidFill>
              </a:rPr>
              <a:t>Во второй строфе</a:t>
            </a:r>
            <a:r>
              <a:rPr lang="ru-RU" sz="2000" i="0" dirty="0" smtClean="0">
                <a:solidFill>
                  <a:srgbClr val="0000FF"/>
                </a:solidFill>
              </a:rPr>
              <a:t> появляется лирический герой, путешествующий по рассветной природе. </a:t>
            </a:r>
            <a:r>
              <a:rPr lang="ru-RU" sz="2000" i="0" dirty="0" smtClean="0">
                <a:solidFill>
                  <a:srgbClr val="FF0000"/>
                </a:solidFill>
              </a:rPr>
              <a:t>В третьей строфе </a:t>
            </a:r>
            <a:r>
              <a:rPr lang="ru-RU" sz="2000" i="0" dirty="0" smtClean="0">
                <a:solidFill>
                  <a:srgbClr val="0000FF"/>
                </a:solidFill>
              </a:rPr>
              <a:t>природа обретает звучание: </a:t>
            </a:r>
            <a:endParaRPr lang="ru-RU" sz="2000" i="0" dirty="0" smtClean="0">
              <a:solidFill>
                <a:srgbClr val="0000FF"/>
              </a:solidFill>
            </a:endParaRPr>
          </a:p>
          <a:p>
            <a:pPr fontAlgn="base"/>
            <a:r>
              <a:rPr lang="ru-RU" sz="2000" i="0" dirty="0" smtClean="0">
                <a:solidFill>
                  <a:srgbClr val="0000FF"/>
                </a:solidFill>
              </a:rPr>
              <a:t>с </a:t>
            </a:r>
            <a:r>
              <a:rPr lang="ru-RU" sz="2000" i="0" dirty="0" smtClean="0">
                <a:solidFill>
                  <a:srgbClr val="0000FF"/>
                </a:solidFill>
              </a:rPr>
              <a:t>шумом проносятся утки, далеко звенит колокольчик (очевидно, уже выгнанного на луг скота). </a:t>
            </a:r>
            <a:endParaRPr lang="ru-RU" sz="2000" i="0" dirty="0" smtClean="0">
              <a:solidFill>
                <a:srgbClr val="0000FF"/>
              </a:solidFill>
            </a:endParaRPr>
          </a:p>
          <a:p>
            <a:pPr fontAlgn="base"/>
            <a:r>
              <a:rPr lang="ru-RU" sz="2000" i="0" dirty="0" smtClean="0">
                <a:solidFill>
                  <a:srgbClr val="FF0000"/>
                </a:solidFill>
              </a:rPr>
              <a:t>В </a:t>
            </a:r>
            <a:r>
              <a:rPr lang="ru-RU" sz="2000" i="0" dirty="0" smtClean="0">
                <a:solidFill>
                  <a:srgbClr val="FF0000"/>
                </a:solidFill>
              </a:rPr>
              <a:t>четвёртой строфе </a:t>
            </a:r>
            <a:r>
              <a:rPr lang="ru-RU" sz="2000" i="0" dirty="0" smtClean="0">
                <a:solidFill>
                  <a:srgbClr val="0000FF"/>
                </a:solidFill>
              </a:rPr>
              <a:t>пробуждаются </a:t>
            </a:r>
            <a:r>
              <a:rPr lang="ru-RU" sz="2000" i="0" dirty="0" smtClean="0">
                <a:solidFill>
                  <a:srgbClr val="0000FF"/>
                </a:solidFill>
              </a:rPr>
              <a:t>люди (рыбаки) и птицы. 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5" name="Picture 4" descr="https://obrazovaka.ru/wp-content/images/preview/biblioteka/ivan-nikitin-utro-283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142990"/>
            <a:ext cx="3357586" cy="335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162355"/>
            <a:ext cx="9072594" cy="507831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sz="2800" dirty="0" smtClean="0"/>
              <a:t>Тема, идея, жанр и композиция стихотворения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9058" y="642924"/>
            <a:ext cx="5000660" cy="4278094"/>
          </a:xfrm>
        </p:spPr>
        <p:txBody>
          <a:bodyPr/>
          <a:lstStyle/>
          <a:p>
            <a:r>
              <a:rPr lang="ru-RU" sz="1800" i="0" dirty="0" smtClean="0">
                <a:solidFill>
                  <a:srgbClr val="0000FF"/>
                </a:solidFill>
              </a:rPr>
              <a:t>    </a:t>
            </a:r>
          </a:p>
          <a:p>
            <a:pPr fontAlgn="base"/>
            <a:r>
              <a:rPr lang="ru-RU" sz="2000" b="0" i="0" dirty="0" smtClean="0"/>
              <a:t>    </a:t>
            </a:r>
            <a:r>
              <a:rPr lang="ru-RU" sz="2000" i="0" dirty="0" smtClean="0">
                <a:solidFill>
                  <a:srgbClr val="002060"/>
                </a:solidFill>
              </a:rPr>
              <a:t>Отдельные </a:t>
            </a:r>
            <a:r>
              <a:rPr lang="ru-RU" sz="2000" i="0" dirty="0" smtClean="0">
                <a:solidFill>
                  <a:srgbClr val="002060"/>
                </a:solidFill>
              </a:rPr>
              <a:t>шумы заглушаются птичьими песнями, природа радостно ожидает солнца. </a:t>
            </a:r>
            <a:r>
              <a:rPr lang="ru-RU" sz="2000" i="0" dirty="0" smtClean="0">
                <a:solidFill>
                  <a:srgbClr val="FF0000"/>
                </a:solidFill>
              </a:rPr>
              <a:t>Пятая строфа кульминационная.</a:t>
            </a:r>
            <a:r>
              <a:rPr lang="ru-RU" sz="2000" i="0" dirty="0" smtClean="0">
                <a:solidFill>
                  <a:srgbClr val="009900"/>
                </a:solidFill>
              </a:rPr>
              <a:t> </a:t>
            </a:r>
            <a:r>
              <a:rPr lang="ru-RU" sz="2000" i="0" dirty="0" smtClean="0">
                <a:solidFill>
                  <a:srgbClr val="002060"/>
                </a:solidFill>
              </a:rPr>
              <a:t>Встаёт солнце и питает своими потоками всё живое. </a:t>
            </a:r>
            <a:r>
              <a:rPr lang="ru-RU" sz="2000" i="0" dirty="0" smtClean="0">
                <a:solidFill>
                  <a:srgbClr val="FF0000"/>
                </a:solidFill>
              </a:rPr>
              <a:t>В шестой строфе </a:t>
            </a:r>
            <a:r>
              <a:rPr lang="ru-RU" sz="2000" i="0" dirty="0" smtClean="0">
                <a:solidFill>
                  <a:srgbClr val="002060"/>
                </a:solidFill>
              </a:rPr>
              <a:t>изображено следствие восхода солнца: человек получает силы для тяжёлого полезного труда, лирический герой наполняется душевными силами, чтобы противостоять боли и заботам. В одном утре отражена целая жизнь человека.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" name="Picture 2" descr="Афанасий Фет ~ Я пришел к тебе с приветом, рассказать, что солнце встало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90"/>
            <a:ext cx="342902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162355"/>
            <a:ext cx="9072594" cy="507831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dirty="0" smtClean="0"/>
              <a:t>                  С</a:t>
            </a:r>
            <a:r>
              <a:rPr lang="ru-RU" sz="2800" dirty="0" smtClean="0"/>
              <a:t>тихотворение «Утро»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714362"/>
            <a:ext cx="5000660" cy="584775"/>
          </a:xfrm>
        </p:spPr>
        <p:txBody>
          <a:bodyPr/>
          <a:lstStyle/>
          <a:p>
            <a:r>
              <a:rPr lang="ru-RU" sz="1800" i="0" dirty="0" smtClean="0">
                <a:solidFill>
                  <a:srgbClr val="0000FF"/>
                </a:solidFill>
              </a:rPr>
              <a:t>    </a:t>
            </a:r>
          </a:p>
          <a:p>
            <a:pPr fontAlgn="base"/>
            <a:r>
              <a:rPr lang="ru-RU" sz="2000" b="0" i="0" dirty="0" smtClean="0">
                <a:solidFill>
                  <a:srgbClr val="7030A0"/>
                </a:solidFill>
              </a:rPr>
              <a:t>    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4" name="Picture 2" descr="http://t0.gstatic.com/images?q=tbn:ANd9GcRnq1KaYPn5Ooi-8gPCu1qE0d0zw3QCRm2gKJV81n4QM3X4I-EjoVPLChXjkTE&amp;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14"/>
            <a:ext cx="785818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928677"/>
            <a:ext cx="8715436" cy="6924973"/>
          </a:xfrm>
        </p:spPr>
        <p:txBody>
          <a:bodyPr/>
          <a:lstStyle/>
          <a:p>
            <a:r>
              <a:rPr lang="ru-RU" sz="2400" i="0" dirty="0" smtClean="0">
                <a:solidFill>
                  <a:srgbClr val="0000FF"/>
                </a:solidFill>
              </a:rPr>
              <a:t>меркнут</a:t>
            </a:r>
            <a:r>
              <a:rPr lang="ru-RU" sz="2400" i="0" dirty="0" smtClean="0">
                <a:solidFill>
                  <a:srgbClr val="0000FF"/>
                </a:solidFill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uz-Latn-UZ" sz="2400" dirty="0" smtClean="0">
                <a:solidFill>
                  <a:srgbClr val="7030A0"/>
                </a:solidFill>
              </a:rPr>
              <a:t>s</a:t>
            </a:r>
            <a:r>
              <a:rPr lang="en-US" sz="2400" dirty="0" err="1" smtClean="0">
                <a:solidFill>
                  <a:srgbClr val="7030A0"/>
                </a:solidFill>
              </a:rPr>
              <a:t>o‘nmoq</a:t>
            </a:r>
            <a:r>
              <a:rPr lang="en-US" sz="2400" dirty="0" smtClean="0">
                <a:solidFill>
                  <a:srgbClr val="7030A0"/>
                </a:solidFill>
              </a:rPr>
              <a:t>;</a:t>
            </a:r>
            <a:endParaRPr lang="en-US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i="0" dirty="0" smtClean="0">
                <a:solidFill>
                  <a:srgbClr val="0000FF"/>
                </a:solidFill>
              </a:rPr>
              <a:t>дремлет </a:t>
            </a:r>
            <a:r>
              <a:rPr lang="ru-RU" sz="2400" b="0" i="0" dirty="0" smtClean="0"/>
              <a:t> </a:t>
            </a:r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mudramoq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i="0" dirty="0" smtClean="0">
                <a:solidFill>
                  <a:srgbClr val="0000FF"/>
                </a:solidFill>
              </a:rPr>
              <a:t>чуткий</a:t>
            </a:r>
            <a:r>
              <a:rPr lang="ru-RU" sz="2400" b="0" i="0" dirty="0" smtClean="0"/>
              <a:t>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sezgir</a:t>
            </a:r>
            <a:r>
              <a:rPr lang="ru-RU" sz="2400" dirty="0" smtClean="0">
                <a:solidFill>
                  <a:srgbClr val="7030A0"/>
                </a:solidFill>
              </a:rPr>
              <a:t>;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i="0" dirty="0" smtClean="0">
                <a:solidFill>
                  <a:srgbClr val="0000FF"/>
                </a:solidFill>
              </a:rPr>
              <a:t>пашня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0" dirty="0" smtClean="0">
                <a:solidFill>
                  <a:srgbClr val="0000FF"/>
                </a:solidFill>
              </a:rPr>
              <a:t>– </a:t>
            </a:r>
            <a:r>
              <a:rPr lang="en-US" sz="2400" dirty="0" err="1" smtClean="0">
                <a:solidFill>
                  <a:srgbClr val="7030A0"/>
                </a:solidFill>
              </a:rPr>
              <a:t>shudgor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qilingan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dala</a:t>
            </a:r>
            <a:r>
              <a:rPr lang="ru-RU" sz="2400" dirty="0" smtClean="0">
                <a:solidFill>
                  <a:srgbClr val="7030A0"/>
                </a:solidFill>
              </a:rPr>
              <a:t>;</a:t>
            </a:r>
            <a:r>
              <a:rPr lang="ru-RU" sz="24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400" i="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i="0" dirty="0" smtClean="0">
                <a:solidFill>
                  <a:srgbClr val="0000FF"/>
                </a:solidFill>
              </a:rPr>
              <a:t>по кудрям лозняка </a:t>
            </a:r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uz-Latn-UZ" sz="2400" dirty="0" smtClean="0">
                <a:solidFill>
                  <a:srgbClr val="7030A0"/>
                </a:solidFill>
              </a:rPr>
              <a:t>t</a:t>
            </a:r>
            <a:r>
              <a:rPr lang="en-US" sz="2400" dirty="0" err="1" smtClean="0">
                <a:solidFill>
                  <a:srgbClr val="7030A0"/>
                </a:solidFill>
              </a:rPr>
              <a:t>olzor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shoxlari</a:t>
            </a:r>
            <a:r>
              <a:rPr lang="en-US" sz="2400" dirty="0" smtClean="0">
                <a:solidFill>
                  <a:srgbClr val="7030A0"/>
                </a:solidFill>
              </a:rPr>
              <a:t>;</a:t>
            </a:r>
            <a:endParaRPr lang="en-US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i="0" dirty="0" smtClean="0">
                <a:solidFill>
                  <a:srgbClr val="0000FF"/>
                </a:solidFill>
              </a:rPr>
              <a:t>тропинка росистая </a:t>
            </a:r>
            <a:r>
              <a:rPr lang="ru-RU" sz="2400" i="0" dirty="0" smtClean="0">
                <a:solidFill>
                  <a:srgbClr val="0000FF"/>
                </a:solidFill>
              </a:rPr>
              <a:t>– </a:t>
            </a:r>
            <a:r>
              <a:rPr lang="en-US" sz="2400" dirty="0" err="1" smtClean="0">
                <a:solidFill>
                  <a:srgbClr val="7030A0"/>
                </a:solidFill>
              </a:rPr>
              <a:t>shudringli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yo‘lakcha</a:t>
            </a:r>
            <a:r>
              <a:rPr lang="en-US" sz="2400" dirty="0" smtClean="0">
                <a:solidFill>
                  <a:srgbClr val="7030A0"/>
                </a:solidFill>
              </a:rPr>
              <a:t>;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i="0" dirty="0" smtClean="0">
                <a:solidFill>
                  <a:srgbClr val="0000FF"/>
                </a:solidFill>
              </a:rPr>
              <a:t>роса серебристая </a:t>
            </a:r>
            <a:r>
              <a:rPr lang="ru-RU" sz="2400" i="0" dirty="0" smtClean="0">
                <a:solidFill>
                  <a:srgbClr val="0000FF"/>
                </a:solidFill>
              </a:rPr>
              <a:t>– </a:t>
            </a:r>
            <a:r>
              <a:rPr lang="en-US" sz="2400" dirty="0" err="1" smtClean="0">
                <a:solidFill>
                  <a:srgbClr val="7030A0"/>
                </a:solidFill>
              </a:rPr>
              <a:t>kumushrang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shudring</a:t>
            </a:r>
            <a:r>
              <a:rPr lang="en-US" sz="2400" dirty="0" smtClean="0">
                <a:solidFill>
                  <a:srgbClr val="7030A0"/>
                </a:solidFill>
              </a:rPr>
              <a:t>;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i="0" dirty="0" smtClean="0">
                <a:solidFill>
                  <a:srgbClr val="0000FF"/>
                </a:solidFill>
              </a:rPr>
              <a:t>на макушки ракит </a:t>
            </a:r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err="1" smtClean="0">
                <a:solidFill>
                  <a:srgbClr val="7030A0"/>
                </a:solidFill>
              </a:rPr>
              <a:t>oq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tol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uchiga</a:t>
            </a:r>
            <a:r>
              <a:rPr lang="en-US" sz="2400" dirty="0" smtClean="0">
                <a:solidFill>
                  <a:srgbClr val="7030A0"/>
                </a:solidFill>
              </a:rPr>
              <a:t>;</a:t>
            </a:r>
          </a:p>
          <a:p>
            <a:r>
              <a:rPr lang="ru-RU" sz="2400" i="0" dirty="0" smtClean="0">
                <a:solidFill>
                  <a:srgbClr val="0000FF"/>
                </a:solidFill>
              </a:rPr>
              <a:t>пахарь </a:t>
            </a:r>
            <a:r>
              <a:rPr lang="ru-RU" sz="2400" i="0" dirty="0" smtClean="0">
                <a:solidFill>
                  <a:srgbClr val="0000FF"/>
                </a:solidFill>
              </a:rPr>
              <a:t>с сохой </a:t>
            </a:r>
            <a:r>
              <a:rPr lang="ru-RU" sz="2400" i="0" dirty="0" smtClean="0">
                <a:solidFill>
                  <a:srgbClr val="0000FF"/>
                </a:solidFill>
              </a:rPr>
              <a:t>– </a:t>
            </a:r>
            <a:r>
              <a:rPr lang="en-US" sz="2400" dirty="0" err="1" smtClean="0">
                <a:solidFill>
                  <a:srgbClr val="7030A0"/>
                </a:solidFill>
              </a:rPr>
              <a:t>shudgorchi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omoch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bilan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2400" dirty="0" smtClean="0">
              <a:solidFill>
                <a:srgbClr val="0000FF"/>
              </a:solidFill>
            </a:endParaRPr>
          </a:p>
          <a:p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z-Latn-UZ" sz="1800" dirty="0" smtClean="0"/>
              <a:t/>
            </a:r>
            <a:br>
              <a:rPr lang="uz-Latn-UZ" sz="1800" dirty="0" smtClean="0"/>
            </a:br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/>
          </a:p>
        </p:txBody>
      </p:sp>
      <p:pic>
        <p:nvPicPr>
          <p:cNvPr id="8" name="Picture 2" descr="Я — отраженье вашего лица». А. Ахматова. Жизнь, судьба, поэзия. —  Методическая копил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3000378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Реферат: Практикум разбит на семь тем, в каждой из которых содержится  постановка задачи, упражнения и методические рекомендации по их выполнению.  Содержит приложения с вариантами заданий для самостоятельного выполнения.  Удк 681 06 (076. 5) - BestReferat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000115"/>
            <a:ext cx="292895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8"/>
            <a:ext cx="8452755" cy="892552"/>
          </a:xfrm>
        </p:spPr>
        <p:txBody>
          <a:bodyPr/>
          <a:lstStyle/>
          <a:p>
            <a:pPr algn="ctr"/>
            <a:r>
              <a:rPr lang="ru-RU" sz="2900" dirty="0" smtClean="0"/>
              <a:t>Задание для самостоятельного выполнения</a:t>
            </a:r>
            <a:endParaRPr lang="ru-RU" sz="2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1" y="986415"/>
            <a:ext cx="3071834" cy="1154162"/>
          </a:xfrm>
        </p:spPr>
        <p:txBody>
          <a:bodyPr/>
          <a:lstStyle/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7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219524" y="563671"/>
            <a:ext cx="5287004" cy="528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3502885" y="1265172"/>
            <a:ext cx="5287004" cy="40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506214" y="1503396"/>
            <a:ext cx="3789301" cy="40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643438" y="1214428"/>
            <a:ext cx="3214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1142990"/>
            <a:ext cx="44291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Подготовить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презентацию по биографии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И.С.Никитина. 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Выучить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наизусть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стихотворение «Утро».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Никитин Иван. Утр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66539">
            <a:off x="1167347" y="1356361"/>
            <a:ext cx="2143140" cy="2867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274638"/>
            <a:ext cx="8229600" cy="5111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           Детство И.С.Никитина</a:t>
            </a:r>
            <a:endParaRPr lang="ru-RU" sz="3300" b="1" kern="0" dirty="0">
              <a:solidFill>
                <a:schemeClr val="bg1">
                  <a:lumMod val="85000"/>
                  <a:lumOff val="15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928676"/>
            <a:ext cx="8643998" cy="349325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2100" b="1" dirty="0" smtClean="0">
                <a:latin typeface="Arial" pitchFamily="34" charset="0"/>
                <a:cs typeface="Arial" pitchFamily="34" charset="0"/>
              </a:rPr>
              <a:t>    </a:t>
            </a:r>
            <a:endParaRPr lang="ru-RU" sz="21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Иван </a:t>
            </a:r>
            <a:r>
              <a:rPr lang="ru-RU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Саввич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Никитин родился 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 октября 1824 года в 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Воронеже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небогатой, но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достаточно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обеспеченной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купеческой семье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Грамоту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маленький Иван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освоил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рано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Помог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этом ему сосед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который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был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сапожником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Только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научившись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складывать 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буквы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Иван начал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сочин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ть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свои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первые стихи.</a:t>
            </a:r>
            <a:endParaRPr lang="ru-RU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37253" y="2928940"/>
            <a:ext cx="65210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И.С.Никитин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молодости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4714890"/>
            <a:ext cx="6286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Дом, в котором родился и вырос поэт. 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30722" name="Picture 2" descr="https://www.culture.ru/storage/images/649ed5ba651560aef883e63022d2e1bf/ea631b813f19c957d3123ad1a23aec55.jpg/g_center,c_fill/ivan_savvich_nikitin_you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000114"/>
            <a:ext cx="3071834" cy="1938350"/>
          </a:xfrm>
          <a:prstGeom prst="rect">
            <a:avLst/>
          </a:prstGeom>
          <a:noFill/>
        </p:spPr>
      </p:pic>
      <p:pic>
        <p:nvPicPr>
          <p:cNvPr id="32770" name="Picture 2" descr="http://t0.gstatic.com/images?q=tbn:ANd9GcTVWripTnjmYYtejE33ghmUxefAIY5Oay2-9H4ETuKj0cbJa3mHt9Lt0hgu2A&amp;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286130"/>
            <a:ext cx="3143272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142858"/>
            <a:ext cx="82296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        </a:t>
            </a: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Родители </a:t>
            </a:r>
            <a:r>
              <a:rPr lang="ru-RU" sz="36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И.С.Никитина</a:t>
            </a:r>
            <a:endParaRPr lang="ru-RU" sz="33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283" y="928676"/>
            <a:ext cx="4429156" cy="3693307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Первые годы жизни будущего поэта прошли в достатке: его отец Савва Никитин владел собственным заводом восковых свечей и свечной лавкой. Родитель происходил из духовного сословия, интересовался богословскими книгами и по характеру был грубым и деспотичным.</a:t>
            </a:r>
            <a:r>
              <a:rPr lang="ru-RU" sz="1800" dirty="0" smtClean="0"/>
              <a:t> 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Никитин часто проводил время в одиночестве, гулял по лесу, иногда забредал в избу старика-сторожа и слушал его сказки. 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s://obrazovaka.ru/wp-content/images/preview/biblioteka/ivan-nikitin-rus-283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142990"/>
            <a:ext cx="3857608" cy="3171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142858"/>
            <a:ext cx="8229600" cy="1061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        Образование </a:t>
            </a:r>
            <a:r>
              <a:rPr lang="ru-RU" sz="36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И.С.Никитина</a:t>
            </a:r>
          </a:p>
          <a:p>
            <a:pPr defTabSz="914290">
              <a:defRPr/>
            </a:pPr>
            <a:endParaRPr lang="ru-RU" sz="33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1047890"/>
            <a:ext cx="4038601" cy="5078274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857238"/>
            <a:ext cx="4214842" cy="4247304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огда Ивану Никитину исполнилось восемь лет, отец отдал его в духовное училище. В 1841 году он поступил в Воронежскую духовную семинарию.</a:t>
            </a:r>
          </a:p>
          <a:p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В семинарии будущий поэт увлёкся статьями В.Г.Белинского </a:t>
            </a:r>
          </a:p>
          <a:p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поэзией Алексея 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Васильевича Кольцова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Тогда же он написал первые стихотворения (они до наших дней не дошли), которые оценил преподаватель словесности Николай Чехов.</a:t>
            </a:r>
          </a:p>
          <a:p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3214692"/>
            <a:ext cx="42238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М.П. Погодин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3560" name="AutoShape 8" descr="Погодин, Михаил Петр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Погодин, Михаил Петр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4" name="AutoShape 12" descr="Погодин, Михаил Петр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3643320"/>
            <a:ext cx="4857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В.Г.Белинский</a:t>
            </a:r>
          </a:p>
          <a:p>
            <a:endParaRPr lang="ru-RU" sz="1400" dirty="0"/>
          </a:p>
        </p:txBody>
      </p:sp>
      <p:pic>
        <p:nvPicPr>
          <p:cNvPr id="21" name="Picture 2" descr="Лучшие цитаты из Белинско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1000114"/>
            <a:ext cx="2071702" cy="2500330"/>
          </a:xfrm>
          <a:prstGeom prst="rect">
            <a:avLst/>
          </a:prstGeom>
          <a:noFill/>
        </p:spPr>
      </p:pic>
      <p:pic>
        <p:nvPicPr>
          <p:cNvPr id="28674" name="Picture 2" descr="http://t0.gstatic.com/images?q=tbn:ANd9GcRhIGe5ZyaTZpRQPRKRbI2lJ0Q2hN1KjSDCziOS1gGgW_NXQSUwBNLFivO-2Q&amp;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785932"/>
            <a:ext cx="2000264" cy="2786082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2596491" y="4286262"/>
            <a:ext cx="39510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А.В.Кольцов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51" y="175199"/>
            <a:ext cx="6190999" cy="587467"/>
          </a:xfrm>
          <a:prstGeom prst="rect">
            <a:avLst/>
          </a:prstGeom>
        </p:spPr>
        <p:txBody>
          <a:bodyPr vert="horz" wrap="square" lIns="0" tIns="26175" rIns="0" bIns="0" rtlCol="0">
            <a:spAutoFit/>
          </a:bodyPr>
          <a:lstStyle/>
          <a:p>
            <a:pPr marL="20134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3" y="789749"/>
            <a:ext cx="3497809" cy="52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70" tIns="72486" rIns="144970" bIns="72486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1" y="942209"/>
            <a:ext cx="3960439" cy="592664"/>
          </a:xfrm>
          <a:prstGeom prst="rect">
            <a:avLst/>
          </a:prstGeom>
        </p:spPr>
        <p:txBody>
          <a:bodyPr wrap="square" lIns="144970" tIns="72486" rIns="144970" bIns="72486">
            <a:spAutoFit/>
          </a:bodyPr>
          <a:lstStyle/>
          <a:p>
            <a:r>
              <a:rPr lang="ru-RU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142858"/>
            <a:ext cx="8229600" cy="1061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290">
              <a:defRPr/>
            </a:pPr>
            <a:r>
              <a:rPr lang="ru-RU" sz="33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rPr>
              <a:t>             Образование </a:t>
            </a:r>
            <a:r>
              <a:rPr lang="ru-RU" sz="3600" b="1" kern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И.С.Никитина</a:t>
            </a:r>
          </a:p>
          <a:p>
            <a:pPr defTabSz="914290">
              <a:defRPr/>
            </a:pPr>
            <a:endParaRPr lang="ru-RU" sz="33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199" y="928676"/>
            <a:ext cx="4038601" cy="5197488"/>
          </a:xfrm>
          <a:prstGeom prst="rect">
            <a:avLst/>
          </a:prstGeom>
        </p:spPr>
        <p:txBody>
          <a:bodyPr lIns="91429" tIns="45714" rIns="91429" bIns="45714"/>
          <a:lstStyle/>
          <a:p>
            <a:pPr algn="just" defTabSz="914290">
              <a:lnSpc>
                <a:spcPct val="90000"/>
              </a:lnSpc>
              <a:defRPr/>
            </a:pPr>
            <a:endParaRPr lang="ru-RU" sz="2200" b="1" kern="0" dirty="0" smtClean="0"/>
          </a:p>
        </p:txBody>
      </p:sp>
      <p:sp>
        <p:nvSpPr>
          <p:cNvPr id="8194" name="AutoShape 2" descr="Тарханы — Википеди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Тарханы (усадьба М. Ю. Лермонтова) — Россия — Планета Земля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Биография М.Ю. Лермонтова timeline | Timetoast timelines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928676"/>
            <a:ext cx="3786214" cy="3416308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Пока Иван Никитин учился, его отец разорился, продал завод и дом. На эти деньги он смог купить лишь постоялый двор в невыгодном месте, вдали от городского базара. Сами Никитины были вынуждены переехать в маленький флигель. Иван 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занялся семейным делом: торговал в лавке и управлял гостиничными номерами.</a:t>
            </a:r>
            <a:endParaRPr lang="ru-RU" sz="1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4500576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Постоялый двор Никитиных.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s://culturavrn.ru/datas/users/jamaba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142990"/>
            <a:ext cx="4071966" cy="3267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162355"/>
            <a:ext cx="9572692" cy="1292662"/>
          </a:xfrm>
        </p:spPr>
        <p:txBody>
          <a:bodyPr/>
          <a:lstStyle/>
          <a:p>
            <a:r>
              <a:rPr lang="ru-RU" sz="2800" dirty="0" smtClean="0"/>
              <a:t>   </a:t>
            </a:r>
            <a:r>
              <a:rPr lang="ru-RU" sz="2800" dirty="0" smtClean="0"/>
              <a:t>                       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И.С.Никитин о себе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2800" dirty="0" smtClean="0"/>
              <a:t>   </a:t>
            </a:r>
            <a:br>
              <a:rPr lang="ru-RU" sz="2800" dirty="0" smtClean="0"/>
            </a:br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7620" y="1000115"/>
            <a:ext cx="5072098" cy="4247317"/>
          </a:xfrm>
        </p:spPr>
        <p:txBody>
          <a:bodyPr/>
          <a:lstStyle/>
          <a:p>
            <a:r>
              <a:rPr lang="ru-RU" sz="1600" i="0" dirty="0" smtClean="0"/>
              <a:t>     </a:t>
            </a:r>
            <a:r>
              <a:rPr lang="ru-RU" sz="2000" i="0" dirty="0" smtClean="0">
                <a:solidFill>
                  <a:srgbClr val="0000FF"/>
                </a:solidFill>
              </a:rPr>
              <a:t>«</a:t>
            </a:r>
            <a:r>
              <a:rPr lang="ru-RU" sz="2000" dirty="0" smtClean="0">
                <a:solidFill>
                  <a:srgbClr val="0000FF"/>
                </a:solidFill>
              </a:rPr>
              <a:t>Продавая извозчикам овес и сено, я обдумывал прочитанные мною и поразившие меня строки, обдумывал их в грязной избе под крик и песни разгулявшихся мужиков… Найдя свободную минуту, я уходил в какой-нибудь отдаленный уголок моего дома. Там я знакомился с тем, что составляет гордость человечества, там я слагал скромный стих, просившийся у меня из сердца» - признавался И.С.</a:t>
            </a:r>
            <a:r>
              <a:rPr lang="ru-RU" sz="2000" i="0" dirty="0" smtClean="0">
                <a:solidFill>
                  <a:srgbClr val="0000FF"/>
                </a:solidFill>
              </a:rPr>
              <a:t> Никитин.</a:t>
            </a:r>
            <a:endParaRPr lang="ru-RU" sz="2000" dirty="0" smtClean="0">
              <a:solidFill>
                <a:srgbClr val="0000FF"/>
              </a:solidFill>
            </a:endParaRP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solidFill>
                <a:srgbClr val="0000FF"/>
              </a:solidFill>
            </a:endParaRPr>
          </a:p>
        </p:txBody>
      </p:sp>
      <p:sp>
        <p:nvSpPr>
          <p:cNvPr id="20482" name="AutoShape 2" descr="Афанасий Афанасьевич Ф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4" descr="https://kai.ru/documents/678086/10919489/1.jpg/98415566-412e-4811-a5c4-c3a6ff10501e?t=15699326287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8"/>
            <a:ext cx="2643206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62355"/>
            <a:ext cx="8786874" cy="507831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      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И.С.Никитин. </a:t>
            </a:r>
            <a:r>
              <a:rPr lang="ru-RU" dirty="0" smtClean="0"/>
              <a:t>Трудности </a:t>
            </a:r>
            <a:r>
              <a:rPr lang="ru-RU" dirty="0" smtClean="0"/>
              <a:t>бытия.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857238"/>
            <a:ext cx="3929090" cy="2369880"/>
          </a:xfrm>
        </p:spPr>
        <p:txBody>
          <a:bodyPr/>
          <a:lstStyle/>
          <a:p>
            <a:pPr fontAlgn="base"/>
            <a:r>
              <a:rPr lang="ru-RU" sz="1600" i="0" dirty="0" smtClean="0"/>
              <a:t>  </a:t>
            </a:r>
          </a:p>
          <a:p>
            <a:pPr fontAlgn="base"/>
            <a:r>
              <a:rPr lang="ru-RU" sz="1600" i="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1800" i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1800" i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/>
            <a:r>
              <a:rPr lang="ru-RU" sz="1800" i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i="0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1800" i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i="0" dirty="0" smtClean="0">
                <a:solidFill>
                  <a:schemeClr val="accent2">
                    <a:lumMod val="75000"/>
                  </a:schemeClr>
                </a:solidFill>
              </a:rPr>
              <a:t>Вскоре мать поэта умерла, а отец запил. </a:t>
            </a:r>
            <a:r>
              <a:rPr lang="ru-RU" sz="2000" b="0" i="0" dirty="0" smtClean="0"/>
              <a:t> </a:t>
            </a:r>
            <a:r>
              <a:rPr lang="ru-RU" sz="2000" i="0" dirty="0" smtClean="0">
                <a:solidFill>
                  <a:schemeClr val="accent2">
                    <a:lumMod val="75000"/>
                  </a:schemeClr>
                </a:solidFill>
              </a:rPr>
              <a:t>Иван Никитин оставил учёбу, что было обусловлено разорением </a:t>
            </a:r>
            <a:r>
              <a:rPr lang="ru-RU" sz="2000" i="0" dirty="0" smtClean="0">
                <a:solidFill>
                  <a:schemeClr val="accent2">
                    <a:lumMod val="75000"/>
                  </a:schemeClr>
                </a:solidFill>
              </a:rPr>
              <a:t>отца, его </a:t>
            </a:r>
            <a:r>
              <a:rPr lang="ru-RU" sz="2000" i="0" dirty="0" smtClean="0">
                <a:solidFill>
                  <a:schemeClr val="accent2">
                    <a:lumMod val="75000"/>
                  </a:schemeClr>
                </a:solidFill>
              </a:rPr>
              <a:t>пагубной страстью </a:t>
            </a:r>
            <a:r>
              <a:rPr lang="ru-RU" sz="2000" i="0" dirty="0" smtClean="0">
                <a:solidFill>
                  <a:schemeClr val="accent2">
                    <a:lumMod val="75000"/>
                  </a:schemeClr>
                </a:solidFill>
              </a:rPr>
              <a:t>к алкоголю и </a:t>
            </a:r>
            <a:r>
              <a:rPr lang="ru-RU" sz="2000" i="0" dirty="0" smtClean="0">
                <a:solidFill>
                  <a:schemeClr val="accent2">
                    <a:lumMod val="75000"/>
                  </a:schemeClr>
                </a:solidFill>
              </a:rPr>
              <a:t>смертью матери.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8648" y="4000510"/>
            <a:ext cx="55039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Здание духовной семинарии в Воронеже </a:t>
            </a:r>
            <a:endParaRPr lang="ru-RU" sz="1400" dirty="0"/>
          </a:p>
        </p:txBody>
      </p:sp>
      <p:pic>
        <p:nvPicPr>
          <p:cNvPr id="23554" name="Picture 2" descr="http://www.vob.ru/eparchia/seminary/hist/old_sem1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142990"/>
            <a:ext cx="3643338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6"/>
            <a:ext cx="8929718" cy="430887"/>
          </a:xfrm>
        </p:spPr>
        <p:txBody>
          <a:bodyPr/>
          <a:lstStyle/>
          <a:p>
            <a:r>
              <a:rPr lang="ru-RU" sz="2800" dirty="0" smtClean="0"/>
              <a:t> Начало творческой деятельности 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И.С.Никитина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0562" y="785801"/>
            <a:ext cx="4357718" cy="3570208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</a:p>
          <a:p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ru-RU" sz="1800" i="0" dirty="0" smtClean="0">
                <a:solidFill>
                  <a:srgbClr val="C00000"/>
                </a:solidFill>
              </a:rPr>
              <a:t>В середине 1840-х годов поэт впервые послал свои произведения в редакции московских литературных журналов. Столичная пресса публиковать стихи Никитина не стала. В 1849 году он обратился в «Воронежские губернские ведомости», однако стихотворения отправил анонимно, и издатель отказался их печатать.</a:t>
            </a:r>
          </a:p>
          <a:p>
            <a:r>
              <a:rPr lang="ru-RU" sz="1800" i="0" dirty="0" smtClean="0">
                <a:solidFill>
                  <a:srgbClr val="C00000"/>
                </a:solidFill>
              </a:rPr>
              <a:t>Ещё </a:t>
            </a:r>
            <a:r>
              <a:rPr lang="ru-RU" sz="1800" i="0" dirty="0" smtClean="0">
                <a:solidFill>
                  <a:srgbClr val="C00000"/>
                </a:solidFill>
              </a:rPr>
              <a:t>одну попытку Никитин совершил через четыре года — в 1853 </a:t>
            </a:r>
            <a:r>
              <a:rPr lang="ru-RU" sz="1800" i="0" dirty="0" smtClean="0">
                <a:solidFill>
                  <a:srgbClr val="C00000"/>
                </a:solidFill>
              </a:rPr>
              <a:t>году. </a:t>
            </a:r>
            <a:endParaRPr lang="ru-RU" sz="1800" dirty="0">
              <a:solidFill>
                <a:srgbClr val="0000FF"/>
              </a:solidFill>
            </a:endParaRPr>
          </a:p>
        </p:txBody>
      </p:sp>
      <p:sp>
        <p:nvSpPr>
          <p:cNvPr id="17410" name="AutoShape 2" descr="ГОНЧАРОВ ИВАН АЛЕКСАНДРОВИЧ — информация на портале Энциклопедия Всемирная 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«Воронежские губернские ведомости» – первая городская газет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8"/>
            <a:ext cx="3429024" cy="3214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5978</TotalTime>
  <Words>1240</Words>
  <Application>Microsoft Office PowerPoint</Application>
  <PresentationFormat>Экран (16:9)</PresentationFormat>
  <Paragraphs>259</Paragraphs>
  <Slides>26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     Литературное                     чтение</vt:lpstr>
      <vt:lpstr>Биография </vt:lpstr>
      <vt:lpstr>                 </vt:lpstr>
      <vt:lpstr>                 </vt:lpstr>
      <vt:lpstr>                 </vt:lpstr>
      <vt:lpstr>                 </vt:lpstr>
      <vt:lpstr>                          И.С.Никитин о себе       </vt:lpstr>
      <vt:lpstr>        И.С.Никитин. Трудности бытия.    </vt:lpstr>
      <vt:lpstr> Начало творческой деятельности И.С.Никитина</vt:lpstr>
      <vt:lpstr>   Творческая деятельность И.С.Никитина</vt:lpstr>
      <vt:lpstr>  Творческая деятельность И.С.Никитина</vt:lpstr>
      <vt:lpstr> Творческая деятельность И.С.Никитина</vt:lpstr>
      <vt:lpstr> Творческая деятельность И.С.Никитина </vt:lpstr>
      <vt:lpstr> Творческая деятельность И.С.Никитина</vt:lpstr>
      <vt:lpstr>        </vt:lpstr>
      <vt:lpstr>Открытие Никитиным в Воронеже книжного магазина </vt:lpstr>
      <vt:lpstr>                   «Дневник семинариста»</vt:lpstr>
      <vt:lpstr>            Поездка в Москву и Петербург</vt:lpstr>
      <vt:lpstr>      Последние годы жизни И.С.Никитина</vt:lpstr>
      <vt:lpstr>История создания стихотворения «Утро» </vt:lpstr>
      <vt:lpstr>  Тема, идея, жанр и композиция стихотворения</vt:lpstr>
      <vt:lpstr>  Тема, идея, жанр и композиция стихотворения</vt:lpstr>
      <vt:lpstr>  Тема, идея, жанр и композиция стихотворения</vt:lpstr>
      <vt:lpstr>                    Стихотворение «Утро»</vt:lpstr>
      <vt:lpstr>                 Словарная работа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HOME</cp:lastModifiedBy>
  <cp:revision>578</cp:revision>
  <dcterms:created xsi:type="dcterms:W3CDTF">2020-04-13T08:05:42Z</dcterms:created>
  <dcterms:modified xsi:type="dcterms:W3CDTF">2021-01-31T16:21:56Z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