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63" r:id="rId3"/>
    <p:sldId id="264" r:id="rId4"/>
    <p:sldId id="286" r:id="rId5"/>
    <p:sldId id="289" r:id="rId6"/>
    <p:sldId id="257" r:id="rId7"/>
    <p:sldId id="298" r:id="rId8"/>
    <p:sldId id="299" r:id="rId9"/>
    <p:sldId id="300" r:id="rId10"/>
    <p:sldId id="301" r:id="rId11"/>
    <p:sldId id="302" r:id="rId12"/>
    <p:sldId id="308" r:id="rId13"/>
    <p:sldId id="303" r:id="rId14"/>
    <p:sldId id="304" r:id="rId15"/>
    <p:sldId id="305" r:id="rId16"/>
    <p:sldId id="307" r:id="rId17"/>
    <p:sldId id="306" r:id="rId18"/>
    <p:sldId id="258" r:id="rId19"/>
    <p:sldId id="309" r:id="rId20"/>
    <p:sldId id="269" r:id="rId21"/>
  </p:sldIdLst>
  <p:sldSz cx="9144000" cy="5143500" type="screen16x9"/>
  <p:notesSz cx="5765800" cy="3244850"/>
  <p:defaultTextStyle>
    <a:defPPr>
      <a:defRPr lang="ru-RU"/>
    </a:defPPr>
    <a:lvl1pPr marL="0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92AF"/>
    <a:srgbClr val="E0D4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434" autoAdjust="0"/>
  </p:normalViewPr>
  <p:slideViewPr>
    <p:cSldViewPr>
      <p:cViewPr varScale="1">
        <p:scale>
          <a:sx n="84" d="100"/>
          <a:sy n="84" d="100"/>
        </p:scale>
        <p:origin x="40" y="60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577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1157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976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7735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8911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3267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099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3711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237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78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251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27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496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816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4360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4556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784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5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8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0538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8"/>
            <a:ext cx="6875356" cy="1685376"/>
          </a:xfrm>
          <a:prstGeom prst="rect">
            <a:avLst/>
          </a:prstGeom>
        </p:spPr>
        <p:txBody>
          <a:bodyPr vert="horz" wrap="square" lIns="0" tIns="23156" rIns="0" bIns="0" rtlCol="0">
            <a:spAutoFit/>
          </a:bodyPr>
          <a:lstStyle/>
          <a:p>
            <a:pPr marL="20137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827584" y="771550"/>
            <a:ext cx="5616624" cy="5051949"/>
          </a:xfrm>
          <a:prstGeom prst="rect">
            <a:avLst/>
          </a:prstGeom>
        </p:spPr>
        <p:txBody>
          <a:bodyPr vert="horz" wrap="square" lIns="0" tIns="22151" rIns="0" bIns="0" rtlCol="0">
            <a:spAutoFit/>
          </a:bodyPr>
          <a:lstStyle/>
          <a:p>
            <a:pPr marL="29199" algn="ctr">
              <a:lnSpc>
                <a:spcPts val="3092"/>
              </a:lnSpc>
              <a:spcBef>
                <a:spcPts val="174"/>
              </a:spcBef>
            </a:pPr>
            <a:endParaRPr lang="ru-RU" sz="2800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9" algn="ctr">
              <a:spcBef>
                <a:spcPts val="174"/>
              </a:spcBef>
            </a:pPr>
            <a:endParaRPr lang="ru-RU" sz="3200" b="1" spc="-32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29199" algn="ctr">
              <a:spcBef>
                <a:spcPts val="174"/>
              </a:spcBef>
            </a:pPr>
            <a:r>
              <a:rPr sz="3600" b="1" spc="-32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36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36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Л</a:t>
            </a:r>
            <a:r>
              <a:rPr lang="uz-Cyrl-UZ" sz="36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ев </a:t>
            </a:r>
            <a:r>
              <a:rPr lang="ru-RU" sz="36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Николаевич Толстой.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9199" algn="ctr">
              <a:spcBef>
                <a:spcPts val="174"/>
              </a:spcBef>
            </a:pP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Рассказ «Акула». </a:t>
            </a:r>
          </a:p>
          <a:p>
            <a:pPr marL="29199" algn="ctr">
              <a:spcBef>
                <a:spcPts val="174"/>
              </a:spcBef>
            </a:pPr>
            <a:endParaRPr lang="ru-RU" sz="3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29199" algn="ctr">
              <a:spcBef>
                <a:spcPts val="174"/>
              </a:spcBef>
            </a:pP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9199" algn="ctr">
              <a:spcBef>
                <a:spcPts val="174"/>
              </a:spcBef>
            </a:pPr>
            <a:r>
              <a:rPr lang="ru-RU" sz="3800" b="1" spc="-16" dirty="0" smtClean="0">
                <a:solidFill>
                  <a:srgbClr val="0070C0"/>
                </a:solidFill>
                <a:latin typeface="Arial"/>
                <a:cs typeface="Arial"/>
              </a:rPr>
              <a:t>  </a:t>
            </a:r>
          </a:p>
          <a:p>
            <a:pPr marL="53363" marR="977657" algn="ctr">
              <a:lnSpc>
                <a:spcPts val="3108"/>
              </a:lnSpc>
              <a:spcBef>
                <a:spcPts val="2347"/>
              </a:spcBef>
            </a:pPr>
            <a:endParaRPr sz="2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0207" y="1741638"/>
            <a:ext cx="500066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7" y="337424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6"/>
            <a:ext cx="274924" cy="590848"/>
          </a:xfrm>
          <a:prstGeom prst="rect">
            <a:avLst/>
          </a:prstGeom>
        </p:spPr>
        <p:txBody>
          <a:bodyPr vert="horz" wrap="square" lIns="0" tIns="25171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54308"/>
          </a:xfrm>
          <a:prstGeom prst="rect">
            <a:avLst/>
          </a:prstGeom>
        </p:spPr>
        <p:txBody>
          <a:bodyPr vert="horz" wrap="square" lIns="0" tIns="19130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7" y="458119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340207" y="3363838"/>
            <a:ext cx="500066" cy="12144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16" name="AutoShape 4" descr="Рассказ Акула, Толстой Лев - читать для детей онлай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8" name="AutoShape 6" descr="Рассказ Акула, Толстой Лев - читать для детей онлай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920" name="Picture 8" descr="Л.Н.Толстой.Акула. — покупайте на Auction.ru по выгодной цен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32240" y="1779662"/>
            <a:ext cx="1623162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</a:t>
            </a:r>
            <a:r>
              <a:rPr lang="ru-RU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Л.Н.Толстой в Петербурге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928676"/>
            <a:ext cx="8858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Зимой 1855 года 28-летний Лев Толстой прибыл в Петербург и вошёл в кружок «Современник», где его радушно встретили, назвав «великой надеждой русской литературы». 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Но за год писательская среда с её спорами и конфликтами, чтениями и литературными обедами надоела. 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2" name="Picture 2" descr="https://m.rusmir.media/files/1/upload/1210x0/1374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5293" y="2257826"/>
            <a:ext cx="5857916" cy="227040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827584" y="4581066"/>
            <a:ext cx="83164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Л.Н. Толстой            И.С.Тургенев       Ф.М.Достоевский  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  Путешествие по Европе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5565" y="942209"/>
            <a:ext cx="466233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Осенью 1856 года молодой писатель уехал в имение Ясная Поляна, а в январе 1857 – за границу. Полгода Лев Толстой путешествовал по Европе. Побывал в Германии, Италии, Франции и Швейцарии. 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Вернулся в Москву, а оттуда – в Ясную Поляну. В родовом имении занялся обустройством школ для крестьянских ребятишек. В окрестностях Ясной Поляны с его участием появилось двадцать учебных заведений. В 1860-м писатель много путешествовал: в Германии, Швейцарии, Бельгии он изучал педагогические системы европейских стран, чтобы применить увиденное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России.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4" name="Picture 2" descr="Л.Н. Толстой среди яснополянских детей. Открыт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1563" y="2937044"/>
            <a:ext cx="2928958" cy="1928826"/>
          </a:xfrm>
          <a:prstGeom prst="rect">
            <a:avLst/>
          </a:prstGeom>
          <a:noFill/>
        </p:spPr>
      </p:pic>
      <p:pic>
        <p:nvPicPr>
          <p:cNvPr id="28676" name="Picture 4" descr="https://2.bp.blogspot.com/-AzjdxSVId0Y/W-q33NFMb8I/AAAAAAABPso/HYwjB0TcPXAgHipVH3jRwMK5kISypJfMQCEwYBhgL/s400/392_300_9907_tolstbi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40444" y="955398"/>
            <a:ext cx="3090858" cy="19288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latin typeface="Constantia" pitchFamily="18" charset="0"/>
              </a:rPr>
              <a:t> </a:t>
            </a:r>
            <a:r>
              <a:rPr lang="ru-RU" dirty="0" smtClean="0">
                <a:latin typeface="Constantia" pitchFamily="18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Последние годы жизни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Л.Н.Толстого 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35896" y="642924"/>
            <a:ext cx="500807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Великий русский писатель, классик российской и мировой литературы умер 7(20) ноября 1910 г. Похоронен в Ясной Поляне (ныне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Щёкинский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район Тульской области), но не на кладбище, а в лесу Старый Заказ, у оврага, где в детстве он искал волшебную зелёную палочку добра и справедливости.</a:t>
            </a:r>
          </a:p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 descr="В Махачкале открыли памятник Л.Н. Толстому и герою его произведения  Хаджи-Мурату - ИА REGN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987574"/>
            <a:ext cx="3273417" cy="3832242"/>
          </a:xfrm>
          <a:prstGeom prst="rect">
            <a:avLst/>
          </a:prstGeom>
          <a:noFill/>
        </p:spPr>
      </p:pic>
      <p:pic>
        <p:nvPicPr>
          <p:cNvPr id="20484" name="Picture 4" descr="Могила Л. Н. Толстог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1920" y="2787774"/>
            <a:ext cx="3548047" cy="20320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  Л.Н.Толстой для детей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5575" y="928676"/>
            <a:ext cx="460151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Особую нишу в творчестве Льва Толстого занимают сказки и сочинения для детей и подростков. Писатель создал для маленьких читателей сотни произведений, среди которых добрые и поучительные сказки «Котёнок», «Два брата», «Ёж и заяц», «Лев и собачка».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Школьное пособие «Азбука» Лев Толстой написал для обучения детей письму, чтению и арифметике. Литературно-педагогическая работа состоит из четырёх книг. Писатель включил в неё поучительные истории, былины, басни, а также методические советы учителям.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 smtClean="0">
                <a:latin typeface="Arial" pitchFamily="34" charset="0"/>
                <a:cs typeface="Arial" pitchFamily="34" charset="0"/>
              </a:rPr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6" name="Picture 2" descr="Книжный континент: «Азбука» Льва Николаевича Толстог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73269" y="1007849"/>
            <a:ext cx="1988478" cy="2579178"/>
          </a:xfrm>
          <a:prstGeom prst="rect">
            <a:avLst/>
          </a:prstGeom>
          <a:noFill/>
        </p:spPr>
      </p:pic>
      <p:pic>
        <p:nvPicPr>
          <p:cNvPr id="26628" name="Picture 4" descr="https://1.bp.blogspot.com/-FC437ZV1p_Q/W-q33gDbxFI/AAAAAAABPt0/LpLBPQo7GuoyH92OouBi93M4L3S3SGUlwCEwYBhgL/s1600/7b3689f5fdd0cb289f23a4040265177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52642" y="1923678"/>
            <a:ext cx="1914858" cy="2601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История создания рассказа «Акула»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5617" y="627534"/>
            <a:ext cx="872410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pPr fontAlgn="base"/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Л.Н. Толстой написал рассказ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«Акула»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1875 году. Произведение вошло в сборник детских рассказов автора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«Новая азбука»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1600" dirty="0" smtClean="0"/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Рассказ назван «Акула»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потому, что эта морская хищница была главной проблемой и точкой наивысшего напряжения в произведении. </a:t>
            </a:r>
            <a:br>
              <a:rPr lang="ru-RU" sz="1600" b="1" dirty="0" smtClean="0">
                <a:latin typeface="Arial" pitchFamily="34" charset="0"/>
                <a:cs typeface="Arial" pitchFamily="34" charset="0"/>
              </a:rPr>
            </a:br>
            <a:r>
              <a:rPr lang="ru-RU" sz="1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 smtClean="0">
                <a:latin typeface="Arial" pitchFamily="34" charset="0"/>
                <a:cs typeface="Arial" pitchFamily="34" charset="0"/>
              </a:rPr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Т Н Толстой Акула - YouTub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5277" y="2418104"/>
            <a:ext cx="2216563" cy="1857388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0246" name="Picture 6" descr="Тест по рассказу Акула - Лев Толстой - Викторина с ответами онлай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5004" y="2418104"/>
            <a:ext cx="2215268" cy="1952615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0248" name="Picture 8" descr="Мёртвая акула. Иллюстрация А. Святского к рассказу Льва Николаевича  Толстого «Акула»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10613" y="3025890"/>
            <a:ext cx="2215989" cy="1857388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Композиция рассказа  «Акула»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5720" y="1047890"/>
            <a:ext cx="428628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857238"/>
            <a:ext cx="45005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В произведении можно выделить несколько частей, которые идут в прямой последовательности. </a:t>
            </a:r>
          </a:p>
          <a:p>
            <a:pPr fontAlgn="base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1-я часть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представляет собой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экспозицию: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описание места, где происходило событие. Автор в общих чертах описывает, где стоял корабль, какая была погода и время суток.</a:t>
            </a:r>
          </a:p>
          <a:p>
            <a:pPr fontAlgn="base"/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2-я часть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показывает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завязку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начало действия героев: капитан разрешил купаться матросам, и те сделали из паруса купальню, а мальчики плавали неподалёку.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</a:t>
            </a:r>
            <a:br>
              <a:rPr lang="ru-RU" sz="1600" dirty="0" smtClean="0"/>
            </a:br>
            <a:r>
              <a:rPr lang="ru-RU" sz="1600" dirty="0" smtClean="0"/>
              <a:t> </a:t>
            </a:r>
            <a:br>
              <a:rPr lang="ru-RU" sz="1600" dirty="0" smtClean="0"/>
            </a:br>
            <a:r>
              <a:rPr lang="ru-RU" sz="1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 smtClean="0">
                <a:latin typeface="Arial" pitchFamily="34" charset="0"/>
                <a:cs typeface="Arial" pitchFamily="34" charset="0"/>
              </a:rPr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2" descr="Читать 👀 онлайн 📲 Филипок (сборник) | Акула(Рассказ) без регистрации"/>
          <p:cNvPicPr>
            <a:picLocks noChangeAspect="1" noChangeArrowheads="1"/>
          </p:cNvPicPr>
          <p:nvPr/>
        </p:nvPicPr>
        <p:blipFill rotWithShape="1">
          <a:blip r:embed="rId3"/>
          <a:srcRect b="20104"/>
          <a:stretch/>
        </p:blipFill>
        <p:spPr bwMode="auto">
          <a:xfrm>
            <a:off x="4427984" y="3075806"/>
            <a:ext cx="2790825" cy="1745752"/>
          </a:xfrm>
          <a:prstGeom prst="rect">
            <a:avLst/>
          </a:prstGeom>
          <a:solidFill>
            <a:srgbClr val="8492AF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8194" name="Picture 2" descr="Рассказы об акулах. &quot;Акула.&quot; Л. Н. Толстой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7301" y="955160"/>
            <a:ext cx="1928826" cy="2000264"/>
          </a:xfrm>
          <a:prstGeom prst="rect">
            <a:avLst/>
          </a:prstGeom>
          <a:noFill/>
        </p:spPr>
      </p:pic>
      <p:pic>
        <p:nvPicPr>
          <p:cNvPr id="8196" name="Picture 4" descr="Рассказ Акула читать онлайн полностью, Толстой Л. Н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27214" y="955160"/>
            <a:ext cx="1928826" cy="2019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Композиция рассказа «Акула»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29190" y="1000115"/>
            <a:ext cx="4035298" cy="4031873"/>
          </a:xfrm>
        </p:spPr>
        <p:txBody>
          <a:bodyPr/>
          <a:lstStyle/>
          <a:p>
            <a:pPr fontAlgn="base"/>
            <a:r>
              <a:rPr lang="ru-RU" sz="1600" i="0" dirty="0" smtClean="0">
                <a:solidFill>
                  <a:srgbClr val="00B050"/>
                </a:solidFill>
              </a:rPr>
              <a:t>3-я часть</a:t>
            </a:r>
            <a:r>
              <a:rPr lang="ru-RU" sz="1600" i="0" dirty="0" smtClean="0">
                <a:solidFill>
                  <a:schemeClr val="accent1">
                    <a:lumMod val="50000"/>
                  </a:schemeClr>
                </a:solidFill>
              </a:rPr>
              <a:t> указывает на </a:t>
            </a:r>
            <a:r>
              <a:rPr lang="ru-RU" sz="1600" i="0" dirty="0" smtClean="0">
                <a:solidFill>
                  <a:srgbClr val="00B050"/>
                </a:solidFill>
              </a:rPr>
              <a:t>развитие действия</a:t>
            </a:r>
            <a:r>
              <a:rPr lang="ru-RU" sz="1600" i="0" dirty="0" smtClean="0">
                <a:solidFill>
                  <a:schemeClr val="accent1">
                    <a:lumMod val="50000"/>
                  </a:schemeClr>
                </a:solidFill>
              </a:rPr>
              <a:t>, когда акула была привлечена движением ребят, а старый артиллерист переживает за детей и начинает искать выход из этой ситуации.</a:t>
            </a:r>
          </a:p>
          <a:p>
            <a:pPr fontAlgn="base"/>
            <a:r>
              <a:rPr lang="ru-RU" sz="1600" i="0" dirty="0" smtClean="0">
                <a:solidFill>
                  <a:srgbClr val="00B050"/>
                </a:solidFill>
              </a:rPr>
              <a:t>4-я часть</a:t>
            </a:r>
            <a:r>
              <a:rPr lang="ru-RU" sz="1600" i="0" dirty="0" smtClean="0">
                <a:solidFill>
                  <a:schemeClr val="accent1">
                    <a:lumMod val="50000"/>
                  </a:schemeClr>
                </a:solidFill>
              </a:rPr>
              <a:t> открывает перед читателем </a:t>
            </a:r>
            <a:r>
              <a:rPr lang="ru-RU" sz="1600" i="0" dirty="0" smtClean="0">
                <a:solidFill>
                  <a:srgbClr val="00B050"/>
                </a:solidFill>
              </a:rPr>
              <a:t>кульминацию</a:t>
            </a:r>
            <a:r>
              <a:rPr lang="ru-RU" sz="1600" i="0" dirty="0" smtClean="0">
                <a:solidFill>
                  <a:schemeClr val="accent1">
                    <a:lumMod val="50000"/>
                  </a:schemeClr>
                </a:solidFill>
              </a:rPr>
              <a:t>: артиллерист стреляет из пушки в акулу.</a:t>
            </a:r>
          </a:p>
          <a:p>
            <a:pPr fontAlgn="base"/>
            <a:r>
              <a:rPr lang="ru-RU" sz="1600" i="0" dirty="0" smtClean="0">
                <a:solidFill>
                  <a:srgbClr val="00B050"/>
                </a:solidFill>
              </a:rPr>
              <a:t>5-я часть </a:t>
            </a:r>
            <a:r>
              <a:rPr lang="ru-RU" sz="1600" i="0" dirty="0" smtClean="0">
                <a:solidFill>
                  <a:schemeClr val="accent1">
                    <a:lumMod val="50000"/>
                  </a:schemeClr>
                </a:solidFill>
              </a:rPr>
              <a:t>представляет в рассказе </a:t>
            </a:r>
            <a:r>
              <a:rPr lang="ru-RU" sz="1600" i="0" dirty="0" smtClean="0">
                <a:solidFill>
                  <a:srgbClr val="00B050"/>
                </a:solidFill>
              </a:rPr>
              <a:t>развязку</a:t>
            </a:r>
            <a:r>
              <a:rPr lang="ru-RU" sz="1600" i="0" dirty="0" smtClean="0">
                <a:solidFill>
                  <a:schemeClr val="accent1">
                    <a:lumMod val="50000"/>
                  </a:schemeClr>
                </a:solidFill>
              </a:rPr>
              <a:t> – счастливый финал, в котором, после того, как рассеялся дым от выстрела, становится ясно, что дети спасены.</a:t>
            </a:r>
          </a:p>
          <a:p>
            <a:endParaRPr lang="ru-RU" dirty="0"/>
          </a:p>
        </p:txBody>
      </p:sp>
      <p:pic>
        <p:nvPicPr>
          <p:cNvPr id="6146" name="Picture 2" descr="Мальчики увидели акулу. Иллюстрация А. Святского к рассказу Льва  Николаевича Толстого «Акула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966785"/>
            <a:ext cx="2000264" cy="1962155"/>
          </a:xfrm>
          <a:prstGeom prst="rect">
            <a:avLst/>
          </a:prstGeom>
          <a:noFill/>
        </p:spPr>
      </p:pic>
      <p:pic>
        <p:nvPicPr>
          <p:cNvPr id="6150" name="Picture 6" descr="Акула (Толстой) — читать онлай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000378"/>
            <a:ext cx="2857500" cy="1966914"/>
          </a:xfrm>
          <a:prstGeom prst="rect">
            <a:avLst/>
          </a:prstGeom>
          <a:noFill/>
        </p:spPr>
      </p:pic>
      <p:pic>
        <p:nvPicPr>
          <p:cNvPr id="8" name="Picture 8" descr="Акула (Толстой) — читать онлай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2" y="1142991"/>
            <a:ext cx="2428892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latin typeface="Constantia" pitchFamily="18" charset="0"/>
              </a:rPr>
              <a:t> </a:t>
            </a:r>
            <a:r>
              <a:rPr lang="ru-RU" dirty="0" smtClean="0">
                <a:latin typeface="Constantia" pitchFamily="18" charset="0"/>
              </a:rPr>
              <a:t>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Основная идея рассказа «Акула»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339502"/>
            <a:ext cx="46805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400" dirty="0" smtClean="0"/>
              <a:t> </a:t>
            </a:r>
          </a:p>
          <a:p>
            <a:pPr algn="just" fontAlgn="base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Л.Н. Толстой в своём рассказе хочет донести до читателя то, что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во время ситуации, грозящей опасностью, важно сохранять спокойствие и самообладание, проявить смекалку и решительность для того, чтобы уверенно пойти на риск и не впасть в состояние ступора или паники.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Это смелое поведение в сложный момент поможет выйти победителем. </a:t>
            </a:r>
          </a:p>
          <a:p>
            <a:pPr algn="just" fontAlgn="base"/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Такова главная мысль и смысл произведения «Акула».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 descr="Акула (Толстой) — читать онлай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2160" y="975923"/>
            <a:ext cx="2857500" cy="1715652"/>
          </a:xfrm>
          <a:prstGeom prst="rect">
            <a:avLst/>
          </a:prstGeom>
          <a:noFill/>
        </p:spPr>
      </p:pic>
      <p:pic>
        <p:nvPicPr>
          <p:cNvPr id="5126" name="Picture 6" descr="Акула (Толстой) — читать онлай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8024" y="2868722"/>
            <a:ext cx="2639196" cy="17819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678" y="146667"/>
            <a:ext cx="7531346" cy="534265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pc="24" dirty="0" smtClean="0"/>
              <a:t>       </a:t>
            </a:r>
            <a:endParaRPr spc="-8" dirty="0"/>
          </a:p>
        </p:txBody>
      </p:sp>
      <p:sp>
        <p:nvSpPr>
          <p:cNvPr id="6" name="Заголовок 12"/>
          <p:cNvSpPr txBox="1">
            <a:spLocks/>
          </p:cNvSpPr>
          <p:nvPr/>
        </p:nvSpPr>
        <p:spPr>
          <a:xfrm>
            <a:off x="457200" y="274638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     Чему учит рассказ?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43372" y="928676"/>
            <a:ext cx="482111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Из рассказа «Акула» Л.Н. Толстого можно вынести мораль. На примере артиллериста автор преподаёт в своём произведении нравственные уроки: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в тяжёлых моментах жизни необходимо проявлять отвагу, предприимчивость и духовную силу.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Он также напоминает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о необходимости правил безопасности, чтобы не попасть в беду.</a:t>
            </a:r>
            <a:r>
              <a:rPr lang="ru-RU" sz="1600" dirty="0" smtClean="0">
                <a:solidFill>
                  <a:srgbClr val="00B050"/>
                </a:solidFill>
              </a:rPr>
              <a:t>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Писатель на примере мальчиков заставляет задуматься о том, что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нельзя подчиняться своему эмоциональному порыву, а быть рассудительными и осторожными.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Такой вывод можно сделать из произведения.  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Тургенев в Берлине - www.vash-berlin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6" name="AutoShape 6" descr="Берлинский университет имени Гумбольдта: как поступить, факультеты,  стоимос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8" name="AutoShape 8" descr="photo4.jpg - Изображение Берлинский университет имени Гумбольдта, Берлин -  Tripadvis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Детств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 descr="Рассказ Фантазёры - Носов Н.Н. Рассказы для детей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663" y="3032844"/>
            <a:ext cx="2586041" cy="1700209"/>
          </a:xfrm>
          <a:prstGeom prst="rect">
            <a:avLst/>
          </a:prstGeom>
          <a:noFill/>
        </p:spPr>
      </p:pic>
      <p:pic>
        <p:nvPicPr>
          <p:cNvPr id="3076" name="Picture 4" descr="Толстой &quot;Акула&quot;: как нарисовать рассказ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955522"/>
            <a:ext cx="2000264" cy="1857388"/>
          </a:xfrm>
          <a:prstGeom prst="rect">
            <a:avLst/>
          </a:prstGeom>
          <a:noFill/>
        </p:spPr>
      </p:pic>
      <p:pic>
        <p:nvPicPr>
          <p:cNvPr id="3078" name="Picture 6" descr="Лев Николаевич Толстой - Детский сайт ПЧЁЛКА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5734" y="964114"/>
            <a:ext cx="1785950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8929749" cy="1015663"/>
          </a:xfrm>
        </p:spPr>
        <p:txBody>
          <a:bodyPr/>
          <a:lstStyle/>
          <a:p>
            <a:r>
              <a:rPr lang="ru-RU" dirty="0" smtClean="0"/>
              <a:t>  Художественные особенности рассказа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987574"/>
            <a:ext cx="4680520" cy="2708434"/>
          </a:xfrm>
        </p:spPr>
        <p:txBody>
          <a:bodyPr/>
          <a:lstStyle/>
          <a:p>
            <a:pPr fontAlgn="base"/>
            <a:r>
              <a:rPr lang="en-US" sz="1600" i="0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  <a:r>
              <a:rPr lang="ru-RU" sz="1600" i="0" dirty="0" smtClean="0">
                <a:solidFill>
                  <a:schemeClr val="accent1">
                    <a:lumMod val="50000"/>
                  </a:schemeClr>
                </a:solidFill>
              </a:rPr>
              <a:t>В рассказе использованы тропы для усиления художественной выразительности текста: </a:t>
            </a:r>
          </a:p>
          <a:p>
            <a:pPr fontAlgn="base"/>
            <a:r>
              <a:rPr lang="ru-RU" sz="1600" i="0" dirty="0" smtClean="0">
                <a:solidFill>
                  <a:srgbClr val="00B050"/>
                </a:solidFill>
              </a:rPr>
              <a:t>Сравнение:</a:t>
            </a:r>
            <a:r>
              <a:rPr lang="ru-RU" sz="1600" i="0" dirty="0" smtClean="0">
                <a:solidFill>
                  <a:schemeClr val="accent1">
                    <a:lumMod val="50000"/>
                  </a:schemeClr>
                </a:solidFill>
              </a:rPr>
              <a:t> «точно из топлёной печки несло на нас горячим воздухом», мальчики «как ящерицы, вытягивались в воде», «артиллерист, бледный как полотно».</a:t>
            </a:r>
          </a:p>
          <a:p>
            <a:pPr fontAlgn="base"/>
            <a:r>
              <a:rPr lang="ru-RU" sz="1600" i="0" dirty="0" smtClean="0">
                <a:solidFill>
                  <a:srgbClr val="00B050"/>
                </a:solidFill>
              </a:rPr>
              <a:t>Метафора:</a:t>
            </a:r>
            <a:r>
              <a:rPr lang="ru-RU" sz="1600" i="0" dirty="0" smtClean="0">
                <a:solidFill>
                  <a:schemeClr val="accent1">
                    <a:lumMod val="50000"/>
                  </a:schemeClr>
                </a:solidFill>
              </a:rPr>
              <a:t> «пронзительный визг».</a:t>
            </a:r>
          </a:p>
          <a:p>
            <a:pPr fontAlgn="base"/>
            <a:r>
              <a:rPr lang="ru-RU" sz="1600" i="0" dirty="0" smtClean="0">
                <a:solidFill>
                  <a:srgbClr val="00B050"/>
                </a:solidFill>
              </a:rPr>
              <a:t>Олицетворение:</a:t>
            </a:r>
            <a:r>
              <a:rPr lang="ru-RU" sz="1600" i="0" dirty="0" smtClean="0">
                <a:solidFill>
                  <a:schemeClr val="accent1">
                    <a:lumMod val="50000"/>
                  </a:schemeClr>
                </a:solidFill>
              </a:rPr>
              <a:t> «визг &lt;…&gt; разбудил артиллериста».</a:t>
            </a:r>
          </a:p>
          <a:p>
            <a:endParaRPr lang="ru-RU" sz="1600" dirty="0"/>
          </a:p>
        </p:txBody>
      </p:sp>
      <p:pic>
        <p:nvPicPr>
          <p:cNvPr id="2056" name="Picture 8" descr="Презентация по мотивам произведения Льва Толстого Акул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6096" y="959429"/>
            <a:ext cx="2276327" cy="32295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42858"/>
            <a:ext cx="8190071" cy="462610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63888" y="267494"/>
            <a:ext cx="5400600" cy="378565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1600" b="0" i="0" cap="all" dirty="0" smtClean="0"/>
              <a:t> </a:t>
            </a:r>
          </a:p>
          <a:p>
            <a:r>
              <a:rPr lang="ru-RU" sz="1600" i="0" dirty="0" smtClean="0"/>
              <a:t>     Лев Николаевич Толстой — великий русский писатель, психолог,  драматург, публицист, критик</a:t>
            </a:r>
            <a:endParaRPr lang="en-US" sz="1600" i="0" dirty="0" smtClean="0"/>
          </a:p>
          <a:p>
            <a:r>
              <a:rPr lang="ru-RU" sz="1600" i="0" dirty="0" smtClean="0"/>
              <a:t> и переводчик. </a:t>
            </a:r>
          </a:p>
          <a:p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      Графа Льва Толстого, классика российской и мировой литературы, называют мастером психологизма, создателем жанра романа-эпопеи, оригинальным мыслителем и учителем жизни. </a:t>
            </a:r>
          </a:p>
          <a:p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      Произведения гениального писателя – величайшее достояние России. </a:t>
            </a: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  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28674" name="Picture 2" descr="Лев Николаевич Толстой — биография и творчество | Узнай Москв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536" y="1131590"/>
            <a:ext cx="3000376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430887"/>
          </a:xfrm>
        </p:spPr>
        <p:txBody>
          <a:bodyPr/>
          <a:lstStyle/>
          <a:p>
            <a:pPr algn="ctr"/>
            <a:r>
              <a:rPr lang="ru-RU" sz="2800" dirty="0" smtClean="0"/>
              <a:t>Задание для самостоятельного выполнения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31840" y="1285866"/>
            <a:ext cx="2643413" cy="2769989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</a:rPr>
              <a:t>Подготовить презентацию по биографии </a:t>
            </a:r>
            <a:r>
              <a:rPr lang="ru-RU" sz="2000" dirty="0" err="1" smtClean="0">
                <a:solidFill>
                  <a:schemeClr val="tx1"/>
                </a:solidFill>
              </a:rPr>
              <a:t>Л.Н.Толстого</a:t>
            </a:r>
            <a:r>
              <a:rPr lang="ru-RU" sz="2000" dirty="0" smtClean="0">
                <a:solidFill>
                  <a:schemeClr val="tx1"/>
                </a:solidFill>
              </a:rPr>
              <a:t>;   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</a:rPr>
              <a:t>Прочитать рассказ «Акула»</a:t>
            </a:r>
          </a:p>
          <a:p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    и подготовить</a:t>
            </a:r>
          </a:p>
          <a:p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smtClean="0">
                <a:solidFill>
                  <a:schemeClr val="tx1"/>
                </a:solidFill>
              </a:rPr>
              <a:t>    его пересказ.  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   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2" y="1503394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Писатель Лев Толсто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99542" y="1300586"/>
            <a:ext cx="2436602" cy="2786081"/>
          </a:xfrm>
          <a:prstGeom prst="rect">
            <a:avLst/>
          </a:prstGeom>
          <a:noFill/>
        </p:spPr>
      </p:pic>
      <p:pic>
        <p:nvPicPr>
          <p:cNvPr id="4" name="Picture 2" descr="Толстой Л., Акула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0856" y="1252007"/>
            <a:ext cx="2346695" cy="28832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553998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714374" y="214297"/>
            <a:ext cx="7786716" cy="50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 Детство и юность  Л.Н.Толстого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57488" y="857238"/>
            <a:ext cx="350046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В августе 1828 года в имении Ясная Поляна в Тульской губернии родился классик российской литературы. Будущий автор «Войны и мира» стал четвертым ребёнком в семье именитых дворян. По отцовской линии он принадлежал к старинному роду графов Толстых. По материнской линии Лев Николаевич – потомок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Рюриков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       </a:t>
            </a:r>
          </a:p>
          <a:p>
            <a:pPr algn="just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Примечательно, что у Льва Толстого и А.С.Пушкина общий предок – адмирал Иван Михайлович Головин.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8" name="Picture 4" descr="Лев Толстой в юно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2889" y="928428"/>
            <a:ext cx="2270056" cy="2651756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51520" y="3721068"/>
            <a:ext cx="87496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Лев Толстой в юности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    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Усадьба Ясная              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                     Поляна </a:t>
            </a:r>
          </a:p>
          <a:p>
            <a:endParaRPr lang="ru-RU" sz="1600" dirty="0"/>
          </a:p>
        </p:txBody>
      </p:sp>
      <p:pic>
        <p:nvPicPr>
          <p:cNvPr id="26630" name="Picture 6" descr="Факты из жизни Л. Н. Толстого о его жизни в усадьбе Ясная Поляна | ИА  “Тульская Пресса”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26813" y="1007140"/>
            <a:ext cx="2270056" cy="26537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53998"/>
          </a:xfrm>
        </p:spPr>
        <p:txBody>
          <a:bodyPr/>
          <a:lstStyle/>
          <a:p>
            <a:r>
              <a:rPr lang="ru-RU" dirty="0" smtClean="0"/>
              <a:t>              Отец </a:t>
            </a:r>
            <a:r>
              <a:rPr lang="en-US" dirty="0" smtClean="0"/>
              <a:t> </a:t>
            </a:r>
            <a:r>
              <a:rPr lang="ru-RU" sz="3600" dirty="0" err="1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Л.Н.Толстого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10244" name="AutoShape 4" descr="Тургенев, Сергей Николаевич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Тургенев, Сергей Николаевич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14296"/>
            <a:ext cx="414169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just"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Отец писателя граф Николай Толстой участвовал в ключевых сражениях войны 1812 года, а также отличился в битвах за освобождение других территорий, проходивших в рамках преследования и уничтожения наполеоновской армии. Награждён чином поручика и орденом Святого Владимира IV степени с бантом за отличие при баталиях под Дрезденом и при переправе через Эльбу. </a:t>
            </a:r>
          </a:p>
          <a:p>
            <a:pPr algn="just" fontAlgn="base"/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За проявленную отвагу при Генеральном сражении под Лейпцигом удостоен чина штабс-ротмистра.</a:t>
            </a:r>
          </a:p>
          <a:p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 descr="Толстой, Лев Николаевич — Википед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5155" y="947248"/>
            <a:ext cx="1944217" cy="2246240"/>
          </a:xfrm>
          <a:prstGeom prst="rect">
            <a:avLst/>
          </a:prstGeom>
          <a:noFill/>
        </p:spPr>
      </p:pic>
      <p:pic>
        <p:nvPicPr>
          <p:cNvPr id="43010" name="Picture 2" descr="Отечественная война 1812 год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87116" y="2096702"/>
            <a:ext cx="2063412" cy="250033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339752" y="3500443"/>
            <a:ext cx="68042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     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Отец писателя граф                  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Николай Толстой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7280"/>
            <a:ext cx="8190071" cy="553998"/>
          </a:xfrm>
        </p:spPr>
        <p:txBody>
          <a:bodyPr/>
          <a:lstStyle/>
          <a:p>
            <a:r>
              <a:rPr lang="ru-RU" dirty="0" smtClean="0"/>
              <a:t>                 Мать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Л.Н.Толстого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716353"/>
            <a:ext cx="474783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Мама Льва Николаевича – урождённая принцесса Волконская – Мария Николаевна обладала крупными чертами лица, которые унаследовали её дети. Волконская имела превосходное образование, художественный вкус и талант рассказчицы, знала несколько языков. Но главное – княжна владела большим состоянием, в числе её приданого было знаменитое имение «Ясная поляна» в окрестностях Тулы.</a:t>
            </a:r>
            <a:r>
              <a:rPr lang="ru-RU" sz="1600" dirty="0" smtClean="0"/>
              <a:t>  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Скончалась  она от родовой горячки после рождения дочери. На тот момент Льву не было и двух лет.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Смерть матер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4128" y="987574"/>
            <a:ext cx="1851118" cy="201622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4048" y="3003798"/>
            <a:ext cx="4032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Мать писателя </a:t>
            </a:r>
          </a:p>
          <a:p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Мария Николаевна Волконская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8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Образование </a:t>
            </a:r>
            <a:r>
              <a:rPr lang="ru-RU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Л.Н.Толстого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665651" y="789748"/>
            <a:ext cx="5021149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Начальное образование классик получил дома от немецких и французских преподавателей. </a:t>
            </a:r>
          </a:p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В 1843 году Лев Толстой поступил в Казанский университет, выбрав факультет восточных языков. Вскоре из-за низкой успеваемости перешёл на другой факультет – юридический. Но и здесь не преуспел: через два года оставил университет, не получив степени.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2" name="Picture 2" descr="Поступление в Казанский университет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593" y="1061642"/>
            <a:ext cx="3160855" cy="2800767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-2772816" y="3917604"/>
            <a:ext cx="117025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                          Здание Казанского университета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8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Образование </a:t>
            </a:r>
            <a:r>
              <a:rPr lang="ru-RU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Л.Н.Толстого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5575" y="857238"/>
            <a:ext cx="449262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Лев Николаевич вернулся в Ясную Поляну, желая по-новому наладить отношения с крестьянами. Затея провалилась, зато молодой человек исправно вел дневник, любил светские развлечения и увлекся музыкой. Часами Толстой слушал Иоганна Баха, 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Фредерика Шопена и Вольфганга Амадея Моцарта.</a:t>
            </a:r>
            <a:r>
              <a:rPr lang="ru-RU" sz="1600" dirty="0" smtClean="0"/>
              <a:t> </a:t>
            </a:r>
          </a:p>
          <a:p>
            <a:pPr fontAlgn="base"/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Разочаровавшись жизнью помещика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после проведенного в деревне лета, 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20-летний Лев Толстой покинул имение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 перебрался в Москву, а оттуда в Петербург. 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68" name="Picture 4" descr="Лев Николаевич Толстой биография графа, писател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12260" y="1172332"/>
            <a:ext cx="1630064" cy="2143140"/>
          </a:xfrm>
          <a:prstGeom prst="rect">
            <a:avLst/>
          </a:prstGeom>
          <a:noFill/>
        </p:spPr>
      </p:pic>
      <p:pic>
        <p:nvPicPr>
          <p:cNvPr id="13" name="Picture 2" descr="Лев Толстой за крестьянским трудом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37307" y="2434899"/>
            <a:ext cx="1991113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10156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</a:t>
            </a: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Начало литературной деятельности </a:t>
            </a:r>
            <a:r>
              <a:rPr lang="ru-RU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того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928676"/>
            <a:ext cx="31413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В 1851 году брат писателя – офицер Николай Толстой – уговорил Льва ехать на Кавказ. Три года Лев Николаевич жил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станице на берегу Терека. Природа Кавказа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 патриархальная жизнь казачьей станицы позже отобразились в повестях «Казаки» и «Хаджи-Мурат», рассказах «Набег» и «Рубка леса». 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4" name="Picture 2" descr="Бог правду видит, да не скоро скажет скачать книгу Льва Толстого : скачать  бесплатно fb2, txt, epub, pdf, rtf и без регистраци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6296" y="928676"/>
            <a:ext cx="1734344" cy="2507170"/>
          </a:xfrm>
          <a:prstGeom prst="rect">
            <a:avLst/>
          </a:prstGeom>
          <a:noFill/>
        </p:spPr>
      </p:pic>
      <p:pic>
        <p:nvPicPr>
          <p:cNvPr id="33796" name="Picture 4" descr="Лев Николаевич Толстой &quot;Казаки&quot;: обзор книги: shvetsovmn — LiveJourna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5642" y="1004318"/>
            <a:ext cx="1901208" cy="2686051"/>
          </a:xfrm>
          <a:prstGeom prst="rect">
            <a:avLst/>
          </a:prstGeom>
          <a:noFill/>
        </p:spPr>
      </p:pic>
      <p:pic>
        <p:nvPicPr>
          <p:cNvPr id="33798" name="Picture 6" descr="Рубка леса скачать книгу Льва Николаевича Толстого : скачать бесплатно fb2,  txt, epub, pdf, rtf и без регистраци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52611" y="1948971"/>
            <a:ext cx="1600598" cy="22199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Первые успехи </a:t>
            </a:r>
            <a:r>
              <a:rPr lang="ru-RU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Л.Н.Толстого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928676"/>
            <a:ext cx="451207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Творческая биография Льва Толстого развивается стремительно: назначение в Бухарест, перевод в осажденный Севастополь, командование батареей обогатили писателя впечатлениями. 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Из-под пера Льва Николаевича вышел цикл «Севастопольских рассказов». Сочинения молодого литератора поразили критиков смелым психологическим анализом. Николай Чернышевский нашёл в них «диалектику души», а император Александр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II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прочитал очерк «Севастополь в декабре месяце» и выразил восхищение талантом Толстого.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0" name="Picture 2" descr="Император Александр II Николаевич /1818-1881/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9241" y="971833"/>
            <a:ext cx="1900238" cy="2404088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364088" y="3451979"/>
            <a:ext cx="17653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Император 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Александр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II</a:t>
            </a:r>
            <a:endParaRPr lang="ru-RU" sz="1600" dirty="0"/>
          </a:p>
        </p:txBody>
      </p:sp>
      <p:pic>
        <p:nvPicPr>
          <p:cNvPr id="32772" name="Picture 4" descr="https://avatars.mds.yandex.net/get-kinopoisk-image/1599028/607335f9-572f-484c-86a0-c79a45031df7/300x45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6296" y="987574"/>
            <a:ext cx="1713942" cy="23680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3627</TotalTime>
  <Words>1213</Words>
  <Application>Microsoft Office PowerPoint</Application>
  <PresentationFormat>Экран (16:9)</PresentationFormat>
  <Paragraphs>250</Paragraphs>
  <Slides>20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Constantia</vt:lpstr>
      <vt:lpstr>Office Theme</vt:lpstr>
      <vt:lpstr>     Литературное                     чтение</vt:lpstr>
      <vt:lpstr>Биография </vt:lpstr>
      <vt:lpstr>                          </vt:lpstr>
      <vt:lpstr>              Отец  Л.Н.Толстого </vt:lpstr>
      <vt:lpstr>                 Мать Л.Н.Толстого </vt:lpstr>
      <vt:lpstr>                 </vt:lpstr>
      <vt:lpstr>                 </vt:lpstr>
      <vt:lpstr>                 </vt:lpstr>
      <vt:lpstr>                 </vt:lpstr>
      <vt:lpstr>                 </vt:lpstr>
      <vt:lpstr>                 </vt:lpstr>
      <vt:lpstr>  Последние годы жизни Л.Н.Толстого </vt:lpstr>
      <vt:lpstr>                 </vt:lpstr>
      <vt:lpstr>                 </vt:lpstr>
      <vt:lpstr>                 </vt:lpstr>
      <vt:lpstr>       Композиция рассказа «Акула»</vt:lpstr>
      <vt:lpstr>      Основная идея рассказа «Акула»</vt:lpstr>
      <vt:lpstr>       </vt:lpstr>
      <vt:lpstr>  Художественные особенности рассказа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400</cp:revision>
  <dcterms:created xsi:type="dcterms:W3CDTF">2020-04-13T08:05:42Z</dcterms:created>
  <dcterms:modified xsi:type="dcterms:W3CDTF">2020-11-06T10:37:19Z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