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4" r:id="rId4"/>
    <p:sldId id="286" r:id="rId5"/>
    <p:sldId id="257" r:id="rId6"/>
    <p:sldId id="298" r:id="rId7"/>
    <p:sldId id="299" r:id="rId8"/>
    <p:sldId id="300" r:id="rId9"/>
    <p:sldId id="311" r:id="rId10"/>
    <p:sldId id="312" r:id="rId11"/>
    <p:sldId id="315" r:id="rId12"/>
    <p:sldId id="308" r:id="rId13"/>
    <p:sldId id="316" r:id="rId14"/>
    <p:sldId id="317" r:id="rId15"/>
    <p:sldId id="318" r:id="rId16"/>
    <p:sldId id="319" r:id="rId17"/>
    <p:sldId id="269" r:id="rId18"/>
  </p:sldIdLst>
  <p:sldSz cx="9144000" cy="5143500" type="screen16x9"/>
  <p:notesSz cx="5765800" cy="3244850"/>
  <p:defaultTextStyle>
    <a:defPPr>
      <a:defRPr lang="ru-RU"/>
    </a:defPPr>
    <a:lvl1pPr marL="0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8492AF"/>
    <a:srgbClr val="E0D4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434" autoAdjust="0"/>
  </p:normalViewPr>
  <p:slideViewPr>
    <p:cSldViewPr>
      <p:cViewPr>
        <p:scale>
          <a:sx n="190" d="100"/>
          <a:sy n="190" d="100"/>
        </p:scale>
        <p:origin x="1350" y="708"/>
      </p:cViewPr>
      <p:guideLst>
        <p:guide orient="horz" pos="2880"/>
        <p:guide orient="horz" pos="4565"/>
        <p:guide pos="2160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057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115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455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455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891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7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25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816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43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45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784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78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5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8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0538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2639" y="7936"/>
            <a:ext cx="6858294" cy="1685376"/>
          </a:xfrm>
          <a:prstGeom prst="rect">
            <a:avLst/>
          </a:prstGeom>
        </p:spPr>
        <p:txBody>
          <a:bodyPr vert="horz" wrap="square" lIns="0" tIns="23156" rIns="0" bIns="0" rtlCol="0">
            <a:spAutoFit/>
          </a:bodyPr>
          <a:lstStyle/>
          <a:p>
            <a:pPr marL="20137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1140269" y="767738"/>
            <a:ext cx="7872374" cy="5657243"/>
          </a:xfrm>
          <a:prstGeom prst="rect">
            <a:avLst/>
          </a:prstGeom>
        </p:spPr>
        <p:txBody>
          <a:bodyPr vert="horz" wrap="square" lIns="0" tIns="22151" rIns="0" bIns="0" rtlCol="0">
            <a:spAutoFit/>
          </a:bodyPr>
          <a:lstStyle/>
          <a:p>
            <a:pPr marL="29199">
              <a:lnSpc>
                <a:spcPts val="3092"/>
              </a:lnSpc>
              <a:spcBef>
                <a:spcPts val="174"/>
              </a:spcBef>
            </a:pPr>
            <a:endParaRPr lang="ru-RU" sz="2800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9">
              <a:spcBef>
                <a:spcPts val="174"/>
              </a:spcBef>
            </a:pPr>
            <a:endParaRPr lang="ru-RU" sz="3200" b="1" spc="-32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29199">
              <a:spcBef>
                <a:spcPts val="174"/>
              </a:spcBef>
            </a:pPr>
            <a:r>
              <a:rPr sz="3600" b="1" spc="-32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3600" b="1" spc="-32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6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Александр </a:t>
            </a:r>
          </a:p>
          <a:p>
            <a:pPr marL="29199">
              <a:spcBef>
                <a:spcPts val="174"/>
              </a:spcBef>
            </a:pPr>
            <a:r>
              <a:rPr lang="ru-RU" sz="36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Иванович Куприн.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>
              <a:spcBef>
                <a:spcPts val="174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вехи </a:t>
            </a:r>
          </a:p>
          <a:p>
            <a:pPr marL="29199">
              <a:spcBef>
                <a:spcPts val="174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жизни и творчества. </a:t>
            </a:r>
          </a:p>
          <a:p>
            <a:pPr marL="29199">
              <a:spcBef>
                <a:spcPts val="174"/>
              </a:spcBef>
            </a:pPr>
            <a:endParaRPr lang="ru-RU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9199">
              <a:spcBef>
                <a:spcPts val="174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>
              <a:spcBef>
                <a:spcPts val="174"/>
              </a:spcBef>
            </a:pPr>
            <a:r>
              <a:rPr lang="ru-RU" sz="3800" b="1" spc="-16" dirty="0" smtClean="0">
                <a:solidFill>
                  <a:srgbClr val="0070C0"/>
                </a:solidFill>
                <a:latin typeface="Arial"/>
                <a:cs typeface="Arial"/>
              </a:rPr>
              <a:t>  </a:t>
            </a:r>
          </a:p>
          <a:p>
            <a:pPr marL="53363" marR="977657">
              <a:lnSpc>
                <a:spcPts val="3108"/>
              </a:lnSpc>
              <a:spcBef>
                <a:spcPts val="2347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0207" y="1741638"/>
            <a:ext cx="500066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7" y="337424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6"/>
            <a:ext cx="274924" cy="590848"/>
          </a:xfrm>
          <a:prstGeom prst="rect">
            <a:avLst/>
          </a:prstGeom>
        </p:spPr>
        <p:txBody>
          <a:bodyPr vert="horz" wrap="square" lIns="0" tIns="25171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54308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7" y="458119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340207" y="3363838"/>
            <a:ext cx="500066" cy="12144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16" name="AutoShape 4" descr="Рассказ Акула, Толстой Лев - читать для детей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Рассказ Акула, Толстой Лев - читать для детей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Книга Куприн (Миленко В. ISBN: 978-5-235-03913-1) - купить в книжном  интернет-магазине по цене 770 руб | Podpisnie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714494"/>
            <a:ext cx="214314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914406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Жизнь в эмиграции и возвращение на родину.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857238"/>
            <a:ext cx="50006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fontAlgn="base"/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 время гражданской войны примкнул добровольцем к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Белой армии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а после крупного поражения уехал за границу – сначала в </a:t>
            </a:r>
            <a:r>
              <a:rPr lang="ru-RU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Финляндию,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а затем во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Францию.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эмиграции 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А.И.Куприн писал очень много, практически все его произведения пользовались популярностью у читателей. </a:t>
            </a:r>
          </a:p>
          <a:p>
            <a:pPr fontAlgn="base"/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В 1937-ом А.И.Куприн </a:t>
            </a:r>
            <a:r>
              <a:rPr lang="ru-RU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возвращается </a:t>
            </a:r>
          </a:p>
          <a:p>
            <a:pPr fontAlgn="base"/>
            <a:r>
              <a:rPr lang="ru-RU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на родину.  </a:t>
            </a:r>
          </a:p>
          <a:p>
            <a:pPr fontAlgn="base"/>
            <a:endParaRPr lang="ru-RU" sz="1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0" name="Picture 2" descr="Мне нельзя без России…»: к 150-летию со дня рождения А.И. Куприна - Лента  новостей Ор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90"/>
            <a:ext cx="278608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914406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           А.И.Куприн во Франции.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857238"/>
            <a:ext cx="500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4" name="Picture 6" descr="Книжный континент: Александр Иванович Куприн: поединок с жизнь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853443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76965" y="162355"/>
            <a:ext cx="8190071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Последние годы жизни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А.И.Куприна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642924"/>
            <a:ext cx="525658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Александр Куприн возвращался 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Россию уже с сильно подорванным здоровьем. Писатель рассчитывал, что на родине сможет вернуться к трудовой деятельности, но состояние здоровья этого не позволило.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 августа 1938 года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сердце знаменитого писателя остановилось навсегда.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Могила Александра Купр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3286148" cy="3333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Решение кроссворда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843558"/>
            <a:ext cx="8786874" cy="4493538"/>
          </a:xfrm>
        </p:spPr>
        <p:txBody>
          <a:bodyPr/>
          <a:lstStyle/>
          <a:p>
            <a:r>
              <a:rPr lang="ru-RU" sz="2400" dirty="0" smtClean="0"/>
              <a:t>         </a:t>
            </a:r>
            <a:r>
              <a:rPr lang="ru-RU" sz="1800" dirty="0" smtClean="0">
                <a:solidFill>
                  <a:srgbClr val="FF0000"/>
                </a:solidFill>
              </a:rPr>
              <a:t>По горизонтали: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1.  Город, где родился А.И.Куприн.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 2.  Знаменитый автобиографический роман писателя.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 3.  Первый рассказ А.И.Куприна.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800" dirty="0" smtClean="0">
                <a:solidFill>
                  <a:srgbClr val="008000"/>
                </a:solidFill>
              </a:rPr>
              <a:t>             По  вертикали:</a:t>
            </a:r>
          </a:p>
          <a:p>
            <a:endParaRPr lang="ru-RU" sz="1800" dirty="0" smtClean="0">
              <a:solidFill>
                <a:srgbClr val="0070C0"/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1.  Город, где прошли детство и юность писателя.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2.  Произведение, созданное А.И.Куприным во Франции.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3.  Писатель, благодаря которому А.И.Куприн находит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постоянную работу.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4.  Основная тематика произведений А.И.Куприна.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5.  Город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где во время Первой мировой войны писатель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свой счёт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будет содержать военный госпиталь.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Picture 10" descr="C:\Users\HOME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142990"/>
            <a:ext cx="203469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Решение кроссворда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28596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192880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342900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928676"/>
            <a:ext cx="500066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00496" y="192880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00958" y="192880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00562" y="442913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00496" y="142874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00364" y="142874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442913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392907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442913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00760" y="192880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00892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00760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00562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00298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00496" y="2928940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442913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00364" y="2928940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00100" y="442913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00364" y="192880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00364" y="342900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00166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00760" y="142874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00166" y="342900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00166" y="442913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928940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000496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442913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00166" y="392907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00100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442913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00298" y="442913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00826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000760" y="342900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000760" y="442913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00760" y="2928940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500958" y="2428874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00958" y="142874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500958" y="2928940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500958" y="342900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00958" y="3929072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500958" y="4429138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00100" y="342900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34" y="342900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000232" y="342900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500298" y="3429006"/>
            <a:ext cx="503238" cy="485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Решение кроссворда. Проверьте!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28596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1928808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2428874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2428874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3429006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2428874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928676"/>
            <a:ext cx="500066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Ж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00496" y="1928808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00958" y="1928808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00562" y="4429138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00496" y="1428742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428874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Й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00364" y="1428742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4429138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3929072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4429138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00760" y="1928808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О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00892" y="2428874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Ю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00760" y="2428874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00562" y="2428874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00298" y="2428874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00496" y="2928940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4429138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00364" y="2928940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00100" y="4429138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00364" y="1928808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00364" y="3429006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00166" y="2428874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00760" y="1428742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00166" y="3429006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00166" y="4429138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928940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000496" y="2428874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4429138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00166" y="3929072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00100" y="2428874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4429138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00298" y="4429138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2428874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00826" y="2428874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000760" y="3429006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000760" y="4429138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Я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00760" y="2928940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500958" y="2428874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00958" y="1428742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500958" y="2928940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500958" y="3429006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00958" y="3929072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500958" y="4429138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00100" y="3429006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34" y="3429006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Ю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000232" y="3429006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500298" y="3429006"/>
            <a:ext cx="503238" cy="485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55575" y="160338"/>
            <a:ext cx="8531225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       Словарная работа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975" y="928676"/>
            <a:ext cx="85503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быт –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turmush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эмиграция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emigratsiya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детство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bolalik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юность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o‘smirlik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</a:t>
            </a:r>
            <a:endParaRPr lang="en-US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потомственный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ota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bobodan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qolgan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знатный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dongdor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zodagon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                                                                        </a:t>
            </a:r>
            <a:endParaRPr lang="en-US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отставка –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iste’fo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автобиографический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avtobiografik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воспоминания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xotiralar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поражение –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mag‘lubiyat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гражданская война –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fuqarolar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urushi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подорванное здоровье –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sog‘ligiga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zarar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yetkazilgan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7" descr="C:\Users\HOME\Desktop\im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142990"/>
            <a:ext cx="3214679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430887"/>
          </a:xfrm>
        </p:spPr>
        <p:txBody>
          <a:bodyPr/>
          <a:lstStyle/>
          <a:p>
            <a:pPr algn="ctr"/>
            <a:r>
              <a:rPr lang="ru-RU" sz="2800" dirty="0" smtClean="0"/>
              <a:t>Задание для самостоятельного выполнения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3848" y="1191698"/>
            <a:ext cx="5688632" cy="3447098"/>
          </a:xfrm>
        </p:spPr>
        <p:txBody>
          <a:bodyPr/>
          <a:lstStyle/>
          <a:p>
            <a:pPr marL="342900" indent="-342900"/>
            <a:endParaRPr lang="ru-RU" sz="2800" dirty="0" smtClean="0">
              <a:solidFill>
                <a:srgbClr val="0070C0"/>
              </a:solidFill>
            </a:endParaRPr>
          </a:p>
          <a:p>
            <a:pPr marL="342900" indent="-342900"/>
            <a:endParaRPr lang="ru-RU" sz="2800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ru-RU" sz="2800" dirty="0" smtClean="0">
                <a:solidFill>
                  <a:srgbClr val="0070C0"/>
                </a:solidFill>
              </a:rPr>
              <a:t>    Подготовить </a:t>
            </a:r>
          </a:p>
          <a:p>
            <a:pPr marL="342900" indent="-342900"/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   </a:t>
            </a:r>
            <a:r>
              <a:rPr lang="ru-RU" sz="2800" dirty="0" smtClean="0">
                <a:solidFill>
                  <a:srgbClr val="0070C0"/>
                </a:solidFill>
              </a:rPr>
              <a:t>презентацию </a:t>
            </a:r>
          </a:p>
          <a:p>
            <a:pPr marL="342900" indent="-342900"/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   </a:t>
            </a:r>
            <a:r>
              <a:rPr lang="ru-RU" sz="2800" dirty="0" smtClean="0">
                <a:solidFill>
                  <a:srgbClr val="0070C0"/>
                </a:solidFill>
              </a:rPr>
              <a:t>по </a:t>
            </a:r>
            <a:r>
              <a:rPr lang="ru-RU" sz="2800" smtClean="0">
                <a:solidFill>
                  <a:srgbClr val="0070C0"/>
                </a:solidFill>
              </a:rPr>
              <a:t>биографии </a:t>
            </a:r>
            <a:r>
              <a:rPr lang="ru-RU" sz="2800" smtClean="0">
                <a:solidFill>
                  <a:srgbClr val="0070C0"/>
                </a:solidFill>
              </a:rPr>
              <a:t>А.И.Куприна.   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 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   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" name="Picture 2" descr="https://uolib.ru/images/1010775222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530" y="1191698"/>
            <a:ext cx="2490775" cy="30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42858"/>
            <a:ext cx="8190071" cy="462610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3888" y="267494"/>
            <a:ext cx="5400600" cy="443198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b="0" i="0" cap="all" dirty="0" smtClean="0"/>
              <a:t> </a:t>
            </a:r>
          </a:p>
          <a:p>
            <a:r>
              <a:rPr lang="ru-RU" sz="1600" i="0" dirty="0" smtClean="0"/>
              <a:t>     </a:t>
            </a:r>
            <a:r>
              <a:rPr lang="ru-RU" sz="1800" i="0" dirty="0" smtClean="0">
                <a:solidFill>
                  <a:srgbClr val="FF0000"/>
                </a:solidFill>
              </a:rPr>
              <a:t>Александр Иванович Куприн </a:t>
            </a:r>
            <a:r>
              <a:rPr lang="ru-RU" sz="1800" i="0" dirty="0" smtClean="0"/>
              <a:t>– знаменитый писатель, классик русской литературы, наиболее значительными произведениями которого являются </a:t>
            </a:r>
            <a:r>
              <a:rPr lang="ru-RU" sz="1800" i="0" dirty="0" smtClean="0">
                <a:solidFill>
                  <a:srgbClr val="008000"/>
                </a:solidFill>
              </a:rPr>
              <a:t>«Юнкера», </a:t>
            </a:r>
            <a:r>
              <a:rPr lang="ru-RU" sz="1800" i="0" dirty="0" smtClean="0">
                <a:solidFill>
                  <a:srgbClr val="7030A0"/>
                </a:solidFill>
              </a:rPr>
              <a:t>«Поединок»,</a:t>
            </a:r>
            <a:r>
              <a:rPr lang="ru-RU" sz="1800" i="0" dirty="0" smtClean="0"/>
              <a:t> </a:t>
            </a:r>
            <a:r>
              <a:rPr lang="ru-RU" sz="1800" i="0" dirty="0" smtClean="0">
                <a:solidFill>
                  <a:schemeClr val="accent6">
                    <a:lumMod val="50000"/>
                  </a:schemeClr>
                </a:solidFill>
              </a:rPr>
              <a:t>«Яма», </a:t>
            </a:r>
            <a:r>
              <a:rPr lang="ru-RU" sz="1800" i="0" dirty="0" smtClean="0">
                <a:solidFill>
                  <a:srgbClr val="C00000"/>
                </a:solidFill>
              </a:rPr>
              <a:t>«Гранатовый браслет» </a:t>
            </a:r>
            <a:r>
              <a:rPr lang="ru-RU" sz="1800" i="0" dirty="0" smtClean="0"/>
              <a:t>и </a:t>
            </a:r>
            <a:r>
              <a:rPr lang="ru-RU" sz="1800" i="0" dirty="0" smtClean="0">
                <a:solidFill>
                  <a:schemeClr val="accent3">
                    <a:lumMod val="50000"/>
                  </a:schemeClr>
                </a:solidFill>
              </a:rPr>
              <a:t>«Белый пудель». </a:t>
            </a:r>
          </a:p>
          <a:p>
            <a:r>
              <a:rPr lang="ru-RU" sz="1800" i="0" dirty="0" smtClean="0"/>
              <a:t>     Также высоким искусством считаются </a:t>
            </a:r>
            <a:r>
              <a:rPr lang="ru-RU" sz="1800" i="0" dirty="0" smtClean="0">
                <a:solidFill>
                  <a:srgbClr val="008000"/>
                </a:solidFill>
              </a:rPr>
              <a:t>короткие рассказы </a:t>
            </a:r>
            <a:r>
              <a:rPr lang="ru-RU" sz="1800" i="0" dirty="0" smtClean="0"/>
              <a:t>Куприна </a:t>
            </a:r>
            <a:r>
              <a:rPr lang="ru-RU" sz="1800" i="0" dirty="0" smtClean="0">
                <a:solidFill>
                  <a:srgbClr val="7030A0"/>
                </a:solidFill>
              </a:rPr>
              <a:t>о русском быте,</a:t>
            </a:r>
            <a:r>
              <a:rPr lang="ru-RU" sz="1800" i="0" dirty="0" smtClean="0"/>
              <a:t> </a:t>
            </a:r>
            <a:r>
              <a:rPr lang="ru-RU" sz="18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 эмиграции,</a:t>
            </a:r>
            <a:r>
              <a:rPr lang="ru-RU" sz="1800" i="0" dirty="0" smtClean="0"/>
              <a:t> </a:t>
            </a:r>
            <a:r>
              <a:rPr lang="ru-RU" sz="1800" i="0" dirty="0" smtClean="0">
                <a:solidFill>
                  <a:schemeClr val="accent6">
                    <a:lumMod val="75000"/>
                  </a:schemeClr>
                </a:solidFill>
              </a:rPr>
              <a:t>о животных.</a:t>
            </a:r>
          </a:p>
          <a:p>
            <a:r>
              <a:rPr lang="ru-RU" sz="1800" i="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800" i="0" dirty="0" smtClean="0">
                <a:solidFill>
                  <a:srgbClr val="002060"/>
                </a:solidFill>
              </a:rPr>
              <a:t>Произведения гениального писателя – величайшее достояние России.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32770" name="Picture 2" descr="ОГБПОУ &quot;Томский аграрный колледж&quot; :: &quot;Александр Куприн, знакомый и  удивительный.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52"/>
            <a:ext cx="207170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553998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4374" y="214297"/>
            <a:ext cx="7786716" cy="5000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Детство и юность  А.И.Куприна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857238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А.И.Куприн родился в уездном городе Наровчате, который расположен в Пензенской области. Но детство и юность писателя прошли в Москве.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714758"/>
            <a:ext cx="8749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А.И.Куприн в юности                                                                     А.И.Куприн в детстве</a:t>
            </a: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Дом, в котором родился и жил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А.И.Куприн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dirty="0"/>
          </a:p>
        </p:txBody>
      </p:sp>
      <p:sp>
        <p:nvSpPr>
          <p:cNvPr id="30722" name="AutoShape 2" descr="Александр Куприн в детств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Александр Куприн в детств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Александр Куприн в детств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Александр Куприн в детств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Александр Иванович Куприн: жизнь и творче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4" descr="Вечер-портрет &quot;Благодарный обожатель жизни&quot; - АБОНЕМЕНТ ЦЕНТРАЛЬНОЙ  ГОРОДСКОЙ БИБЛИОТЕКИ ИМЕНИ М. ГОРЬК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14428"/>
            <a:ext cx="2060566" cy="2438408"/>
          </a:xfrm>
          <a:prstGeom prst="rect">
            <a:avLst/>
          </a:prstGeom>
          <a:noFill/>
        </p:spPr>
      </p:pic>
      <p:pic>
        <p:nvPicPr>
          <p:cNvPr id="5" name="Picture 6" descr="Выйдя в отставку… – Elegant New Yo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00114"/>
            <a:ext cx="1981200" cy="2747960"/>
          </a:xfrm>
          <a:prstGeom prst="rect">
            <a:avLst/>
          </a:prstGeom>
          <a:noFill/>
        </p:spPr>
      </p:pic>
      <p:sp>
        <p:nvSpPr>
          <p:cNvPr id="6" name="AutoShape 8" descr="Файл:Дом, в котором родился и жил писатель А.И. Куприн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Файл:Дом, в котором родился и жил писатель А.И. Куприн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Файл:Дом, в котором родился и жил писатель А.И. Куприн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Файл:Дом, в котором родился и жил писатель А.И. Куприн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6" name="AutoShape 16" descr="Файл:Дом, в котором родился и жил писатель А.И. Куприн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7" name="Picture 17" descr="C:\Users\HOME\Desktop\загруженно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500312"/>
            <a:ext cx="3071834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1107996"/>
          </a:xfrm>
        </p:spPr>
        <p:txBody>
          <a:bodyPr/>
          <a:lstStyle/>
          <a:p>
            <a:pPr lvl="0"/>
            <a:r>
              <a:rPr lang="ru-RU" dirty="0" smtClean="0"/>
              <a:t>              Родители </a:t>
            </a:r>
            <a:r>
              <a:rPr lang="en-US" dirty="0" smtClean="0"/>
              <a:t> </a:t>
            </a:r>
            <a:r>
              <a:rPr lang="ru-RU" sz="36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А.И.Куприна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ого </a:t>
            </a:r>
            <a:endParaRPr lang="ru-RU" dirty="0"/>
          </a:p>
        </p:txBody>
      </p:sp>
      <p:sp>
        <p:nvSpPr>
          <p:cNvPr id="10244" name="AutoShape 4" descr="Тургенев, Сергей Николаевич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Тургенев, Сергей Николаевич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6"/>
            <a:ext cx="414169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 fontAlgn="base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Отец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Куприна, потомственный дворянин Иван Иванович, умер через год после его рождения.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fontAlgn="base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Матери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Любови Алексеевне, также происходящей из знатного рода, пришлось перебираться в крупный город, где ей было значительно проще дать сыну воспитание и образование.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3500443"/>
            <a:ext cx="6804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Отец и мать писателя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8674" name="AutoShape 2" descr="Фото Мать Купр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5" name="Picture 3" descr="C:\Users\HOME\Desktop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90"/>
            <a:ext cx="392909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55575" y="131316"/>
            <a:ext cx="8988425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Образование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А.И.Куприна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Л.Н.Толстого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789748"/>
            <a:ext cx="482918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Уже в 6 лет Куприна определили в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Московский Разумовский пансион,</a:t>
            </a:r>
            <a:r>
              <a:rPr lang="ru-RU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который действовал по принципу сиротского интерната. Через 4 года Александра перевели во 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Второй Московский кадетский корпус, </a:t>
            </a:r>
            <a:r>
              <a:rPr lang="ru-RU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по окончании которого юноша поступает в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Александровское военное училище. </a:t>
            </a:r>
            <a:r>
              <a:rPr lang="ru-RU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Выпускался Куприн в чине подпоручика и служил ровно 4 года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Днепровском пехотном полку.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772816" y="3643320"/>
            <a:ext cx="117025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Московский Разумовский пансион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6626" name="Picture 2" descr="верь в великую силу любви к 145-летию со дня рождения А. Купр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52"/>
            <a:ext cx="285752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67842" y="-452586"/>
            <a:ext cx="8724637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endParaRPr kumimoji="0" lang="en-US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lvl="0" defTabSz="914400">
              <a:defRPr/>
            </a:pP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</a:t>
            </a: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Образование </a:t>
            </a:r>
            <a:r>
              <a:rPr lang="ru-RU" sz="32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А.И.Куприна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Л.Н.Толстого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857238"/>
            <a:ext cx="47149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После отставки 24-летний молодой человек уезжает в Киев, затем в </a:t>
            </a:r>
            <a:r>
              <a:rPr lang="ru-RU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Одессу, Севастополь и другие города Российской Империи.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Проблема была в том, что у Александра отсутствовала какая-либо гражданская специальность. Только после знакомства с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И.А.Буниным 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ему удаётся найти постоянную работу: Куприн отправляется в Санкт-Петербург и устраивается в </a:t>
            </a:r>
            <a:r>
              <a:rPr lang="ru-RU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«Журнал для всех».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Позднее он обустроится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Гатчине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где во время Первой мировой войны за свой счёт будет содержать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военный госпиталь.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ЖУРНАЛ ДЛЯ ВСЕХ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000114"/>
            <a:ext cx="1766882" cy="2571768"/>
          </a:xfrm>
          <a:prstGeom prst="rect">
            <a:avLst/>
          </a:prstGeom>
          <a:noFill/>
        </p:spPr>
      </p:pic>
      <p:pic>
        <p:nvPicPr>
          <p:cNvPr id="24580" name="Picture 4" descr="https://proza.ru/pics/2014/10/27/1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00180"/>
            <a:ext cx="2105013" cy="278608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331916" y="4286262"/>
            <a:ext cx="3811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А.И.Куприн в Гатчине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Начало литературной деятельности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того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928676"/>
            <a:ext cx="51435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Писать Александр Куприн начал ещё на последних курсах кадетского корпуса, причём первые пробы пера были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стихотворном жанре.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сожалению, свою поэзию писатель так никогда и не издавал. А </a:t>
            </a:r>
            <a:r>
              <a:rPr lang="ru-RU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первым напечатанным его рассказом оказался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«Последний дебют». </a:t>
            </a:r>
          </a:p>
          <a:p>
            <a:pPr fontAlgn="base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Позднее в журналах выходила его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повесть «Впотьмах»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ряд рассказов на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военную тематику.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Книги Александра Купр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8"/>
            <a:ext cx="321471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539552" y="191711"/>
            <a:ext cx="814724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Первые успехи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А.И.Куприна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928676"/>
            <a:ext cx="378621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fontAlgn="base"/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Вообще </a:t>
            </a:r>
            <a:r>
              <a:rPr lang="ru-RU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теме армии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 Куприна отводится много места, особенно в раннем творчестве. Достаточно вспомнить его знаменитый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автобиографический роман «Юнкера»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 предшествующую ему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повесть «На переломе»,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также издававшуюся как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«Кадеты».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7 сентября 1870 года родился Александр... - Издательство &quot;Речь&quot; | Face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14"/>
            <a:ext cx="2643206" cy="3429024"/>
          </a:xfrm>
          <a:prstGeom prst="rect">
            <a:avLst/>
          </a:prstGeom>
          <a:noFill/>
        </p:spPr>
      </p:pic>
      <p:pic>
        <p:nvPicPr>
          <p:cNvPr id="20484" name="Picture 4" descr="https://uolib.ru/images/0-e910c62672e16913a663d326fdbf83bb-14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500180"/>
            <a:ext cx="207170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07974" y="160338"/>
            <a:ext cx="8378825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Первые успехи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А.И.Куприна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928676"/>
            <a:ext cx="43577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Рассвет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Александра Ивановича как писателя пришёлся на </a:t>
            </a:r>
            <a:r>
              <a:rPr lang="ru-RU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начало 20-го века.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Выходили ставший позднее классикой детской литературы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рассказ «Белый пудель»,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воспоминания о путешествии в Одессу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«Гамбринус»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и, вероятно, самое популярное его произведение - </a:t>
            </a:r>
            <a:r>
              <a:rPr lang="ru-RU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повесть «Поединок».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Тогда же увидели свет и такие творения, как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«Жидкое солнце»,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«Гранатовый браслет»,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рассказы о животных.</a:t>
            </a:r>
          </a:p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1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78" name="Picture 2" descr="Самобытный художник сл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000114"/>
            <a:ext cx="1905000" cy="2895601"/>
          </a:xfrm>
          <a:prstGeom prst="rect">
            <a:avLst/>
          </a:prstGeom>
          <a:noFill/>
        </p:spPr>
      </p:pic>
      <p:pic>
        <p:nvPicPr>
          <p:cNvPr id="50180" name="Picture 4" descr="Новая выставка в абонементе художественной литературы | Научная Библиотека  Пермского Государственного Национального Исследовательского Университе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714494"/>
            <a:ext cx="184785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4278</TotalTime>
  <Words>863</Words>
  <Application>Microsoft Office PowerPoint</Application>
  <PresentationFormat>Экран (16:9)</PresentationFormat>
  <Paragraphs>296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    Литературное                     чтение</vt:lpstr>
      <vt:lpstr>Биография </vt:lpstr>
      <vt:lpstr>                          </vt:lpstr>
      <vt:lpstr>              Родители  А.И.Куприна ого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Последние годы жизни А.И.Куприна   </vt:lpstr>
      <vt:lpstr>               Решение кроссворда        </vt:lpstr>
      <vt:lpstr>              Решение кроссворда</vt:lpstr>
      <vt:lpstr>    Решение кроссворда. Проверьте!</vt:lpstr>
      <vt:lpstr>                 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HOME</cp:lastModifiedBy>
  <cp:revision>456</cp:revision>
  <dcterms:created xsi:type="dcterms:W3CDTF">2020-04-13T08:05:42Z</dcterms:created>
  <dcterms:modified xsi:type="dcterms:W3CDTF">2020-12-21T18:29:55Z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