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321" r:id="rId4"/>
    <p:sldId id="322" r:id="rId5"/>
    <p:sldId id="323" r:id="rId6"/>
    <p:sldId id="324" r:id="rId7"/>
    <p:sldId id="316" r:id="rId8"/>
    <p:sldId id="327" r:id="rId9"/>
    <p:sldId id="334" r:id="rId10"/>
    <p:sldId id="330" r:id="rId11"/>
    <p:sldId id="331" r:id="rId12"/>
    <p:sldId id="332" r:id="rId13"/>
    <p:sldId id="335" r:id="rId14"/>
    <p:sldId id="336" r:id="rId15"/>
    <p:sldId id="312" r:id="rId16"/>
    <p:sldId id="309" r:id="rId17"/>
    <p:sldId id="337" r:id="rId18"/>
    <p:sldId id="313" r:id="rId19"/>
    <p:sldId id="269" r:id="rId20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2E8"/>
    <a:srgbClr val="028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569" autoAdjust="0"/>
  </p:normalViewPr>
  <p:slideViewPr>
    <p:cSldViewPr>
      <p:cViewPr>
        <p:scale>
          <a:sx n="77" d="100"/>
          <a:sy n="77" d="100"/>
        </p:scale>
        <p:origin x="-858" y="-186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071539" y="1779086"/>
            <a:ext cx="7918918" cy="3551536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spcBef>
                <a:spcPts val="174"/>
              </a:spcBef>
            </a:pPr>
            <a:r>
              <a:rPr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Александр Иванович 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Куприн. Рассказ «Слон».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29196">
              <a:spcBef>
                <a:spcPts val="174"/>
              </a:spcBef>
            </a:pPr>
            <a:r>
              <a:rPr lang="ru-RU" b="1" dirty="0" smtClean="0">
                <a:latin typeface="Arial"/>
                <a:cs typeface="Arial"/>
              </a:rPr>
              <a:t> </a:t>
            </a:r>
            <a:endParaRPr b="1" dirty="0"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928808"/>
            <a:ext cx="571504" cy="114300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56915" y="285734"/>
            <a:ext cx="957706" cy="1035276"/>
            <a:chOff x="4701997" y="113744"/>
            <a:chExt cx="603887" cy="718251"/>
          </a:xfrm>
        </p:grpSpPr>
        <p:sp>
          <p:nvSpPr>
            <p:cNvPr id="11" name="object 11"/>
            <p:cNvSpPr/>
            <p:nvPr/>
          </p:nvSpPr>
          <p:spPr>
            <a:xfrm>
              <a:off x="4701997" y="113744"/>
              <a:ext cx="603885" cy="71824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7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113745"/>
              <a:ext cx="603885" cy="71825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09632" y="734190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71504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0" name="AutoShape 2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Читать бесплатно электронную книгу Слон. Александр Иванович Куприн онлайн.  Скачать в FB2, EPUB, MOBI - LibreBook.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32"/>
            <a:ext cx="2238369" cy="307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/>
              <a:t>Краткое содержание рассказа «Слон»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857238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Однажды девочка проснулась оживлённой – она вспомнила свой сон и попросила у родителей слона. Отец тут же умчался, и вскоре вернулся с огромным игрушечным слоном, на котором сидели человечки.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Но Наде нужен был непременно живой слон, пусть даже и самый маленький. Папа принялся нервничать, ведь привести живого слона – это то же самое, что достать звезду с неба. Увидев грустную улыбку дочери, он вновь куда-то спешно ушёл.</a:t>
            </a:r>
            <a:endParaRPr lang="ru-RU" sz="1800" b="1" dirty="0">
              <a:solidFill>
                <a:srgbClr val="0280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Куприн &quot;Слон&quot;: вопросы по содержанию. Какие картинки нарисовать к вопросам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400052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/>
              <a:t>Краткое содержание рассказа «Слон»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714362"/>
            <a:ext cx="4572032" cy="491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зверинце отец увидел трёх слонов, и самый большой из них умел даже читать книги и обедать, как человек. Он принялся умолять хозяина зверинца привести слона Томми к нему домой, где его ждёт больная девочка.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Владелец зверинца, вспомнив свою маленькую дочь, смягчился, и согласился привести слона, но только ночью, чтобы не потревожить жителей города. Отец готов был возместить все убытки, договориться с полицией и даже расширить двери.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А И Куприн Слон 2 часть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15"/>
            <a:ext cx="3714744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/>
              <a:t>Краткое содержание рассказа «Слон»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18371" y="857238"/>
            <a:ext cx="461134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Ночью Томми в сопровождении полицейского привели в дом Нади, где его покормили и он уснул. Каково же было удивление Нади, когда утром в гостиной она обнаружила большого слона.       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Девочка радостно принялась знакомить его со своими куклами, показывать книжки с картинками, угощать булкой. Затем Томми сел, ему повязали скатерть, и все принялись обедать.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Иллюстрация Д. Боровского к рассказу Куприна «Слон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198" y="1091575"/>
            <a:ext cx="3286148" cy="371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/>
              <a:t>Краткое содержание рассказа «Слон»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0746" y="1071552"/>
            <a:ext cx="414556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На следующий день Надя проснулась бодрой и веселой. Когда она спросила про слона, ей ответили, что он ушёл к своим деткам и попросил передать, что ждёт её в гости, как только ей станет лучше. </a:t>
            </a:r>
            <a:r>
              <a:rPr lang="ru-RU" sz="18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Надя весело рассмеялась, и попросила передать Томми, что она уже здорова.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426" y="9644113"/>
            <a:ext cx="3063574" cy="3010650"/>
          </a:xfrm>
          <a:prstGeom prst="rect">
            <a:avLst/>
          </a:prstGeom>
          <a:noFill/>
        </p:spPr>
      </p:pic>
      <p:pic>
        <p:nvPicPr>
          <p:cNvPr id="10" name="Picture 2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826" y="9796513"/>
            <a:ext cx="3063574" cy="3010650"/>
          </a:xfrm>
          <a:prstGeom prst="rect">
            <a:avLst/>
          </a:prstGeom>
          <a:noFill/>
        </p:spPr>
      </p:pic>
      <p:pic>
        <p:nvPicPr>
          <p:cNvPr id="3" name="Picture 2" descr="куприн художник картины Мировое наследие / Художники - Иоганн Лаурентс  Йенсен #yandeximages | Картины, Иллюстрации, Художн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8"/>
            <a:ext cx="3524248" cy="295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684584" y="161925"/>
            <a:ext cx="98285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Чему учит рассказ?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28596" y="928676"/>
            <a:ext cx="4643470" cy="400052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Рассказ А.И.Куприна «Слон» учит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тому, что в семье необходимо проявлять понимание и чуткость. </a:t>
            </a:r>
            <a:r>
              <a:rPr lang="ru-RU" sz="19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Всегда необходимо иметь рядом близких людей, которые всегда помогут вернуться на истинный путь, если ты с него сбился. </a:t>
            </a:r>
          </a:p>
          <a:p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Нужно уметь ценить тех, кто находится рядом с нами и постоянно оказывает поддержку.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xmlns="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xmlns="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xmlns="" id="{198389F7-7B4E-4405-83AD-B0E7B916F2CB}"/>
              </a:ext>
            </a:extLst>
          </p:cNvPr>
          <p:cNvSpPr/>
          <p:nvPr/>
        </p:nvSpPr>
        <p:spPr>
          <a:xfrm>
            <a:off x="5572132" y="2428874"/>
            <a:ext cx="2214578" cy="431438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xmlns="" id="{34FBCD09-8265-46F8-B359-5C32B823B08A}"/>
              </a:ext>
            </a:extLst>
          </p:cNvPr>
          <p:cNvSpPr/>
          <p:nvPr/>
        </p:nvSpPr>
        <p:spPr>
          <a:xfrm rot="16200000">
            <a:off x="4926338" y="2360288"/>
            <a:ext cx="720084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xmlns="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xmlns="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xmlns="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14"/>
            <a:ext cx="7950716" cy="3293209"/>
          </a:xfrm>
        </p:spPr>
        <p:txBody>
          <a:bodyPr/>
          <a:lstStyle/>
          <a:p>
            <a:r>
              <a:rPr lang="ru-RU" sz="2400" dirty="0" smtClean="0"/>
              <a:t>        </a:t>
            </a:r>
            <a:r>
              <a:rPr lang="ru-RU" sz="2400" i="0" dirty="0" smtClean="0"/>
              <a:t> </a:t>
            </a:r>
            <a:r>
              <a:rPr lang="ru-RU" sz="1800" i="0" dirty="0" smtClean="0">
                <a:solidFill>
                  <a:srgbClr val="FF0000"/>
                </a:solidFill>
              </a:rPr>
              <a:t>По горизонтали:</a:t>
            </a:r>
          </a:p>
          <a:p>
            <a:r>
              <a:rPr lang="ru-RU" sz="2400" i="0" dirty="0" smtClean="0"/>
              <a:t>  </a:t>
            </a:r>
            <a:r>
              <a:rPr lang="ru-RU" sz="1600" i="0" dirty="0" smtClean="0">
                <a:solidFill>
                  <a:srgbClr val="1202E8"/>
                </a:solidFill>
              </a:rPr>
              <a:t>1. </a:t>
            </a:r>
            <a:r>
              <a:rPr lang="ru-RU" sz="1600" i="0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Мама предлагала дочери красивых кукол, прогулку с подругами и ….</a:t>
            </a:r>
            <a:r>
              <a:rPr lang="ru-RU" sz="1600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i="0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   2. Имя главной героини рассказа «Слон».</a:t>
            </a:r>
          </a:p>
          <a:p>
            <a:r>
              <a:rPr lang="ru-RU" sz="1600" i="0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   3. Главная проблема, затрагиваемая А.И.Куприным в рассказе.</a:t>
            </a:r>
          </a:p>
          <a:p>
            <a:r>
              <a:rPr lang="ru-RU" sz="1600" i="0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   4. Место, куда отправляется отец за живым слоном. </a:t>
            </a:r>
          </a:p>
          <a:p>
            <a:endParaRPr lang="ru-RU" sz="1600" i="0" dirty="0" smtClean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             </a:t>
            </a:r>
            <a:r>
              <a:rPr lang="ru-RU" sz="1800" i="0" dirty="0" smtClean="0">
                <a:solidFill>
                  <a:srgbClr val="FF0000"/>
                </a:solidFill>
              </a:rPr>
              <a:t>По  вертикали:</a:t>
            </a:r>
          </a:p>
          <a:p>
            <a:endParaRPr lang="ru-RU" sz="1800" i="0" dirty="0" smtClean="0">
              <a:solidFill>
                <a:srgbClr val="0070C0"/>
              </a:solidFill>
            </a:endParaRPr>
          </a:p>
          <a:p>
            <a:r>
              <a:rPr lang="ru-RU" sz="1800" i="0" dirty="0" smtClean="0">
                <a:solidFill>
                  <a:srgbClr val="0070C0"/>
                </a:solidFill>
              </a:rPr>
              <a:t> </a:t>
            </a:r>
            <a:r>
              <a:rPr lang="ru-RU" sz="1600" i="0" dirty="0" smtClean="0">
                <a:solidFill>
                  <a:srgbClr val="1202E8"/>
                </a:solidFill>
              </a:rPr>
              <a:t>1. Жанр произведения А.И.Куприна «Слон».</a:t>
            </a:r>
          </a:p>
          <a:p>
            <a:r>
              <a:rPr lang="ru-RU" sz="1600" i="0" dirty="0" smtClean="0">
                <a:solidFill>
                  <a:srgbClr val="1202E8"/>
                </a:solidFill>
              </a:rPr>
              <a:t> 2. Время суток, когда решили привести слона в дом девочки.</a:t>
            </a:r>
          </a:p>
          <a:p>
            <a:r>
              <a:rPr lang="ru-RU" sz="1600" i="0" dirty="0" smtClean="0">
                <a:solidFill>
                  <a:srgbClr val="1202E8"/>
                </a:solidFill>
              </a:rPr>
              <a:t> 3. Прозвище слона.</a:t>
            </a:r>
            <a:endParaRPr lang="ru-RU" sz="1600" i="0" dirty="0">
              <a:solidFill>
                <a:srgbClr val="1202E8"/>
              </a:solidFill>
            </a:endParaRPr>
          </a:p>
        </p:txBody>
      </p:sp>
      <p:pic>
        <p:nvPicPr>
          <p:cNvPr id="5" name="Picture 7" descr="Какие задачи и цели нужно указывать при написании дипломной работы? |  Zachete.ru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6"/>
            <a:ext cx="2457437" cy="23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2428874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928676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243555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928676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2428874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9190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92907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3429006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192880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29190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29256" y="1428742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388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29322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29058" y="4429138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8794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2928940"/>
            <a:ext cx="503238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28992" y="2928940"/>
            <a:ext cx="503238" cy="491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29058" y="2928940"/>
            <a:ext cx="503238" cy="491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2428874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928676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9520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243555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928676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2428874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9190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b="1" dirty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92907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3429006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192880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29190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29256" y="1428742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388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29322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29256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29058" y="4429138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8794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2928940"/>
            <a:ext cx="50323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28992" y="2928940"/>
            <a:ext cx="503238" cy="491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29058" y="2928940"/>
            <a:ext cx="503238" cy="491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dirty="0" smtClean="0"/>
              <a:t>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10"/>
            <a:ext cx="8929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признание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tan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olish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проза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nasr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взаимоотношения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munosabat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переусердствовать –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behuda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zo‘r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bermoq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забота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mxo‘rlik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избалованный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taltaygan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внимание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e‘tibor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последствие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qibat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взаимность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zaro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bog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liqlik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собрат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rtoq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капризный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injiq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украдкой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sh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irincha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b="1" dirty="0" smtClean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оживлённая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jonlanib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гостиная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mehmonxona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Нужно ли домашнее задание в ESL классе | #Teachahol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31590"/>
            <a:ext cx="342214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635647"/>
            <a:ext cx="487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357304"/>
            <a:ext cx="50006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Прочитать и подготовиться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пересказу рассказа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А.И.Куприна «Слон».</a:t>
            </a:r>
          </a:p>
        </p:txBody>
      </p:sp>
      <p:pic>
        <p:nvPicPr>
          <p:cNvPr id="4" name="Picture 2" descr="Читайка: сентября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52"/>
            <a:ext cx="286701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6" y="160338"/>
            <a:ext cx="8206662" cy="445130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5" y="987574"/>
            <a:ext cx="8550305" cy="2154436"/>
          </a:xfrm>
        </p:spPr>
        <p:txBody>
          <a:bodyPr/>
          <a:lstStyle/>
          <a:p>
            <a:pPr fontAlgn="base"/>
            <a:r>
              <a:rPr lang="en-US" sz="1800" i="0" dirty="0" smtClean="0">
                <a:solidFill>
                  <a:srgbClr val="FF0000"/>
                </a:solidFill>
              </a:rPr>
              <a:t>      </a:t>
            </a:r>
            <a:r>
              <a:rPr lang="ru-RU" sz="1800" i="0" dirty="0" smtClean="0">
                <a:solidFill>
                  <a:srgbClr val="FF0000"/>
                </a:solidFill>
              </a:rPr>
              <a:t>Рассказ </a:t>
            </a:r>
            <a:r>
              <a:rPr lang="ru-RU" sz="1800" i="0" dirty="0" smtClean="0">
                <a:solidFill>
                  <a:srgbClr val="FF0000"/>
                </a:solidFill>
              </a:rPr>
              <a:t>был написан в 1907 году, </a:t>
            </a:r>
            <a:r>
              <a:rPr lang="ru-RU" sz="1800" i="0" dirty="0" smtClean="0">
                <a:solidFill>
                  <a:srgbClr val="1202E8"/>
                </a:solidFill>
              </a:rPr>
              <a:t>в период между двумя революциями, когда Куприн опубликовал цикл очерков, рассказы и повести. Начиная с 1907 года, проза писателя стала более выделяющейся в русской литературе, он добился признания среди коллег и внимания публики. </a:t>
            </a:r>
            <a:r>
              <a:rPr lang="ru-RU" sz="1800" i="0" dirty="0" smtClean="0">
                <a:solidFill>
                  <a:srgbClr val="FF0000"/>
                </a:solidFill>
              </a:rPr>
              <a:t>«Слон»</a:t>
            </a:r>
            <a:r>
              <a:rPr lang="ru-RU" sz="1800" i="0" dirty="0" smtClean="0">
                <a:solidFill>
                  <a:srgbClr val="028008"/>
                </a:solidFill>
              </a:rPr>
              <a:t> </a:t>
            </a:r>
            <a:r>
              <a:rPr lang="en-US" sz="1800" i="0" dirty="0" smtClean="0">
                <a:solidFill>
                  <a:srgbClr val="028008"/>
                </a:solidFill>
              </a:rPr>
              <a:t> </a:t>
            </a:r>
            <a:r>
              <a:rPr lang="ru-RU" sz="1800" i="0" dirty="0" smtClean="0">
                <a:solidFill>
                  <a:srgbClr val="028008"/>
                </a:solidFill>
              </a:rPr>
              <a:t>вошёл </a:t>
            </a:r>
            <a:r>
              <a:rPr lang="ru-RU" sz="1800" i="0" dirty="0" smtClean="0">
                <a:solidFill>
                  <a:srgbClr val="028008"/>
                </a:solidFill>
              </a:rPr>
              <a:t>в собрание </a:t>
            </a:r>
            <a:r>
              <a:rPr lang="en-US" sz="1800" i="0" dirty="0" smtClean="0">
                <a:solidFill>
                  <a:srgbClr val="028008"/>
                </a:solidFill>
              </a:rPr>
              <a:t> </a:t>
            </a:r>
            <a:r>
              <a:rPr lang="ru-RU" sz="1800" i="0" dirty="0" smtClean="0">
                <a:solidFill>
                  <a:srgbClr val="028008"/>
                </a:solidFill>
              </a:rPr>
              <a:t>сочинений </a:t>
            </a:r>
            <a:r>
              <a:rPr lang="ru-RU" sz="1800" i="0" dirty="0" smtClean="0">
                <a:solidFill>
                  <a:srgbClr val="028008"/>
                </a:solidFill>
              </a:rPr>
              <a:t>в 6 т. Том 4.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Петербургская газета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Книга: &quot;Слон&quot; - Александр Куприн. Купить книгу, читать рецензии | ISBN  978-5-367-02017-5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541035"/>
            <a:ext cx="1944216" cy="2387785"/>
          </a:xfrm>
          <a:prstGeom prst="rect">
            <a:avLst/>
          </a:prstGeom>
          <a:noFill/>
        </p:spPr>
      </p:pic>
      <p:pic>
        <p:nvPicPr>
          <p:cNvPr id="34826" name="Picture 10" descr="Александр Куприн. Собрание сочинений в 5 томах (комплект из 5 книг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79" y="2427734"/>
            <a:ext cx="2238363" cy="250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1107996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24"/>
            <a:ext cx="5143536" cy="5201424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2000" i="0" dirty="0" smtClean="0">
                <a:solidFill>
                  <a:schemeClr val="tx1"/>
                </a:solidFill>
              </a:rPr>
              <a:t>Главная тема произведения</a:t>
            </a:r>
          </a:p>
          <a:p>
            <a:pPr fontAlgn="base"/>
            <a:r>
              <a:rPr lang="ru-RU" sz="1800" i="0" dirty="0" smtClean="0">
                <a:solidFill>
                  <a:srgbClr val="028008"/>
                </a:solidFill>
              </a:rPr>
              <a:t>тема взаимоотношений между родителями и детьми.</a:t>
            </a:r>
            <a:r>
              <a:rPr lang="ru-RU" sz="1800" i="0" dirty="0" smtClean="0">
                <a:solidFill>
                  <a:srgbClr val="1202E8"/>
                </a:solidFill>
              </a:rPr>
              <a:t> Автор показывает, как полезно прислушиваться к своим детям, уметь сказать правильные слова в поддержку. </a:t>
            </a:r>
            <a:r>
              <a:rPr lang="ru-RU" sz="1800" i="0" dirty="0" smtClean="0">
                <a:solidFill>
                  <a:srgbClr val="FF0000"/>
                </a:solidFill>
              </a:rPr>
              <a:t>Но нельзя переусердствовать с заботой, иначе ребёнок вырастет слишком избалованным.</a:t>
            </a:r>
            <a:r>
              <a:rPr lang="ru-RU" sz="1800" i="0" dirty="0" smtClean="0">
                <a:solidFill>
                  <a:srgbClr val="1202E8"/>
                </a:solidFill>
              </a:rPr>
              <a:t> </a:t>
            </a:r>
            <a:r>
              <a:rPr lang="ru-RU" sz="1800" i="0" dirty="0" smtClean="0">
                <a:solidFill>
                  <a:srgbClr val="028008"/>
                </a:solidFill>
              </a:rPr>
              <a:t>Эту грань между равнодушием  и чрезмерной опекой нужно уметь найти, как сделал это отец девочки. </a:t>
            </a:r>
            <a:r>
              <a:rPr lang="ru-RU" sz="1800" i="0" dirty="0" smtClean="0">
                <a:solidFill>
                  <a:srgbClr val="1202E8"/>
                </a:solidFill>
              </a:rPr>
              <a:t>Примечательно, что </a:t>
            </a:r>
            <a:r>
              <a:rPr lang="ru-RU" sz="1800" i="0" dirty="0" smtClean="0">
                <a:solidFill>
                  <a:srgbClr val="FF0000"/>
                </a:solidFill>
              </a:rPr>
              <a:t>в этом ему помогли не деньги, а умение договориться с людьми.</a:t>
            </a:r>
            <a:r>
              <a:rPr lang="ru-RU" sz="1800" i="0" dirty="0" smtClean="0">
                <a:solidFill>
                  <a:srgbClr val="1202E8"/>
                </a:solidFill>
              </a:rPr>
              <a:t> На этом примере он и сам многому научился, ведь ребёнку нужны не столько игрушки, сколько внимание.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708" y="11430062"/>
            <a:ext cx="3508292" cy="2409763"/>
          </a:xfrm>
          <a:prstGeom prst="rect">
            <a:avLst/>
          </a:prstGeom>
          <a:noFill/>
        </p:spPr>
      </p:pic>
      <p:pic>
        <p:nvPicPr>
          <p:cNvPr id="7" name="Picture 8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87574"/>
            <a:ext cx="32472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Лечение «Слоном» | Папмамб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614" y="1203598"/>
            <a:ext cx="1941874" cy="2571768"/>
          </a:xfrm>
          <a:prstGeom prst="rect">
            <a:avLst/>
          </a:prstGeom>
          <a:noFill/>
        </p:spPr>
      </p:pic>
      <p:pic>
        <p:nvPicPr>
          <p:cNvPr id="28674" name="Picture 2" descr="Куприн «Слон» читать полностью с картин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45" y="987574"/>
            <a:ext cx="2186492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357172"/>
            <a:ext cx="9072594" cy="571504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137" y="771550"/>
            <a:ext cx="4825159" cy="3908762"/>
          </a:xfrm>
        </p:spPr>
        <p:txBody>
          <a:bodyPr/>
          <a:lstStyle/>
          <a:p>
            <a:pPr algn="just"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i="0" dirty="0" smtClean="0">
                <a:solidFill>
                  <a:srgbClr val="1202E8"/>
                </a:solidFill>
              </a:rPr>
              <a:t>В рассказе автор затрагивает </a:t>
            </a:r>
            <a:r>
              <a:rPr lang="ru-RU" sz="1800" i="0" dirty="0" smtClean="0">
                <a:solidFill>
                  <a:srgbClr val="FF0000"/>
                </a:solidFill>
              </a:rPr>
              <a:t>проблему</a:t>
            </a:r>
            <a:r>
              <a:rPr lang="ru-RU" sz="1800" b="0" i="0" dirty="0" smtClean="0"/>
              <a:t> </a:t>
            </a:r>
            <a:r>
              <a:rPr lang="ru-RU" sz="1800" i="0" dirty="0" smtClean="0">
                <a:solidFill>
                  <a:srgbClr val="FF0000"/>
                </a:solidFill>
              </a:rPr>
              <a:t>воспитания детей.</a:t>
            </a:r>
            <a:r>
              <a:rPr lang="ru-RU" sz="1800" i="0" dirty="0" smtClean="0">
                <a:solidFill>
                  <a:srgbClr val="1202E8"/>
                </a:solidFill>
              </a:rPr>
              <a:t> </a:t>
            </a:r>
          </a:p>
          <a:p>
            <a:pPr algn="just" fontAlgn="base"/>
            <a:r>
              <a:rPr lang="ru-RU" sz="1800" i="0" dirty="0" smtClean="0">
                <a:solidFill>
                  <a:srgbClr val="1202E8"/>
                </a:solidFill>
              </a:rPr>
              <a:t>Все знают, насколько тяжёл </a:t>
            </a:r>
          </a:p>
          <a:p>
            <a:pPr algn="just" fontAlgn="base"/>
            <a:r>
              <a:rPr lang="ru-RU" sz="1800" i="0" dirty="0" smtClean="0">
                <a:solidFill>
                  <a:srgbClr val="1202E8"/>
                </a:solidFill>
              </a:rPr>
              <a:t>этот труд и сам процесс </a:t>
            </a:r>
            <a:r>
              <a:rPr lang="ru-RU" sz="1800" i="0" dirty="0" smtClean="0">
                <a:solidFill>
                  <a:srgbClr val="1202E8"/>
                </a:solidFill>
              </a:rPr>
              <a:t>воспитания</a:t>
            </a:r>
            <a:r>
              <a:rPr lang="ru-RU" sz="1800" i="0" dirty="0" smtClean="0">
                <a:solidFill>
                  <a:srgbClr val="1202E8"/>
                </a:solidFill>
              </a:rPr>
              <a:t>, тянущийся чуть ли </a:t>
            </a:r>
            <a:r>
              <a:rPr lang="ru-RU" sz="1800" i="0" dirty="0" smtClean="0">
                <a:solidFill>
                  <a:srgbClr val="1202E8"/>
                </a:solidFill>
              </a:rPr>
              <a:t>не </a:t>
            </a:r>
            <a:r>
              <a:rPr lang="ru-RU" sz="1800" i="0" dirty="0" smtClean="0">
                <a:solidFill>
                  <a:srgbClr val="1202E8"/>
                </a:solidFill>
              </a:rPr>
              <a:t>на протяжении всей жизни родителей. Поведение Нади </a:t>
            </a:r>
            <a:r>
              <a:rPr lang="ru-RU" sz="1800" i="0" dirty="0" smtClean="0">
                <a:solidFill>
                  <a:srgbClr val="1202E8"/>
                </a:solidFill>
              </a:rPr>
              <a:t>может </a:t>
            </a:r>
            <a:r>
              <a:rPr lang="ru-RU" sz="1800" i="0" dirty="0" smtClean="0">
                <a:solidFill>
                  <a:srgbClr val="1202E8"/>
                </a:solidFill>
              </a:rPr>
              <a:t>быть следствием ошибки семьи: окружённая игрушками </a:t>
            </a:r>
            <a:r>
              <a:rPr lang="ru-RU" sz="1800" i="0" dirty="0" smtClean="0">
                <a:solidFill>
                  <a:srgbClr val="1202E8"/>
                </a:solidFill>
              </a:rPr>
              <a:t>и </a:t>
            </a:r>
            <a:r>
              <a:rPr lang="ru-RU" sz="1800" i="0" dirty="0" smtClean="0">
                <a:solidFill>
                  <a:srgbClr val="1202E8"/>
                </a:solidFill>
              </a:rPr>
              <a:t>роскошными условиями, девочка остаётся одинокой, ведь все её куклы – не живые. Отсутствие внимания и общения </a:t>
            </a:r>
            <a:r>
              <a:rPr lang="ru-RU" sz="1800" i="0" dirty="0" smtClean="0">
                <a:solidFill>
                  <a:srgbClr val="1202E8"/>
                </a:solidFill>
              </a:rPr>
              <a:t>с </a:t>
            </a:r>
            <a:r>
              <a:rPr lang="ru-RU" sz="1800" i="0" dirty="0" smtClean="0">
                <a:solidFill>
                  <a:srgbClr val="1202E8"/>
                </a:solidFill>
              </a:rPr>
              <a:t>родителями повлекло за собой развитие </a:t>
            </a:r>
            <a:r>
              <a:rPr lang="ru-RU" sz="1800" i="0" dirty="0" smtClean="0">
                <a:solidFill>
                  <a:srgbClr val="1202E8"/>
                </a:solidFill>
              </a:rPr>
              <a:t>апатии</a:t>
            </a:r>
            <a:r>
              <a:rPr lang="en-US" sz="1800" i="0" dirty="0" smtClean="0">
                <a:solidFill>
                  <a:srgbClr val="1202E8"/>
                </a:solidFill>
              </a:rPr>
              <a:t>   </a:t>
            </a:r>
            <a:r>
              <a:rPr lang="ru-RU" sz="1800" i="0" dirty="0" smtClean="0">
                <a:solidFill>
                  <a:srgbClr val="1202E8"/>
                </a:solidFill>
              </a:rPr>
              <a:t>к </a:t>
            </a:r>
            <a:r>
              <a:rPr lang="ru-RU" sz="1800" i="0" dirty="0" smtClean="0">
                <a:solidFill>
                  <a:srgbClr val="1202E8"/>
                </a:solidFill>
              </a:rPr>
              <a:t>жизни.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1107996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5" y="642924"/>
            <a:ext cx="5049843" cy="4401205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i="0" dirty="0" smtClean="0">
                <a:solidFill>
                  <a:srgbClr val="1202E8"/>
                </a:solidFill>
              </a:rPr>
              <a:t>Также поднимается </a:t>
            </a:r>
            <a:r>
              <a:rPr lang="en-US" sz="1800" i="0" dirty="0" smtClean="0">
                <a:solidFill>
                  <a:srgbClr val="1202E8"/>
                </a:solidFill>
              </a:rPr>
              <a:t> </a:t>
            </a:r>
            <a:r>
              <a:rPr lang="ru-RU" sz="1800" i="0" dirty="0" smtClean="0">
                <a:solidFill>
                  <a:srgbClr val="028008"/>
                </a:solidFill>
              </a:rPr>
              <a:t>тема </a:t>
            </a:r>
            <a:r>
              <a:rPr lang="ru-RU" sz="1800" i="0" dirty="0" smtClean="0">
                <a:solidFill>
                  <a:srgbClr val="028008"/>
                </a:solidFill>
              </a:rPr>
              <a:t>отношений человека с природой на живом примере Нади и Томми. </a:t>
            </a:r>
            <a:r>
              <a:rPr lang="ru-RU" sz="1800" i="0" dirty="0" smtClean="0">
                <a:solidFill>
                  <a:srgbClr val="FF0000"/>
                </a:solidFill>
              </a:rPr>
              <a:t>Их дружба и выздоровление девочки после знакомства со слоном –</a:t>
            </a:r>
            <a:r>
              <a:rPr lang="ru-RU" sz="1800" i="0" dirty="0" smtClean="0">
                <a:solidFill>
                  <a:srgbClr val="1202E8"/>
                </a:solidFill>
              </a:rPr>
              <a:t> пример неразрывности связи между человеком и окружающим миром. Автор напоминает нам, как важна взаимность между матушкой природой и тем, что она создала. </a:t>
            </a:r>
            <a:r>
              <a:rPr lang="ru-RU" sz="1800" i="0" dirty="0" smtClean="0">
                <a:solidFill>
                  <a:schemeClr val="accent2">
                    <a:lumMod val="50000"/>
                  </a:schemeClr>
                </a:solidFill>
              </a:rPr>
              <a:t>Каждый из нас должен относиться к животному с уважением, словно к своему собрату. И тогда оно может отблагодарить нас, сняв нервное напряжение и подарив положительные эмоции.</a:t>
            </a:r>
          </a:p>
          <a:p>
            <a:r>
              <a:rPr lang="ru-RU" sz="1600" dirty="0" smtClean="0">
                <a:solidFill>
                  <a:srgbClr val="1202E8"/>
                </a:solidFill>
              </a:rPr>
              <a:t/>
            </a:r>
            <a:br>
              <a:rPr lang="ru-RU" sz="1600" dirty="0" smtClean="0">
                <a:solidFill>
                  <a:srgbClr val="1202E8"/>
                </a:solidFill>
              </a:rPr>
            </a:br>
            <a:endParaRPr lang="ru-RU" sz="1600" i="0" dirty="0" smtClean="0">
              <a:solidFill>
                <a:srgbClr val="1202E8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Куприн «Слон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90"/>
            <a:ext cx="327298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14296"/>
            <a:ext cx="9072594" cy="391172"/>
          </a:xfrm>
        </p:spPr>
        <p:txBody>
          <a:bodyPr anchor="ctr"/>
          <a:lstStyle/>
          <a:p>
            <a:pPr algn="ctr"/>
            <a:r>
              <a:rPr lang="ru-RU" sz="3600" dirty="0" smtClean="0"/>
              <a:t>Основная идея рассказа «Слон»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24"/>
            <a:ext cx="4929222" cy="4770537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i="0" dirty="0" smtClean="0">
                <a:solidFill>
                  <a:srgbClr val="FF0000"/>
                </a:solidFill>
              </a:rPr>
              <a:t>Основная идея произведения</a:t>
            </a:r>
            <a:r>
              <a:rPr lang="ru-RU" sz="1600" i="0" dirty="0" smtClean="0">
                <a:solidFill>
                  <a:srgbClr val="1202E8"/>
                </a:solidFill>
              </a:rPr>
              <a:t> заключается в том, что, вне зависимости от возраста и пола, человеку нужны общение, понимание, поддержка, тогда он будет видеть в жизни смысл. Особенно это важно для детей. </a:t>
            </a:r>
          </a:p>
          <a:p>
            <a:pPr fontAlgn="base"/>
            <a:r>
              <a:rPr lang="ru-RU" sz="1600" i="0" dirty="0" smtClean="0">
                <a:solidFill>
                  <a:srgbClr val="1202E8"/>
                </a:solidFill>
              </a:rPr>
              <a:t>Рассказ ставит в приоритет потребность в духовном родстве. В живом общении, а не в обладании бесчисленными куклами девочка обрела мотивацию к выздоровлению. Данное произведение можно понять по-разному, но главная мысль остаётся неизменной:</a:t>
            </a:r>
            <a:r>
              <a:rPr lang="ru-RU" sz="1600" i="0" dirty="0" smtClean="0">
                <a:solidFill>
                  <a:srgbClr val="028008"/>
                </a:solidFill>
              </a:rPr>
              <a:t>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нужно окружать себя вещами, отгораживаясь от мира, и навязывать эту крепость ребёнку. </a:t>
            </a:r>
            <a:r>
              <a:rPr lang="ru-RU" sz="1600" i="0" dirty="0" smtClean="0">
                <a:solidFill>
                  <a:srgbClr val="FF0000"/>
                </a:solidFill>
              </a:rPr>
              <a:t>Необходимо дать ему возможность раскрыть себя в живом общении. Только так он откроет для себя интересный мир.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Биоляпы от Elephas Maxi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52"/>
            <a:ext cx="35719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8"/>
            <a:ext cx="57864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Главными героями рассказа являются девочка Надя и слон Томми.</a:t>
            </a:r>
            <a:r>
              <a:rPr lang="ru-RU" sz="1800" b="1" dirty="0" smtClean="0"/>
              <a:t>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–</a:t>
            </a:r>
            <a:r>
              <a:rPr lang="ru-RU" sz="1800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маленькая больная девочка, стремительно теряющая в весе.</a:t>
            </a:r>
            <a:r>
              <a:rPr lang="ru-RU" sz="1800" dirty="0" smtClean="0">
                <a:solidFill>
                  <a:srgbClr val="028008"/>
                </a:solidFill>
              </a:rPr>
              <a:t> </a:t>
            </a:r>
            <a:r>
              <a:rPr lang="ru-RU" sz="18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Девочке в её возрасте нужно бегать, двигаться и играть, а таинственный недуг привязал её к постели.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Слон Томми 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большое доброжелательное животное, которое смогло помочь главной героине в выздоровлении. Слон очень спокойный, послушный и, подобно всем зверькам, очень любит поесть. Он сразу же находит с Надей общий язык: его маленькие глаза сужаются, словно смеются, он нежно пожимает её руку своим сильным пальцем, кивает в знак благодарности.</a:t>
            </a:r>
            <a:endParaRPr lang="ru-RU" sz="1800" b="1" dirty="0">
              <a:solidFill>
                <a:srgbClr val="1202E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Иллюстрация к рассказу А. И. Куприна &quot;Слон&quot;, из-во Махаон. | Иллюстрации,  Слон, Рассказ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90"/>
            <a:ext cx="30479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76632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857238"/>
            <a:ext cx="42862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Отец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 </a:t>
            </a:r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– второстепенный персонаж. </a:t>
            </a:r>
            <a:r>
              <a:rPr lang="ru-RU" sz="1800" b="1" dirty="0" smtClean="0">
                <a:solidFill>
                  <a:srgbClr val="028008"/>
                </a:solidFill>
                <a:latin typeface="Arial" pitchFamily="34" charset="0"/>
                <a:cs typeface="Arial" pitchFamily="34" charset="0"/>
              </a:rPr>
              <a:t>Это добрый и отзывчивый мужчина, который, судя по достатку, немало работает. </a:t>
            </a:r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Может, состояние девочки вызвано именно тем, что его нет рядом. Пытаясь создать малышке все условия, он, скорее всего, забывает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главном – о том, что детям в её возрасте нужно много общения, а вот куча подарков может навредить им, сделав их характеры капризными.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1170" y="9286922"/>
            <a:ext cx="17205343" cy="6424586"/>
          </a:xfrm>
          <a:prstGeom prst="rect">
            <a:avLst/>
          </a:prstGeom>
          <a:noFill/>
        </p:spPr>
      </p:pic>
      <p:pic>
        <p:nvPicPr>
          <p:cNvPr id="18436" name="Picture 4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71552"/>
            <a:ext cx="34290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/>
              <a:t>Краткое содержание рассказа «Слон»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857238"/>
            <a:ext cx="5143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Маленькая девочка Надя была очень больна. Каждый день к ней приходили врачи, внимательно осматривали её, но ничего не находили. Один доктор посоветовал родителям Нади как-то развеселить её, развлечь, потому что лучшим лекарством в её случае был искренний смех.</a:t>
            </a:r>
          </a:p>
          <a:p>
            <a:r>
              <a:rPr lang="ru-RU" sz="1800" b="1" dirty="0" smtClean="0">
                <a:solidFill>
                  <a:srgbClr val="1202E8"/>
                </a:solidFill>
                <a:latin typeface="Arial" pitchFamily="34" charset="0"/>
                <a:cs typeface="Arial" pitchFamily="34" charset="0"/>
              </a:rPr>
              <a:t>Мама предлагала дочери красивых кукол, горячий шоколад, прогулку с подругами, но Надю ничего не интересовало. Она неподвижно лежала в кровати и тихо угасала. Иногда в детскую приходил отец Нади, гладил её и долго стоял у окна, украдкой вытирая слезы.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А. Куприн. &quot;Слон&quot;. Иллюстрации Д. Боровског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8"/>
            <a:ext cx="313205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8517</TotalTime>
  <Words>1125</Words>
  <Application>Microsoft Office PowerPoint</Application>
  <PresentationFormat>Экран (16:9)</PresentationFormat>
  <Paragraphs>169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   Литературное                     чтение</vt:lpstr>
      <vt:lpstr>История создания </vt:lpstr>
      <vt:lpstr>Темы и проблемы  </vt:lpstr>
      <vt:lpstr>Темы и проблемы  </vt:lpstr>
      <vt:lpstr>Темы и проблемы  </vt:lpstr>
      <vt:lpstr>Основная идея рассказа «Слон»</vt:lpstr>
      <vt:lpstr>        Главные герои и их характеристика    </vt:lpstr>
      <vt:lpstr>        Главные герои и их характеристика    </vt:lpstr>
      <vt:lpstr>      Краткое содержание рассказа «Слон» </vt:lpstr>
      <vt:lpstr>      Краткое содержание рассказа «Слон» </vt:lpstr>
      <vt:lpstr>      Краткое содержание рассказа «Слон» </vt:lpstr>
      <vt:lpstr>      Краткое содержание рассказа «Слон» </vt:lpstr>
      <vt:lpstr>      Краткое содержание рассказа «Слон» </vt:lpstr>
      <vt:lpstr>                  Чему учит рассказ?        </vt:lpstr>
      <vt:lpstr>               Решение кроссворда        </vt:lpstr>
      <vt:lpstr>                 Решение кроссворда</vt:lpstr>
      <vt:lpstr>    Решение кроссворда. Проверьте!</vt:lpstr>
      <vt:lpstr>                                                                                                        Словарная работа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User</cp:lastModifiedBy>
  <cp:revision>571</cp:revision>
  <dcterms:created xsi:type="dcterms:W3CDTF">2020-04-13T08:05:42Z</dcterms:created>
  <dcterms:modified xsi:type="dcterms:W3CDTF">2020-12-28T14:08:36Z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