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63" r:id="rId3"/>
    <p:sldId id="321" r:id="rId4"/>
    <p:sldId id="322" r:id="rId5"/>
    <p:sldId id="323" r:id="rId6"/>
    <p:sldId id="324" r:id="rId7"/>
    <p:sldId id="316" r:id="rId8"/>
    <p:sldId id="327" r:id="rId9"/>
    <p:sldId id="334" r:id="rId10"/>
    <p:sldId id="330" r:id="rId11"/>
    <p:sldId id="331" r:id="rId12"/>
    <p:sldId id="332" r:id="rId13"/>
    <p:sldId id="335" r:id="rId14"/>
    <p:sldId id="336" r:id="rId15"/>
    <p:sldId id="312" r:id="rId16"/>
    <p:sldId id="309" r:id="rId17"/>
    <p:sldId id="337" r:id="rId18"/>
    <p:sldId id="313" r:id="rId19"/>
    <p:sldId id="269" r:id="rId20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02E8"/>
    <a:srgbClr val="0280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569" autoAdjust="0"/>
  </p:normalViewPr>
  <p:slideViewPr>
    <p:cSldViewPr>
      <p:cViewPr>
        <p:scale>
          <a:sx n="77" d="100"/>
          <a:sy n="77" d="100"/>
        </p:scale>
        <p:origin x="-858" y="-186"/>
      </p:cViewPr>
      <p:guideLst>
        <p:guide orient="horz" pos="2880"/>
        <p:guide orient="horz" pos="4565"/>
        <p:guide pos="2160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28.12.2020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95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685375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1071539" y="1779086"/>
            <a:ext cx="7918918" cy="3551536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endParaRPr lang="ru-RU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6">
              <a:spcBef>
                <a:spcPts val="174"/>
              </a:spcBef>
            </a:pPr>
            <a:r>
              <a:rPr b="1" spc="-32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b="1" spc="-32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 Александр Иванович </a:t>
            </a:r>
          </a:p>
          <a:p>
            <a:pPr marL="29196">
              <a:spcBef>
                <a:spcPts val="174"/>
              </a:spcBef>
            </a:pP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Куприн. Рассказ «Слон».</a:t>
            </a:r>
          </a:p>
          <a:p>
            <a:pPr marL="29196">
              <a:spcBef>
                <a:spcPts val="174"/>
              </a:spcBef>
            </a:pP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       </a:t>
            </a:r>
          </a:p>
          <a:p>
            <a:pPr marL="29196">
              <a:spcBef>
                <a:spcPts val="174"/>
              </a:spcBef>
            </a:pPr>
            <a:r>
              <a:rPr lang="ru-RU" b="1" dirty="0" smtClean="0">
                <a:latin typeface="Arial"/>
                <a:cs typeface="Arial"/>
              </a:rPr>
              <a:t> </a:t>
            </a:r>
            <a:endParaRPr b="1" dirty="0">
              <a:latin typeface="Arial"/>
              <a:cs typeface="Arial"/>
            </a:endParaRPr>
          </a:p>
          <a:p>
            <a:pPr marL="20134">
              <a:lnSpc>
                <a:spcPts val="4329"/>
              </a:lnSpc>
            </a:pPr>
            <a:r>
              <a:rPr lang="ru-RU" sz="3800" b="1" spc="-16" dirty="0" smtClean="0">
                <a:solidFill>
                  <a:srgbClr val="2365C7"/>
                </a:solidFill>
                <a:latin typeface="Arial"/>
                <a:cs typeface="Arial"/>
              </a:rPr>
              <a:t>       </a:t>
            </a:r>
          </a:p>
          <a:p>
            <a:pPr marL="53357" marR="977540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5720" y="1928808"/>
            <a:ext cx="571504" cy="1143008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56915" y="285734"/>
            <a:ext cx="957706" cy="1035276"/>
            <a:chOff x="4701997" y="113744"/>
            <a:chExt cx="603887" cy="718251"/>
          </a:xfrm>
        </p:grpSpPr>
        <p:sp>
          <p:nvSpPr>
            <p:cNvPr id="11" name="object 11"/>
            <p:cNvSpPr/>
            <p:nvPr/>
          </p:nvSpPr>
          <p:spPr>
            <a:xfrm>
              <a:off x="4701997" y="113744"/>
              <a:ext cx="603885" cy="71824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dirty="0" smtClean="0">
                  <a:solidFill>
                    <a:schemeClr val="bg1"/>
                  </a:solidFill>
                </a:rPr>
                <a:t>     7</a:t>
              </a: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113745"/>
              <a:ext cx="603885" cy="718250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609632" y="734190"/>
            <a:ext cx="696878" cy="342479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285720" y="3357568"/>
            <a:ext cx="571504" cy="11430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70" name="AutoShape 2" descr="Презентация ppt к уроку литературного чтения 4 класс по теме &quot;Д. Н. Мамин -  Сибиряк. Приёмыш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2" name="AutoShape 4" descr="Презентация ppt к уроку литературного чтения 4 класс по теме &quot;Д. Н. Мамин -  Сибиряк. Приёмыш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AutoShape 6" descr="Презентация ppt к уроку литературного чтения 4 класс по теме &quot;Д. Н. Мамин -  Сибиряк. Приёмыш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0" name="Picture 2" descr="Читать бесплатно электронную книгу Слон. Александр Иванович Куприн онлайн.  Скачать в FB2, EPUB, MOBI - LibreBook.m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1785932"/>
            <a:ext cx="2238369" cy="30718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6"/>
            <a:ext cx="9144064" cy="492443"/>
          </a:xfrm>
        </p:spPr>
        <p:txBody>
          <a:bodyPr/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3200" dirty="0" smtClean="0"/>
              <a:t>Краткое содержание рассказа «Слон»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429124" y="857238"/>
            <a:ext cx="442915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Однажды девочка проснулась оживлённой – она вспомнила свой сон и попросила у родителей слона. Отец тут же умчался, и вскоре вернулся с огромным игрушечным слоном, на котором сидели человечки. </a:t>
            </a:r>
          </a:p>
          <a:p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800" b="1" dirty="0" smtClean="0">
                <a:solidFill>
                  <a:srgbClr val="028008"/>
                </a:solidFill>
                <a:latin typeface="Arial" pitchFamily="34" charset="0"/>
                <a:cs typeface="Arial" pitchFamily="34" charset="0"/>
              </a:rPr>
              <a:t>Но Наде нужен был непременно живой слон, пусть даже и самый маленький. Папа принялся нервничать, ведь привести живого слона – это то же самое, что достать звезду с неба. Увидев грустную улыбку дочери, он вновь куда-то спешно ушёл.</a:t>
            </a:r>
            <a:endParaRPr lang="ru-RU" sz="1800" b="1" dirty="0">
              <a:solidFill>
                <a:srgbClr val="02800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46" name="Picture 2" descr="Куприн &quot;Слон&quot;: вопросы по содержанию. Какие картинки нарисовать к вопросам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14"/>
            <a:ext cx="4000528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6"/>
            <a:ext cx="9144064" cy="492443"/>
          </a:xfrm>
        </p:spPr>
        <p:txBody>
          <a:bodyPr/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3200" dirty="0" smtClean="0"/>
              <a:t>Краткое содержание рассказа «Слон»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714362"/>
            <a:ext cx="4572032" cy="4913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зверинце отец увидел трёх слонов, и самый большой из них умел даже читать книги и обедать, как человек. Он принялся умолять хозяина зверинца привести слона Томми к нему домой, где его ждёт больная девочка.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Владелец зверинца, вспомнив свою маленькую дочь, смягчился, и согласился привести слона, но только ночью, чтобы не потревожить жителей города. Отец готов был возместить все убытки, договориться с полицией и даже расширить двери.</a:t>
            </a:r>
          </a:p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5298" name="Picture 2" descr="А И Куприн Слон 2 часть - YouTub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000115"/>
            <a:ext cx="3714744" cy="30718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6"/>
            <a:ext cx="9144064" cy="492443"/>
          </a:xfrm>
        </p:spPr>
        <p:txBody>
          <a:bodyPr/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3200" dirty="0" smtClean="0"/>
              <a:t>Краткое содержание рассказа «Слон»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318371" y="857238"/>
            <a:ext cx="4611347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Ночью Томми в сопровождении полицейского привели в дом Нади, где его покормили и он уснул. Каково же было удивление Нади, когда утром в гостиной она обнаружила большого слона.       </a:t>
            </a:r>
          </a:p>
          <a:p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Девочка радостно принялась знакомить его со своими куклами, показывать книжки с картинками, угощать булкой. Затем Томми сел, ему повязали скатерть, и все принялись обедать.</a:t>
            </a:r>
          </a:p>
          <a:p>
            <a:endParaRPr lang="ru-RU" sz="16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3250" name="Picture 2" descr="Иллюстрация Д. Боровского к рассказу Куприна «Слон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0198" y="1091575"/>
            <a:ext cx="3286148" cy="37107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6"/>
            <a:ext cx="9144064" cy="492443"/>
          </a:xfrm>
        </p:spPr>
        <p:txBody>
          <a:bodyPr/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3200" dirty="0" smtClean="0"/>
              <a:t>Краткое содержание рассказа «Слон»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40746" y="1071552"/>
            <a:ext cx="4145567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800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На следующий день Надя проснулась бодрой и веселой. Когда она спросила про слона, ей ответили, что он ушёл к своим деткам и попросил передать, что ждёт её в гости, как только ей станет лучше. </a:t>
            </a:r>
            <a:r>
              <a:rPr lang="ru-RU" sz="1800" b="1" dirty="0" smtClean="0">
                <a:solidFill>
                  <a:srgbClr val="028008"/>
                </a:solidFill>
                <a:latin typeface="Arial" pitchFamily="34" charset="0"/>
                <a:cs typeface="Arial" pitchFamily="34" charset="0"/>
              </a:rPr>
              <a:t>Надя весело рассмеялась, и попросила передать Томми, что она уже здорова.</a:t>
            </a:r>
          </a:p>
          <a:p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9154" name="Picture 2" descr="А. Куприн. &quot;Слон&quot;. Иллюстрации Д. Боровского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0426" y="9644113"/>
            <a:ext cx="3063574" cy="3010650"/>
          </a:xfrm>
          <a:prstGeom prst="rect">
            <a:avLst/>
          </a:prstGeom>
          <a:noFill/>
        </p:spPr>
      </p:pic>
      <p:pic>
        <p:nvPicPr>
          <p:cNvPr id="10" name="Picture 2" descr="А. Куприн. &quot;Слон&quot;. Иллюстрации Д. Боровского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2826" y="9796513"/>
            <a:ext cx="3063574" cy="3010650"/>
          </a:xfrm>
          <a:prstGeom prst="rect">
            <a:avLst/>
          </a:prstGeom>
          <a:noFill/>
        </p:spPr>
      </p:pic>
      <p:pic>
        <p:nvPicPr>
          <p:cNvPr id="3" name="Picture 2" descr="куприн художник картины Мировое наследие / Художники - Иоганн Лаурентс  Йенсен #yandeximages | Картины, Иллюстрации, Художник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1214428"/>
            <a:ext cx="3524248" cy="2952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-684584" y="161925"/>
            <a:ext cx="9828584" cy="6159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                  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Чему учит рассказ?</a:t>
            </a: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        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428596" y="928676"/>
            <a:ext cx="4643470" cy="4000528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9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Рассказ А.И.Куприна «Слон» учит</a:t>
            </a:r>
            <a:r>
              <a:rPr lang="ru-RU" sz="19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9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9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тому, что в семье необходимо проявлять понимание и чуткость. </a:t>
            </a:r>
            <a:r>
              <a:rPr lang="ru-RU" sz="1900" b="1" dirty="0" smtClean="0">
                <a:solidFill>
                  <a:srgbClr val="028008"/>
                </a:solidFill>
                <a:latin typeface="Arial" pitchFamily="34" charset="0"/>
                <a:cs typeface="Arial" pitchFamily="34" charset="0"/>
              </a:rPr>
              <a:t>Всегда необходимо иметь рядом близких людей, которые всегда помогут вернуться на истинный путь, если ты с него сбился. </a:t>
            </a:r>
          </a:p>
          <a:p>
            <a:r>
              <a:rPr lang="ru-RU" sz="19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Нужно уметь ценить тех, кто находится рядом с нами и постоянно оказывает поддержку.</a:t>
            </a:r>
          </a:p>
        </p:txBody>
      </p:sp>
      <p:sp>
        <p:nvSpPr>
          <p:cNvPr id="10" name="Rectangle 33">
            <a:extLst>
              <a:ext uri="{FF2B5EF4-FFF2-40B4-BE49-F238E27FC236}">
                <a16:creationId xmlns:a16="http://schemas.microsoft.com/office/drawing/2014/main" xmlns="" id="{0AA5ECA0-01A7-4941-AF30-84B65AE38168}"/>
              </a:ext>
            </a:extLst>
          </p:cNvPr>
          <p:cNvSpPr/>
          <p:nvPr/>
        </p:nvSpPr>
        <p:spPr>
          <a:xfrm>
            <a:off x="5500694" y="1285866"/>
            <a:ext cx="3319745" cy="428628"/>
          </a:xfrm>
          <a:custGeom>
            <a:avLst/>
            <a:gdLst/>
            <a:ahLst/>
            <a:cxnLst/>
            <a:rect l="l" t="t" r="r" b="b"/>
            <a:pathLst>
              <a:path w="4813081" h="360000">
                <a:moveTo>
                  <a:pt x="0" y="0"/>
                </a:moveTo>
                <a:lnTo>
                  <a:pt x="4453081" y="0"/>
                </a:lnTo>
                <a:lnTo>
                  <a:pt x="4813081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Isosceles Triangle 4">
            <a:extLst>
              <a:ext uri="{FF2B5EF4-FFF2-40B4-BE49-F238E27FC236}">
                <a16:creationId xmlns:a16="http://schemas.microsoft.com/office/drawing/2014/main" xmlns="" id="{AF97F972-A790-4851-9209-A1510C58E97A}"/>
              </a:ext>
            </a:extLst>
          </p:cNvPr>
          <p:cNvSpPr/>
          <p:nvPr/>
        </p:nvSpPr>
        <p:spPr>
          <a:xfrm rot="16200000">
            <a:off x="4892234" y="1251384"/>
            <a:ext cx="714380" cy="497592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xmlns="" id="{1222D38C-8720-4086-9D29-4BE7A80B180A}"/>
              </a:ext>
            </a:extLst>
          </p:cNvPr>
          <p:cNvSpPr/>
          <p:nvPr/>
        </p:nvSpPr>
        <p:spPr>
          <a:xfrm>
            <a:off x="8358214" y="1714494"/>
            <a:ext cx="468000" cy="321471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57">
            <a:extLst>
              <a:ext uri="{FF2B5EF4-FFF2-40B4-BE49-F238E27FC236}">
                <a16:creationId xmlns:a16="http://schemas.microsoft.com/office/drawing/2014/main" xmlns="" id="{198389F7-7B4E-4405-83AD-B0E7B916F2CB}"/>
              </a:ext>
            </a:extLst>
          </p:cNvPr>
          <p:cNvSpPr/>
          <p:nvPr/>
        </p:nvSpPr>
        <p:spPr>
          <a:xfrm>
            <a:off x="5572132" y="2428874"/>
            <a:ext cx="2214578" cy="431438"/>
          </a:xfrm>
          <a:custGeom>
            <a:avLst/>
            <a:gdLst/>
            <a:ahLst/>
            <a:cxnLst/>
            <a:rect l="l" t="t" r="r" b="b"/>
            <a:pathLst>
              <a:path w="2655012" h="360000">
                <a:moveTo>
                  <a:pt x="0" y="0"/>
                </a:moveTo>
                <a:lnTo>
                  <a:pt x="2295012" y="0"/>
                </a:lnTo>
                <a:lnTo>
                  <a:pt x="265501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xmlns="" id="{23050B10-644A-4C5D-B649-908FC1F7EF29}"/>
              </a:ext>
            </a:extLst>
          </p:cNvPr>
          <p:cNvSpPr/>
          <p:nvPr/>
        </p:nvSpPr>
        <p:spPr>
          <a:xfrm>
            <a:off x="7286644" y="2857502"/>
            <a:ext cx="468000" cy="207170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Isosceles Triangle 26">
            <a:extLst>
              <a:ext uri="{FF2B5EF4-FFF2-40B4-BE49-F238E27FC236}">
                <a16:creationId xmlns:a16="http://schemas.microsoft.com/office/drawing/2014/main" xmlns="" id="{34FBCD09-8265-46F8-B359-5C32B823B08A}"/>
              </a:ext>
            </a:extLst>
          </p:cNvPr>
          <p:cNvSpPr/>
          <p:nvPr/>
        </p:nvSpPr>
        <p:spPr>
          <a:xfrm rot="16200000">
            <a:off x="4926338" y="2360288"/>
            <a:ext cx="720084" cy="57150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31">
            <a:extLst>
              <a:ext uri="{FF2B5EF4-FFF2-40B4-BE49-F238E27FC236}">
                <a16:creationId xmlns:a16="http://schemas.microsoft.com/office/drawing/2014/main" xmlns="" id="{9D3F08F6-0F78-447F-955E-4E7D55929EF1}"/>
              </a:ext>
            </a:extLst>
          </p:cNvPr>
          <p:cNvSpPr/>
          <p:nvPr/>
        </p:nvSpPr>
        <p:spPr>
          <a:xfrm>
            <a:off x="5857884" y="4357700"/>
            <a:ext cx="468000" cy="57150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61">
            <a:extLst>
              <a:ext uri="{FF2B5EF4-FFF2-40B4-BE49-F238E27FC236}">
                <a16:creationId xmlns:a16="http://schemas.microsoft.com/office/drawing/2014/main" xmlns="" id="{7724C10C-5DC4-4169-8D23-84D0FA412432}"/>
              </a:ext>
            </a:extLst>
          </p:cNvPr>
          <p:cNvSpPr/>
          <p:nvPr/>
        </p:nvSpPr>
        <p:spPr>
          <a:xfrm>
            <a:off x="5500694" y="3929072"/>
            <a:ext cx="857256" cy="423011"/>
          </a:xfrm>
          <a:custGeom>
            <a:avLst/>
            <a:gdLst/>
            <a:ahLst/>
            <a:cxnLst/>
            <a:rect l="l" t="t" r="r" b="b"/>
            <a:pathLst>
              <a:path w="640960" h="360000">
                <a:moveTo>
                  <a:pt x="0" y="0"/>
                </a:moveTo>
                <a:lnTo>
                  <a:pt x="280960" y="0"/>
                </a:lnTo>
                <a:lnTo>
                  <a:pt x="640960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Isosceles Triangle 30">
            <a:extLst>
              <a:ext uri="{FF2B5EF4-FFF2-40B4-BE49-F238E27FC236}">
                <a16:creationId xmlns:a16="http://schemas.microsoft.com/office/drawing/2014/main" xmlns="" id="{3FF04449-372D-4A3D-B363-C49DFCEE79A1}"/>
              </a:ext>
            </a:extLst>
          </p:cNvPr>
          <p:cNvSpPr/>
          <p:nvPr/>
        </p:nvSpPr>
        <p:spPr>
          <a:xfrm rot="16200000">
            <a:off x="4892234" y="3894590"/>
            <a:ext cx="714380" cy="49759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21" grpId="0" animBg="1"/>
      <p:bldP spid="23" grpId="0" animBg="1"/>
      <p:bldP spid="28" grpId="0" animBg="1"/>
      <p:bldP spid="29" grpId="0" animBg="1"/>
      <p:bldP spid="3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Решение кроссворда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1000114"/>
            <a:ext cx="7950716" cy="3293209"/>
          </a:xfrm>
        </p:spPr>
        <p:txBody>
          <a:bodyPr/>
          <a:lstStyle/>
          <a:p>
            <a:r>
              <a:rPr lang="ru-RU" sz="2400" dirty="0" smtClean="0"/>
              <a:t>        </a:t>
            </a:r>
            <a:r>
              <a:rPr lang="ru-RU" sz="2400" i="0" dirty="0" smtClean="0"/>
              <a:t> </a:t>
            </a:r>
            <a:r>
              <a:rPr lang="ru-RU" sz="1800" i="0" dirty="0" smtClean="0">
                <a:solidFill>
                  <a:srgbClr val="FF0000"/>
                </a:solidFill>
              </a:rPr>
              <a:t>По горизонтали:</a:t>
            </a:r>
          </a:p>
          <a:p>
            <a:r>
              <a:rPr lang="ru-RU" sz="2400" i="0" dirty="0" smtClean="0"/>
              <a:t>  </a:t>
            </a:r>
            <a:r>
              <a:rPr lang="ru-RU" sz="1600" i="0" dirty="0" smtClean="0">
                <a:solidFill>
                  <a:srgbClr val="1202E8"/>
                </a:solidFill>
              </a:rPr>
              <a:t>1. </a:t>
            </a:r>
            <a:r>
              <a:rPr lang="ru-RU" sz="1600" i="0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Мама предлагала дочери красивых кукол, прогулку с подругами и ….</a:t>
            </a:r>
            <a:r>
              <a:rPr lang="ru-RU" sz="1600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i="0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   2. Имя главной героини рассказа «Слон».</a:t>
            </a:r>
          </a:p>
          <a:p>
            <a:r>
              <a:rPr lang="ru-RU" sz="1600" i="0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   3. Главная проблема, затрагиваемая А.И.Куприным в рассказе.</a:t>
            </a:r>
          </a:p>
          <a:p>
            <a:r>
              <a:rPr lang="ru-RU" sz="1600" i="0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   4. Место, куда отправляется отец за живым слоном. </a:t>
            </a:r>
          </a:p>
          <a:p>
            <a:endParaRPr lang="ru-RU" sz="1600" i="0" dirty="0" smtClean="0">
              <a:solidFill>
                <a:srgbClr val="1202E8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             </a:t>
            </a:r>
            <a:r>
              <a:rPr lang="ru-RU" sz="1800" i="0" dirty="0" smtClean="0">
                <a:solidFill>
                  <a:srgbClr val="FF0000"/>
                </a:solidFill>
              </a:rPr>
              <a:t>По  вертикали:</a:t>
            </a:r>
          </a:p>
          <a:p>
            <a:endParaRPr lang="ru-RU" sz="1800" i="0" dirty="0" smtClean="0">
              <a:solidFill>
                <a:srgbClr val="0070C0"/>
              </a:solidFill>
            </a:endParaRPr>
          </a:p>
          <a:p>
            <a:r>
              <a:rPr lang="ru-RU" sz="1800" i="0" dirty="0" smtClean="0">
                <a:solidFill>
                  <a:srgbClr val="0070C0"/>
                </a:solidFill>
              </a:rPr>
              <a:t> </a:t>
            </a:r>
            <a:r>
              <a:rPr lang="ru-RU" sz="1600" i="0" dirty="0" smtClean="0">
                <a:solidFill>
                  <a:srgbClr val="1202E8"/>
                </a:solidFill>
              </a:rPr>
              <a:t>1. Жанр произведения А.И.Куприна «Слон».</a:t>
            </a:r>
          </a:p>
          <a:p>
            <a:r>
              <a:rPr lang="ru-RU" sz="1600" i="0" dirty="0" smtClean="0">
                <a:solidFill>
                  <a:srgbClr val="1202E8"/>
                </a:solidFill>
              </a:rPr>
              <a:t> 2. Время суток, когда решили привести слона в дом девочки.</a:t>
            </a:r>
          </a:p>
          <a:p>
            <a:r>
              <a:rPr lang="ru-RU" sz="1600" i="0" dirty="0" smtClean="0">
                <a:solidFill>
                  <a:srgbClr val="1202E8"/>
                </a:solidFill>
              </a:rPr>
              <a:t> 3. Прозвище слона.</a:t>
            </a:r>
            <a:endParaRPr lang="ru-RU" sz="1600" i="0" dirty="0">
              <a:solidFill>
                <a:srgbClr val="1202E8"/>
              </a:solidFill>
            </a:endParaRPr>
          </a:p>
        </p:txBody>
      </p:sp>
      <p:pic>
        <p:nvPicPr>
          <p:cNvPr id="5" name="Picture 7" descr="Какие задачи и цели нужно указывать при написании дипломной работы? |  Zachete.ru | Яндекс Дзе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2357436"/>
            <a:ext cx="2457437" cy="2328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Решение кроссворда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457201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29454" y="1428742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29322" y="2428874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28926" y="1928808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29388" y="1428742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929322" y="1428742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929190" y="928676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429388" y="4429138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429124" y="1428742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929322" y="1928808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429124" y="2928940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429520" y="1428742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428992" y="1928808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929322" y="2928940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429256" y="2928940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428860" y="2928940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928926" y="1428742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929190" y="2435550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929058" y="1928808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929322" y="928676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928926" y="2428874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929190" y="1928808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928926" y="3929072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428992" y="4429138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928926" y="3429006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428860" y="1928808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929190" y="1428742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929190" y="4429138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429256" y="1428742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928926" y="4429138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429124" y="4429138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429388" y="2928940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929322" y="4429138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429256" y="4429138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929058" y="4429138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928794" y="2928940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4929190" y="2928940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928926" y="2928940"/>
            <a:ext cx="503238" cy="4857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428992" y="2928940"/>
            <a:ext cx="503238" cy="4919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929058" y="2928940"/>
            <a:ext cx="503238" cy="4919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Решение кроссворда. Проверьте!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457201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29454" y="1428742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929322" y="2428874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28926" y="1928808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29388" y="1428742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929322" y="1428742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929190" y="928676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rgbClr val="1202E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429388" y="4429138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Ц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429124" y="1428742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Ш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929322" y="1928808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429124" y="2928940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429520" y="1428742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428992" y="1928808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929322" y="2928940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429256" y="2928940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428860" y="2928940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928926" y="1428742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929190" y="2435550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b="1" dirty="0">
              <a:solidFill>
                <a:srgbClr val="1202E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929058" y="1928808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Я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929322" y="928676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928926" y="2428874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929190" y="1928808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Ч</a:t>
            </a:r>
            <a:endParaRPr lang="ru-RU" b="1" dirty="0">
              <a:solidFill>
                <a:srgbClr val="1202E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2928926" y="3929072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428992" y="4429138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928926" y="3429006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428860" y="1928808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929190" y="1428742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b="1" dirty="0">
              <a:solidFill>
                <a:srgbClr val="1202E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929190" y="4429138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429256" y="1428742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928926" y="4429138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З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4429124" y="4429138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429388" y="2928940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929322" y="4429138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429256" y="4429138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929058" y="4429138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928794" y="2928940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4929190" y="2928940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928926" y="2928940"/>
            <a:ext cx="503238" cy="48577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428992" y="2928940"/>
            <a:ext cx="503238" cy="4919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929058" y="2928940"/>
            <a:ext cx="503238" cy="49193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00102" y="-357208"/>
            <a:ext cx="7690004" cy="95597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</a:t>
            </a:r>
            <a:b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</a:t>
            </a:r>
            <a:r>
              <a:rPr lang="ru-RU" dirty="0" smtClean="0"/>
              <a:t>Словарная работа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285721" y="928678"/>
            <a:ext cx="4143403" cy="7026645"/>
          </a:xfrm>
          <a:prstGeom prst="rect">
            <a:avLst/>
          </a:prstGeom>
        </p:spPr>
        <p:txBody>
          <a:bodyPr lIns="91429" tIns="45714" rIns="91429" bIns="45714">
            <a:noAutofit/>
          </a:bodyPr>
          <a:lstStyle/>
          <a:p>
            <a:pPr defTabSz="914290">
              <a:buClr>
                <a:schemeClr val="tx1">
                  <a:shade val="95000"/>
                </a:schemeClr>
              </a:buClr>
              <a:defRPr/>
            </a:pPr>
            <a:endParaRPr lang="ru-RU" sz="1600" b="1" kern="0" dirty="0" smtClean="0">
              <a:latin typeface="Arial" pitchFamily="34" charset="0"/>
              <a:cs typeface="Arial" pitchFamily="34" charset="0"/>
            </a:endParaRPr>
          </a:p>
          <a:p>
            <a:pPr defTabSz="914290">
              <a:buClr>
                <a:schemeClr val="tx1">
                  <a:shade val="95000"/>
                </a:schemeClr>
              </a:buClr>
              <a:defRPr/>
            </a:pPr>
            <a:endParaRPr lang="ru-RU" sz="1600" b="1" kern="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285866"/>
            <a:ext cx="40005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428610"/>
            <a:ext cx="8929718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</a:t>
            </a:r>
          </a:p>
          <a:p>
            <a:r>
              <a:rPr lang="ru-RU" sz="1800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признание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tan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olish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проза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nasr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               </a:t>
            </a:r>
          </a:p>
          <a:p>
            <a:r>
              <a:rPr lang="ru-RU" sz="1800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взаимоотношения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–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munosabat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lar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 </a:t>
            </a:r>
          </a:p>
          <a:p>
            <a:r>
              <a:rPr lang="ru-RU" sz="1800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переусердствовать –</a:t>
            </a:r>
            <a:r>
              <a:rPr lang="ru-RU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behuda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zo‘r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bermoq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забота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g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mxo‘rlik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избалованный</a:t>
            </a:r>
            <a:r>
              <a:rPr lang="en-US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– 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taltaygan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800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внимание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e‘tibor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последствие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qibat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взаимность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–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zaro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bog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liqlik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собрат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rtoq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капризный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injiq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8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украдкой 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–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ya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sh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irincha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800" b="1" dirty="0" smtClean="0">
              <a:solidFill>
                <a:srgbClr val="1202E8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оживлённая</a:t>
            </a:r>
            <a:r>
              <a:rPr lang="en-US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– 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jonlanib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800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гостиная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mehmonxona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800" b="1" dirty="0" smtClean="0">
              <a:latin typeface="Arial" pitchFamily="34" charset="0"/>
              <a:cs typeface="Arial" pitchFamily="34" charset="0"/>
            </a:endParaRPr>
          </a:p>
          <a:p>
            <a:endParaRPr lang="ru-RU" sz="1800" b="1" dirty="0" smtClean="0">
              <a:latin typeface="Arial" pitchFamily="34" charset="0"/>
              <a:cs typeface="Arial" pitchFamily="34" charset="0"/>
            </a:endParaRPr>
          </a:p>
          <a:p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5" descr="Нужно ли домашнее задание в ESL классе | #Teachaholi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0072" y="1131590"/>
            <a:ext cx="3422143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452755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9" y="1635647"/>
            <a:ext cx="48775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43372" y="1357304"/>
            <a:ext cx="50006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Прочитать и подготовиться </a:t>
            </a:r>
          </a:p>
          <a:p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 пересказу рассказа </a:t>
            </a: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r>
              <a:rPr lang="ru-RU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А.И.Куприна «Слон».</a:t>
            </a:r>
          </a:p>
        </p:txBody>
      </p:sp>
      <p:pic>
        <p:nvPicPr>
          <p:cNvPr id="4" name="Picture 2" descr="Читайка: сентября 20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071552"/>
            <a:ext cx="2867013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376" y="160338"/>
            <a:ext cx="8206662" cy="445130"/>
          </a:xfrm>
        </p:spPr>
        <p:txBody>
          <a:bodyPr anchor="ctr"/>
          <a:lstStyle/>
          <a:p>
            <a:pPr algn="ctr"/>
            <a:r>
              <a:rPr lang="ru-RU" sz="3600" dirty="0" smtClean="0"/>
              <a:t>История создания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7975" y="987574"/>
            <a:ext cx="8550305" cy="2154436"/>
          </a:xfrm>
        </p:spPr>
        <p:txBody>
          <a:bodyPr/>
          <a:lstStyle/>
          <a:p>
            <a:pPr fontAlgn="base"/>
            <a:r>
              <a:rPr lang="en-US" sz="1800" i="0" dirty="0" smtClean="0">
                <a:solidFill>
                  <a:srgbClr val="FF0000"/>
                </a:solidFill>
              </a:rPr>
              <a:t>      </a:t>
            </a:r>
            <a:r>
              <a:rPr lang="ru-RU" sz="1800" i="0" dirty="0" smtClean="0">
                <a:solidFill>
                  <a:srgbClr val="FF0000"/>
                </a:solidFill>
              </a:rPr>
              <a:t>Рассказ </a:t>
            </a:r>
            <a:r>
              <a:rPr lang="ru-RU" sz="1800" i="0" dirty="0" smtClean="0">
                <a:solidFill>
                  <a:srgbClr val="FF0000"/>
                </a:solidFill>
              </a:rPr>
              <a:t>был написан в 1907 году, </a:t>
            </a:r>
            <a:r>
              <a:rPr lang="ru-RU" sz="1800" i="0" dirty="0" smtClean="0">
                <a:solidFill>
                  <a:srgbClr val="1202E8"/>
                </a:solidFill>
              </a:rPr>
              <a:t>в период между двумя революциями, когда Куприн опубликовал цикл очерков, рассказы и повести. Начиная с 1907 года, проза писателя стала более выделяющейся в русской литературе, он добился признания среди коллег и внимания публики. </a:t>
            </a:r>
            <a:r>
              <a:rPr lang="ru-RU" sz="1800" i="0" dirty="0" smtClean="0">
                <a:solidFill>
                  <a:srgbClr val="FF0000"/>
                </a:solidFill>
              </a:rPr>
              <a:t>«Слон»</a:t>
            </a:r>
            <a:r>
              <a:rPr lang="ru-RU" sz="1800" i="0" dirty="0" smtClean="0">
                <a:solidFill>
                  <a:srgbClr val="028008"/>
                </a:solidFill>
              </a:rPr>
              <a:t> </a:t>
            </a:r>
            <a:r>
              <a:rPr lang="en-US" sz="1800" i="0" dirty="0" smtClean="0">
                <a:solidFill>
                  <a:srgbClr val="028008"/>
                </a:solidFill>
              </a:rPr>
              <a:t> </a:t>
            </a:r>
            <a:r>
              <a:rPr lang="ru-RU" sz="1800" i="0" dirty="0" smtClean="0">
                <a:solidFill>
                  <a:srgbClr val="028008"/>
                </a:solidFill>
              </a:rPr>
              <a:t>вошёл </a:t>
            </a:r>
            <a:r>
              <a:rPr lang="ru-RU" sz="1800" i="0" dirty="0" smtClean="0">
                <a:solidFill>
                  <a:srgbClr val="028008"/>
                </a:solidFill>
              </a:rPr>
              <a:t>в собрание </a:t>
            </a:r>
            <a:r>
              <a:rPr lang="en-US" sz="1800" i="0" dirty="0" smtClean="0">
                <a:solidFill>
                  <a:srgbClr val="028008"/>
                </a:solidFill>
              </a:rPr>
              <a:t> </a:t>
            </a:r>
            <a:r>
              <a:rPr lang="ru-RU" sz="1800" i="0" dirty="0" smtClean="0">
                <a:solidFill>
                  <a:srgbClr val="028008"/>
                </a:solidFill>
              </a:rPr>
              <a:t>сочинений </a:t>
            </a:r>
            <a:r>
              <a:rPr lang="ru-RU" sz="1800" i="0" dirty="0" smtClean="0">
                <a:solidFill>
                  <a:srgbClr val="028008"/>
                </a:solidFill>
              </a:rPr>
              <a:t>в 6 т. Том 4.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02" name="AutoShape 2" descr="Петербургская газета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4822" name="Picture 6" descr="Книга: &quot;Слон&quot; - Александр Куприн. Купить книгу, читать рецензии | ISBN  978-5-367-02017-5 |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4008" y="2541035"/>
            <a:ext cx="1944216" cy="2387785"/>
          </a:xfrm>
          <a:prstGeom prst="rect">
            <a:avLst/>
          </a:prstGeom>
          <a:noFill/>
        </p:spPr>
      </p:pic>
      <p:pic>
        <p:nvPicPr>
          <p:cNvPr id="34826" name="Picture 10" descr="Александр Куприн. Собрание сочинений в 5 томах (комплект из 5 книг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91679" y="2427734"/>
            <a:ext cx="2238363" cy="25010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51470"/>
            <a:ext cx="9072594" cy="1107996"/>
          </a:xfrm>
        </p:spPr>
        <p:txBody>
          <a:bodyPr anchor="ctr"/>
          <a:lstStyle/>
          <a:p>
            <a:pPr algn="ctr"/>
            <a:r>
              <a:rPr lang="ru-RU" sz="3600" dirty="0" smtClean="0"/>
              <a:t>Темы и проблемы</a:t>
            </a:r>
            <a:br>
              <a:rPr lang="ru-RU" sz="3600" dirty="0" smtClean="0"/>
            </a:b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642924"/>
            <a:ext cx="5143536" cy="5201424"/>
          </a:xfrm>
        </p:spPr>
        <p:txBody>
          <a:bodyPr/>
          <a:lstStyle/>
          <a:p>
            <a:pPr fontAlgn="base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    </a:t>
            </a:r>
            <a:r>
              <a:rPr lang="ru-RU" sz="2000" i="0" dirty="0" smtClean="0">
                <a:solidFill>
                  <a:schemeClr val="tx1"/>
                </a:solidFill>
              </a:rPr>
              <a:t>Главная тема произведения</a:t>
            </a:r>
          </a:p>
          <a:p>
            <a:pPr fontAlgn="base"/>
            <a:r>
              <a:rPr lang="ru-RU" sz="1800" i="0" dirty="0" smtClean="0">
                <a:solidFill>
                  <a:srgbClr val="028008"/>
                </a:solidFill>
              </a:rPr>
              <a:t>тема взаимоотношений между родителями и детьми.</a:t>
            </a:r>
            <a:r>
              <a:rPr lang="ru-RU" sz="1800" i="0" dirty="0" smtClean="0">
                <a:solidFill>
                  <a:srgbClr val="1202E8"/>
                </a:solidFill>
              </a:rPr>
              <a:t> Автор показывает, как полезно прислушиваться к своим детям, уметь сказать правильные слова в поддержку. </a:t>
            </a:r>
            <a:r>
              <a:rPr lang="ru-RU" sz="1800" i="0" dirty="0" smtClean="0">
                <a:solidFill>
                  <a:srgbClr val="FF0000"/>
                </a:solidFill>
              </a:rPr>
              <a:t>Но нельзя переусердствовать с заботой, иначе ребёнок вырастет слишком избалованным.</a:t>
            </a:r>
            <a:r>
              <a:rPr lang="ru-RU" sz="1800" i="0" dirty="0" smtClean="0">
                <a:solidFill>
                  <a:srgbClr val="1202E8"/>
                </a:solidFill>
              </a:rPr>
              <a:t> </a:t>
            </a:r>
            <a:r>
              <a:rPr lang="ru-RU" sz="1800" i="0" dirty="0" smtClean="0">
                <a:solidFill>
                  <a:srgbClr val="028008"/>
                </a:solidFill>
              </a:rPr>
              <a:t>Эту грань между равнодушием  и чрезмерной опекой нужно уметь найти, как сделал это отец девочки. </a:t>
            </a:r>
            <a:r>
              <a:rPr lang="ru-RU" sz="1800" i="0" dirty="0" smtClean="0">
                <a:solidFill>
                  <a:srgbClr val="1202E8"/>
                </a:solidFill>
              </a:rPr>
              <a:t>Примечательно, что </a:t>
            </a:r>
            <a:r>
              <a:rPr lang="ru-RU" sz="1800" i="0" dirty="0" smtClean="0">
                <a:solidFill>
                  <a:srgbClr val="FF0000"/>
                </a:solidFill>
              </a:rPr>
              <a:t>в этом ему помогли не деньги, а умение договориться с людьми.</a:t>
            </a:r>
            <a:r>
              <a:rPr lang="ru-RU" sz="1800" i="0" dirty="0" smtClean="0">
                <a:solidFill>
                  <a:srgbClr val="1202E8"/>
                </a:solidFill>
              </a:rPr>
              <a:t> На этом примере он и сам многому научился, ведь ребёнку нужны не столько игрушки, сколько внимание.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</a:t>
            </a:r>
            <a:br>
              <a:rPr lang="ru-RU" sz="1600" dirty="0" smtClean="0"/>
            </a:br>
            <a:endParaRPr lang="ru-RU" sz="1600" i="0" dirty="0">
              <a:solidFill>
                <a:schemeClr val="tx1"/>
              </a:solidFill>
            </a:endParaRPr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8" name="Picture 8" descr="А. Куприн. &quot;Слон&quot;. Иллюстрации Д. Боровского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708" y="11430062"/>
            <a:ext cx="3508292" cy="2409763"/>
          </a:xfrm>
          <a:prstGeom prst="rect">
            <a:avLst/>
          </a:prstGeom>
          <a:noFill/>
        </p:spPr>
      </p:pic>
      <p:pic>
        <p:nvPicPr>
          <p:cNvPr id="7" name="Picture 8" descr="А. Куприн. &quot;Слон&quot;. Иллюстрации Д. Боровского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987574"/>
            <a:ext cx="3247200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Лечение «Слоном» | Папмамбу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22614" y="1203598"/>
            <a:ext cx="1941874" cy="2571768"/>
          </a:xfrm>
          <a:prstGeom prst="rect">
            <a:avLst/>
          </a:prstGeom>
          <a:noFill/>
        </p:spPr>
      </p:pic>
      <p:pic>
        <p:nvPicPr>
          <p:cNvPr id="28674" name="Picture 2" descr="Куприн «Слон» читать полностью с картинкам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4645" y="987574"/>
            <a:ext cx="2186492" cy="271464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357172"/>
            <a:ext cx="9072594" cy="571504"/>
          </a:xfrm>
        </p:spPr>
        <p:txBody>
          <a:bodyPr anchor="ctr"/>
          <a:lstStyle/>
          <a:p>
            <a:pPr algn="ctr"/>
            <a:r>
              <a:rPr lang="ru-RU" sz="3600" dirty="0" smtClean="0"/>
              <a:t>Темы и проблемы</a:t>
            </a:r>
            <a:br>
              <a:rPr lang="ru-RU" sz="3600" dirty="0" smtClean="0"/>
            </a:b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11137" y="771550"/>
            <a:ext cx="4825159" cy="3908762"/>
          </a:xfrm>
        </p:spPr>
        <p:txBody>
          <a:bodyPr/>
          <a:lstStyle/>
          <a:p>
            <a:pPr algn="just" fontAlgn="base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r>
              <a:rPr lang="ru-RU" sz="1800" i="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1800" i="0" dirty="0" smtClean="0">
                <a:solidFill>
                  <a:srgbClr val="1202E8"/>
                </a:solidFill>
              </a:rPr>
              <a:t>В рассказе автор затрагивает </a:t>
            </a:r>
            <a:r>
              <a:rPr lang="ru-RU" sz="1800" i="0" dirty="0" smtClean="0">
                <a:solidFill>
                  <a:srgbClr val="FF0000"/>
                </a:solidFill>
              </a:rPr>
              <a:t>проблему</a:t>
            </a:r>
            <a:r>
              <a:rPr lang="ru-RU" sz="1800" b="0" i="0" dirty="0" smtClean="0"/>
              <a:t> </a:t>
            </a:r>
            <a:r>
              <a:rPr lang="ru-RU" sz="1800" i="0" dirty="0" smtClean="0">
                <a:solidFill>
                  <a:srgbClr val="FF0000"/>
                </a:solidFill>
              </a:rPr>
              <a:t>воспитания детей.</a:t>
            </a:r>
            <a:r>
              <a:rPr lang="ru-RU" sz="1800" i="0" dirty="0" smtClean="0">
                <a:solidFill>
                  <a:srgbClr val="1202E8"/>
                </a:solidFill>
              </a:rPr>
              <a:t> </a:t>
            </a:r>
          </a:p>
          <a:p>
            <a:pPr algn="just" fontAlgn="base"/>
            <a:r>
              <a:rPr lang="ru-RU" sz="1800" i="0" dirty="0" smtClean="0">
                <a:solidFill>
                  <a:srgbClr val="1202E8"/>
                </a:solidFill>
              </a:rPr>
              <a:t>Все знают, насколько тяжёл </a:t>
            </a:r>
          </a:p>
          <a:p>
            <a:pPr algn="just" fontAlgn="base"/>
            <a:r>
              <a:rPr lang="ru-RU" sz="1800" i="0" dirty="0" smtClean="0">
                <a:solidFill>
                  <a:srgbClr val="1202E8"/>
                </a:solidFill>
              </a:rPr>
              <a:t>этот труд и сам процесс </a:t>
            </a:r>
            <a:r>
              <a:rPr lang="ru-RU" sz="1800" i="0" dirty="0" smtClean="0">
                <a:solidFill>
                  <a:srgbClr val="1202E8"/>
                </a:solidFill>
              </a:rPr>
              <a:t>воспитания</a:t>
            </a:r>
            <a:r>
              <a:rPr lang="ru-RU" sz="1800" i="0" dirty="0" smtClean="0">
                <a:solidFill>
                  <a:srgbClr val="1202E8"/>
                </a:solidFill>
              </a:rPr>
              <a:t>, тянущийся чуть ли </a:t>
            </a:r>
            <a:r>
              <a:rPr lang="ru-RU" sz="1800" i="0" dirty="0" smtClean="0">
                <a:solidFill>
                  <a:srgbClr val="1202E8"/>
                </a:solidFill>
              </a:rPr>
              <a:t>не </a:t>
            </a:r>
            <a:r>
              <a:rPr lang="ru-RU" sz="1800" i="0" dirty="0" smtClean="0">
                <a:solidFill>
                  <a:srgbClr val="1202E8"/>
                </a:solidFill>
              </a:rPr>
              <a:t>на протяжении всей жизни родителей. Поведение Нади </a:t>
            </a:r>
            <a:r>
              <a:rPr lang="ru-RU" sz="1800" i="0" dirty="0" smtClean="0">
                <a:solidFill>
                  <a:srgbClr val="1202E8"/>
                </a:solidFill>
              </a:rPr>
              <a:t>может </a:t>
            </a:r>
            <a:r>
              <a:rPr lang="ru-RU" sz="1800" i="0" dirty="0" smtClean="0">
                <a:solidFill>
                  <a:srgbClr val="1202E8"/>
                </a:solidFill>
              </a:rPr>
              <a:t>быть следствием ошибки семьи: окружённая игрушками </a:t>
            </a:r>
            <a:r>
              <a:rPr lang="ru-RU" sz="1800" i="0" dirty="0" smtClean="0">
                <a:solidFill>
                  <a:srgbClr val="1202E8"/>
                </a:solidFill>
              </a:rPr>
              <a:t>и </a:t>
            </a:r>
            <a:r>
              <a:rPr lang="ru-RU" sz="1800" i="0" dirty="0" smtClean="0">
                <a:solidFill>
                  <a:srgbClr val="1202E8"/>
                </a:solidFill>
              </a:rPr>
              <a:t>роскошными условиями, девочка остаётся одинокой, ведь все её куклы – не живые. Отсутствие внимания и общения </a:t>
            </a:r>
            <a:r>
              <a:rPr lang="ru-RU" sz="1800" i="0" dirty="0" smtClean="0">
                <a:solidFill>
                  <a:srgbClr val="1202E8"/>
                </a:solidFill>
              </a:rPr>
              <a:t>с </a:t>
            </a:r>
            <a:r>
              <a:rPr lang="ru-RU" sz="1800" i="0" dirty="0" smtClean="0">
                <a:solidFill>
                  <a:srgbClr val="1202E8"/>
                </a:solidFill>
              </a:rPr>
              <a:t>родителями повлекло за собой развитие </a:t>
            </a:r>
            <a:r>
              <a:rPr lang="ru-RU" sz="1800" i="0" dirty="0" smtClean="0">
                <a:solidFill>
                  <a:srgbClr val="1202E8"/>
                </a:solidFill>
              </a:rPr>
              <a:t>апатии</a:t>
            </a:r>
            <a:r>
              <a:rPr lang="en-US" sz="1800" i="0" dirty="0" smtClean="0">
                <a:solidFill>
                  <a:srgbClr val="1202E8"/>
                </a:solidFill>
              </a:rPr>
              <a:t>   </a:t>
            </a:r>
            <a:r>
              <a:rPr lang="ru-RU" sz="1800" i="0" dirty="0" smtClean="0">
                <a:solidFill>
                  <a:srgbClr val="1202E8"/>
                </a:solidFill>
              </a:rPr>
              <a:t>к </a:t>
            </a:r>
            <a:r>
              <a:rPr lang="ru-RU" sz="1800" i="0" dirty="0" smtClean="0">
                <a:solidFill>
                  <a:srgbClr val="1202E8"/>
                </a:solidFill>
              </a:rPr>
              <a:t>жизни.</a:t>
            </a:r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51470"/>
            <a:ext cx="9072594" cy="1107996"/>
          </a:xfrm>
        </p:spPr>
        <p:txBody>
          <a:bodyPr anchor="ctr"/>
          <a:lstStyle/>
          <a:p>
            <a:pPr algn="ctr"/>
            <a:r>
              <a:rPr lang="ru-RU" sz="3600" dirty="0" smtClean="0"/>
              <a:t>Темы и проблемы</a:t>
            </a:r>
            <a:br>
              <a:rPr lang="ru-RU" sz="3600" dirty="0" smtClean="0"/>
            </a:b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7975" y="642924"/>
            <a:ext cx="5049843" cy="4401205"/>
          </a:xfrm>
        </p:spPr>
        <p:txBody>
          <a:bodyPr/>
          <a:lstStyle/>
          <a:p>
            <a:pPr fontAlgn="base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1800" i="0" dirty="0" smtClean="0">
                <a:solidFill>
                  <a:srgbClr val="1202E8"/>
                </a:solidFill>
              </a:rPr>
              <a:t>Также поднимается </a:t>
            </a:r>
            <a:r>
              <a:rPr lang="en-US" sz="1800" i="0" dirty="0" smtClean="0">
                <a:solidFill>
                  <a:srgbClr val="1202E8"/>
                </a:solidFill>
              </a:rPr>
              <a:t> </a:t>
            </a:r>
            <a:r>
              <a:rPr lang="ru-RU" sz="1800" i="0" dirty="0" smtClean="0">
                <a:solidFill>
                  <a:srgbClr val="028008"/>
                </a:solidFill>
              </a:rPr>
              <a:t>тема </a:t>
            </a:r>
            <a:r>
              <a:rPr lang="ru-RU" sz="1800" i="0" dirty="0" smtClean="0">
                <a:solidFill>
                  <a:srgbClr val="028008"/>
                </a:solidFill>
              </a:rPr>
              <a:t>отношений человека с природой на живом примере Нади и Томми. </a:t>
            </a:r>
            <a:r>
              <a:rPr lang="ru-RU" sz="1800" i="0" dirty="0" smtClean="0">
                <a:solidFill>
                  <a:srgbClr val="FF0000"/>
                </a:solidFill>
              </a:rPr>
              <a:t>Их дружба и выздоровление девочки после знакомства со слоном –</a:t>
            </a:r>
            <a:r>
              <a:rPr lang="ru-RU" sz="1800" i="0" dirty="0" smtClean="0">
                <a:solidFill>
                  <a:srgbClr val="1202E8"/>
                </a:solidFill>
              </a:rPr>
              <a:t> пример неразрывности связи между человеком и окружающим миром. Автор напоминает нам, как важна взаимность между матушкой природой и тем, что она создала. </a:t>
            </a:r>
            <a:r>
              <a:rPr lang="ru-RU" sz="1800" i="0" dirty="0" smtClean="0">
                <a:solidFill>
                  <a:schemeClr val="accent2">
                    <a:lumMod val="50000"/>
                  </a:schemeClr>
                </a:solidFill>
              </a:rPr>
              <a:t>Каждый из нас должен относиться к животному с уважением, словно к своему собрату. И тогда оно может отблагодарить нас, сняв нервное напряжение и подарив положительные эмоции.</a:t>
            </a:r>
          </a:p>
          <a:p>
            <a:r>
              <a:rPr lang="ru-RU" sz="1600" dirty="0" smtClean="0">
                <a:solidFill>
                  <a:srgbClr val="1202E8"/>
                </a:solidFill>
              </a:rPr>
              <a:t/>
            </a:r>
            <a:br>
              <a:rPr lang="ru-RU" sz="1600" dirty="0" smtClean="0">
                <a:solidFill>
                  <a:srgbClr val="1202E8"/>
                </a:solidFill>
              </a:rPr>
            </a:br>
            <a:endParaRPr lang="ru-RU" sz="1600" i="0" dirty="0" smtClean="0">
              <a:solidFill>
                <a:srgbClr val="1202E8"/>
              </a:solidFill>
            </a:endParaRPr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6" name="Picture 2" descr="Куприн «Слон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1142990"/>
            <a:ext cx="3272981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214296"/>
            <a:ext cx="9072594" cy="391172"/>
          </a:xfrm>
        </p:spPr>
        <p:txBody>
          <a:bodyPr anchor="ctr"/>
          <a:lstStyle/>
          <a:p>
            <a:pPr algn="ctr"/>
            <a:r>
              <a:rPr lang="ru-RU" sz="3600" dirty="0" smtClean="0"/>
              <a:t>Основная идея рассказа «Слон»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642924"/>
            <a:ext cx="4929222" cy="4770537"/>
          </a:xfrm>
        </p:spPr>
        <p:txBody>
          <a:bodyPr/>
          <a:lstStyle/>
          <a:p>
            <a:pPr fontAlgn="base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ru-RU" sz="1600" i="0" dirty="0" smtClean="0">
                <a:solidFill>
                  <a:srgbClr val="FF0000"/>
                </a:solidFill>
              </a:rPr>
              <a:t>Основная идея произведения</a:t>
            </a:r>
            <a:r>
              <a:rPr lang="ru-RU" sz="1600" i="0" dirty="0" smtClean="0">
                <a:solidFill>
                  <a:srgbClr val="1202E8"/>
                </a:solidFill>
              </a:rPr>
              <a:t> заключается в том, что, вне зависимости от возраста и пола, человеку нужны общение, понимание, поддержка, тогда он будет видеть в жизни смысл. Особенно это важно для детей. </a:t>
            </a:r>
          </a:p>
          <a:p>
            <a:pPr fontAlgn="base"/>
            <a:r>
              <a:rPr lang="ru-RU" sz="1600" i="0" dirty="0" smtClean="0">
                <a:solidFill>
                  <a:srgbClr val="1202E8"/>
                </a:solidFill>
              </a:rPr>
              <a:t>Рассказ ставит в приоритет потребность в духовном родстве. В живом общении, а не в обладании бесчисленными куклами девочка обрела мотивацию к выздоровлению. Данное произведение можно понять по-разному, но главная мысль остаётся неизменной:</a:t>
            </a:r>
            <a:r>
              <a:rPr lang="ru-RU" sz="1600" i="0" dirty="0" smtClean="0">
                <a:solidFill>
                  <a:srgbClr val="028008"/>
                </a:solidFill>
              </a:rPr>
              <a:t> </a:t>
            </a:r>
            <a:r>
              <a:rPr lang="ru-RU" sz="1600" i="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не нужно окружать себя вещами, отгораживаясь от мира, и навязывать эту крепость ребёнку. </a:t>
            </a:r>
            <a:r>
              <a:rPr lang="ru-RU" sz="1600" i="0" dirty="0" smtClean="0">
                <a:solidFill>
                  <a:srgbClr val="FF0000"/>
                </a:solidFill>
              </a:rPr>
              <a:t>Необходимо дать ему возможность раскрыть себя в живом общении. Только так он откроет для себя интересный мир.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i="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AutoShape 2" descr="Биография Мамина-Сибиряка Дмитрия Наркисович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Биоляпы от Elephas Maximu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071552"/>
            <a:ext cx="3571900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6"/>
            <a:ext cx="9144064" cy="923330"/>
          </a:xfrm>
        </p:spPr>
        <p:txBody>
          <a:bodyPr/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Главные герои и их характеристика</a:t>
            </a:r>
            <a:r>
              <a:rPr lang="ru-RU" sz="2800" b="0" dirty="0" smtClean="0"/>
              <a:t/>
            </a:r>
            <a:br>
              <a:rPr lang="ru-RU" sz="2800" b="0" dirty="0" smtClean="0"/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857238"/>
            <a:ext cx="578647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       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Главными героями рассказа являются девочка Надя и слон Томми.</a:t>
            </a:r>
            <a:r>
              <a:rPr lang="ru-RU" sz="1800" b="1" dirty="0" smtClean="0"/>
              <a:t> </a:t>
            </a:r>
          </a:p>
          <a:p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Надя</a:t>
            </a:r>
            <a:r>
              <a:rPr lang="ru-RU" sz="1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 –</a:t>
            </a:r>
            <a:r>
              <a:rPr lang="ru-RU" sz="1800" dirty="0" smtClean="0">
                <a:solidFill>
                  <a:srgbClr val="028008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028008"/>
                </a:solidFill>
                <a:latin typeface="Arial" pitchFamily="34" charset="0"/>
                <a:cs typeface="Arial" pitchFamily="34" charset="0"/>
              </a:rPr>
              <a:t>маленькая больная девочка, стремительно теряющая в весе.</a:t>
            </a:r>
            <a:r>
              <a:rPr lang="ru-RU" sz="1800" dirty="0" smtClean="0">
                <a:solidFill>
                  <a:srgbClr val="028008"/>
                </a:solidFill>
              </a:rPr>
              <a:t> </a:t>
            </a:r>
            <a:r>
              <a:rPr lang="ru-RU" sz="1800" b="1" dirty="0" smtClean="0">
                <a:solidFill>
                  <a:srgbClr val="028008"/>
                </a:solidFill>
                <a:latin typeface="Arial" pitchFamily="34" charset="0"/>
                <a:cs typeface="Arial" pitchFamily="34" charset="0"/>
              </a:rPr>
              <a:t>Девочке в её возрасте нужно бегать, двигаться и играть, а таинственный недуг привязал её к постели.</a:t>
            </a:r>
          </a:p>
          <a:p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Слон Томми –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большое доброжелательное животное, которое смогло помочь главной героине в выздоровлении. Слон очень спокойный, послушный и, подобно всем зверькам, очень любит поесть. Он сразу же находит с Надей общий язык: его маленькие глаза сужаются, словно смеются, он нежно пожимает её руку своим сильным пальцем, кивает в знак благодарности.</a:t>
            </a:r>
            <a:endParaRPr lang="ru-RU" sz="1800" b="1" dirty="0">
              <a:solidFill>
                <a:srgbClr val="1202E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4" name="Picture 4" descr="Иллюстрация к рассказу А. И. Куприна &quot;Слон&quot;, из-во Махаон. | Иллюстрации,  Слон, Рассказ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1142990"/>
            <a:ext cx="3047990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6"/>
            <a:ext cx="9144064" cy="766320"/>
          </a:xfrm>
        </p:spPr>
        <p:txBody>
          <a:bodyPr/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Главные герои и их характеристика</a:t>
            </a:r>
            <a:r>
              <a:rPr lang="ru-RU" sz="2800" b="0" dirty="0" smtClean="0"/>
              <a:t/>
            </a:r>
            <a:br>
              <a:rPr lang="ru-RU" sz="2800" b="0" dirty="0" smtClean="0"/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500562" y="857238"/>
            <a:ext cx="428628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Отец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девочки </a:t>
            </a:r>
            <a:r>
              <a:rPr lang="ru-RU" sz="1800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– второстепенный персонаж. </a:t>
            </a:r>
            <a:r>
              <a:rPr lang="ru-RU" sz="1800" b="1" dirty="0" smtClean="0">
                <a:solidFill>
                  <a:srgbClr val="028008"/>
                </a:solidFill>
                <a:latin typeface="Arial" pitchFamily="34" charset="0"/>
                <a:cs typeface="Arial" pitchFamily="34" charset="0"/>
              </a:rPr>
              <a:t>Это добрый и отзывчивый мужчина, который, судя по достатку, немало работает. </a:t>
            </a:r>
            <a:r>
              <a:rPr lang="ru-RU" sz="1800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Может, состояние девочки вызвано именно тем, что его нет рядом. Пытаясь создать малышке все условия, он, скорее всего, забывает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 главном – о том, что детям в её возрасте нужно много общения, а вот куча подарков может навредить им, сделав их характеры капризными.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4" name="Picture 2" descr="А. Куприн. &quot;Слон&quot;. Иллюстрации Д. Боровского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931170" y="9286922"/>
            <a:ext cx="17205343" cy="6424586"/>
          </a:xfrm>
          <a:prstGeom prst="rect">
            <a:avLst/>
          </a:prstGeom>
          <a:noFill/>
        </p:spPr>
      </p:pic>
      <p:pic>
        <p:nvPicPr>
          <p:cNvPr id="18436" name="Picture 4" descr="А. Куприн. &quot;Слон&quot;. Иллюстрации Д. Боровского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1071552"/>
            <a:ext cx="3429024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6"/>
            <a:ext cx="9144064" cy="492443"/>
          </a:xfrm>
        </p:spPr>
        <p:txBody>
          <a:bodyPr/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3200" dirty="0" smtClean="0"/>
              <a:t>Краткое содержание рассказа «Слон»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857238"/>
            <a:ext cx="51435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Маленькая девочка Надя была очень больна. Каждый день к ней приходили врачи, внимательно осматривали её, но ничего не находили. Один доктор посоветовал родителям Нади как-то развеселить её, развлечь, потому что лучшим лекарством в её случае был искренний смех.</a:t>
            </a:r>
          </a:p>
          <a:p>
            <a:r>
              <a:rPr lang="ru-RU" sz="1800" b="1" dirty="0" smtClean="0">
                <a:solidFill>
                  <a:srgbClr val="1202E8"/>
                </a:solidFill>
                <a:latin typeface="Arial" pitchFamily="34" charset="0"/>
                <a:cs typeface="Arial" pitchFamily="34" charset="0"/>
              </a:rPr>
              <a:t>Мама предлагала дочери красивых кукол, горячий шоколад, прогулку с подругами, но Надю ничего не интересовало. Она неподвижно лежала в кровати и тихо угасала. Иногда в детскую приходил отец Нади, гладил её и долго стоял у окна, украдкой вытирая слезы.</a:t>
            </a:r>
          </a:p>
          <a:p>
            <a:endParaRPr lang="ru-RU" sz="18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02" name="Picture 2" descr="А. Куприн. &quot;Слон&quot;. Иллюстрации Д. Боровского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1214428"/>
            <a:ext cx="3132057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8517</TotalTime>
  <Words>1125</Words>
  <Application>Microsoft Office PowerPoint</Application>
  <PresentationFormat>Экран (16:9)</PresentationFormat>
  <Paragraphs>169</Paragraphs>
  <Slides>19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     Литературное                     чтение</vt:lpstr>
      <vt:lpstr>История создания </vt:lpstr>
      <vt:lpstr>Темы и проблемы  </vt:lpstr>
      <vt:lpstr>Темы и проблемы  </vt:lpstr>
      <vt:lpstr>Темы и проблемы  </vt:lpstr>
      <vt:lpstr>Основная идея рассказа «Слон»</vt:lpstr>
      <vt:lpstr>        Главные герои и их характеристика    </vt:lpstr>
      <vt:lpstr>        Главные герои и их характеристика    </vt:lpstr>
      <vt:lpstr>      Краткое содержание рассказа «Слон» </vt:lpstr>
      <vt:lpstr>      Краткое содержание рассказа «Слон» </vt:lpstr>
      <vt:lpstr>      Краткое содержание рассказа «Слон» </vt:lpstr>
      <vt:lpstr>      Краткое содержание рассказа «Слон» </vt:lpstr>
      <vt:lpstr>      Краткое содержание рассказа «Слон» </vt:lpstr>
      <vt:lpstr>                  Чему учит рассказ?        </vt:lpstr>
      <vt:lpstr>               Решение кроссворда        </vt:lpstr>
      <vt:lpstr>                 Решение кроссворда</vt:lpstr>
      <vt:lpstr>    Решение кроссворда. Проверьте!</vt:lpstr>
      <vt:lpstr>                                                                                                        Словарная работа  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User</cp:lastModifiedBy>
  <cp:revision>571</cp:revision>
  <dcterms:created xsi:type="dcterms:W3CDTF">2020-04-13T08:05:42Z</dcterms:created>
  <dcterms:modified xsi:type="dcterms:W3CDTF">2020-12-28T14:08:36Z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