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89" r:id="rId4"/>
    <p:sldId id="264" r:id="rId5"/>
    <p:sldId id="286" r:id="rId6"/>
    <p:sldId id="257" r:id="rId7"/>
    <p:sldId id="277" r:id="rId8"/>
    <p:sldId id="279" r:id="rId9"/>
    <p:sldId id="280" r:id="rId10"/>
    <p:sldId id="281" r:id="rId11"/>
    <p:sldId id="291" r:id="rId12"/>
    <p:sldId id="282" r:id="rId13"/>
    <p:sldId id="290" r:id="rId14"/>
    <p:sldId id="293" r:id="rId15"/>
    <p:sldId id="295" r:id="rId16"/>
    <p:sldId id="297" r:id="rId17"/>
    <p:sldId id="296" r:id="rId18"/>
    <p:sldId id="298" r:id="rId19"/>
    <p:sldId id="299" r:id="rId20"/>
    <p:sldId id="269" r:id="rId21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87" autoAdjust="0"/>
  </p:normalViewPr>
  <p:slideViewPr>
    <p:cSldViewPr>
      <p:cViewPr>
        <p:scale>
          <a:sx n="66" d="100"/>
          <a:sy n="66" d="100"/>
        </p:scale>
        <p:origin x="32" y="136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685375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1071539" y="1779086"/>
            <a:ext cx="7918918" cy="3079611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6">
              <a:spcBef>
                <a:spcPts val="174"/>
              </a:spcBef>
            </a:pPr>
            <a:r>
              <a:rPr b="1" spc="-32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b="1" spc="-32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 Николай Алексеевич</a:t>
            </a:r>
          </a:p>
          <a:p>
            <a:pPr marL="29196">
              <a:spcBef>
                <a:spcPts val="174"/>
              </a:spcBef>
            </a:pP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                  Некрасов</a:t>
            </a:r>
          </a:p>
          <a:p>
            <a:pPr marL="29196">
              <a:spcBef>
                <a:spcPts val="174"/>
              </a:spcBef>
            </a:pP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         «Мороз, Красный нос»</a:t>
            </a:r>
            <a:endParaRPr b="1" dirty="0">
              <a:latin typeface="Arial"/>
              <a:cs typeface="Arial"/>
            </a:endParaRPr>
          </a:p>
          <a:p>
            <a:pPr marL="20134">
              <a:lnSpc>
                <a:spcPts val="4329"/>
              </a:lnSpc>
            </a:pPr>
            <a:r>
              <a:rPr lang="ru-RU" sz="3800" b="1" spc="-16" dirty="0" smtClean="0">
                <a:solidFill>
                  <a:srgbClr val="2365C7"/>
                </a:solidFill>
                <a:latin typeface="Arial"/>
                <a:cs typeface="Arial"/>
              </a:rPr>
              <a:t>       </a:t>
            </a:r>
          </a:p>
          <a:p>
            <a:pPr marL="53357" marR="977540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528" y="2139702"/>
            <a:ext cx="504056" cy="129614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56915" y="285734"/>
            <a:ext cx="957706" cy="1035276"/>
            <a:chOff x="4701997" y="113744"/>
            <a:chExt cx="603887" cy="718251"/>
          </a:xfrm>
        </p:grpSpPr>
        <p:sp>
          <p:nvSpPr>
            <p:cNvPr id="11" name="object 11"/>
            <p:cNvSpPr/>
            <p:nvPr/>
          </p:nvSpPr>
          <p:spPr>
            <a:xfrm>
              <a:off x="4701997" y="113744"/>
              <a:ext cx="603885" cy="718249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smtClean="0">
                  <a:solidFill>
                    <a:schemeClr val="bg1"/>
                  </a:solidFill>
                </a:rPr>
                <a:t>     7</a:t>
              </a:r>
              <a:endParaRPr lang="ru-RU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113745"/>
              <a:ext cx="603885" cy="718250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609632" y="734190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602" name="Picture 2" descr="Николай Некрасов Избранные произведения | Некрасов - Школьная хрестоматия -  АСТ - 9785170084616 - описание издания | Книги по низкой цене c удобной  доставк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857370"/>
            <a:ext cx="2000252" cy="2676525"/>
          </a:xfrm>
          <a:prstGeom prst="rect">
            <a:avLst/>
          </a:prstGeom>
          <a:noFill/>
        </p:spPr>
      </p:pic>
      <p:sp>
        <p:nvSpPr>
          <p:cNvPr id="27" name="object 5"/>
          <p:cNvSpPr/>
          <p:nvPr/>
        </p:nvSpPr>
        <p:spPr>
          <a:xfrm flipV="1">
            <a:off x="323528" y="3579862"/>
            <a:ext cx="504056" cy="12961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Произведения Н.А.Некрасова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71472" y="928676"/>
            <a:ext cx="85011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r>
              <a:rPr lang="ru-RU" sz="1600" b="1" i="1" kern="0" dirty="0" smtClean="0">
                <a:latin typeface="Arial"/>
                <a:cs typeface="Arial"/>
              </a:rPr>
              <a:t>  </a:t>
            </a:r>
            <a:endParaRPr lang="ru-RU" sz="1600" b="1" i="1" kern="0" dirty="0">
              <a:latin typeface="Arial"/>
              <a:cs typeface="Arial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000364" y="928676"/>
            <a:ext cx="2928958" cy="12144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«Русские женщины»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(1873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5857884" y="1500180"/>
            <a:ext cx="3085882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«Крестьянские дети» (1861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6000760" y="3071816"/>
            <a:ext cx="2928958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«Дедушка»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(1870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14282" y="1428742"/>
            <a:ext cx="2857520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«Мороз, Красный Нос» (1863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14282" y="3000378"/>
            <a:ext cx="2714644" cy="13573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«На Волге»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(1860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857488" y="3786196"/>
            <a:ext cx="3029075" cy="121444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«Кому на Руси жить хорошо» (1878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928926" y="2357436"/>
            <a:ext cx="3071834" cy="12133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Поэмы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Н.А.Некрасова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>
            <a:off x="2857488" y="2428874"/>
            <a:ext cx="281272" cy="16758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rot="5400000" flipH="1" flipV="1">
            <a:off x="5857884" y="2500312"/>
            <a:ext cx="142876" cy="14287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>
            <a:off x="5857884" y="3214692"/>
            <a:ext cx="323818" cy="20294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flipV="1">
            <a:off x="2786050" y="3214692"/>
            <a:ext cx="357190" cy="14287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>
            <a:endCxn id="21" idx="0"/>
          </p:cNvCxnSpPr>
          <p:nvPr/>
        </p:nvCxnSpPr>
        <p:spPr>
          <a:xfrm rot="5400000">
            <a:off x="4293418" y="3650490"/>
            <a:ext cx="214314" cy="5709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rot="5400000">
            <a:off x="4429918" y="2213766"/>
            <a:ext cx="142876" cy="15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Произведения Н.А.Некрасова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71472" y="928676"/>
            <a:ext cx="85011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endParaRPr lang="ru-RU" sz="1600" b="1" i="1" kern="0" dirty="0" smtClean="0">
              <a:latin typeface="Arial"/>
              <a:cs typeface="Arial"/>
            </a:endParaRPr>
          </a:p>
          <a:p>
            <a:pPr defTabSz="914290">
              <a:defRPr/>
            </a:pPr>
            <a:r>
              <a:rPr lang="ru-RU" sz="1600" b="1" i="1" kern="0" dirty="0" smtClean="0">
                <a:latin typeface="Arial"/>
                <a:cs typeface="Arial"/>
              </a:rPr>
              <a:t>  </a:t>
            </a:r>
            <a:endParaRPr lang="ru-RU" sz="1600" b="1" i="1" kern="0" dirty="0">
              <a:latin typeface="Arial"/>
              <a:cs typeface="Arial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000364" y="928676"/>
            <a:ext cx="2928958" cy="1143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«Школьник»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(1856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6072198" y="1428742"/>
            <a:ext cx="2743879" cy="13573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«Поэт и гражданин»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(1856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6000760" y="3000378"/>
            <a:ext cx="2857520" cy="1285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«Крестьянские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дети» (1861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57158" y="1571618"/>
            <a:ext cx="2714644" cy="12144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«Железная дорога» (1864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214282" y="3000378"/>
            <a:ext cx="2792195" cy="12858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«Памяти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Добролюбова» (1864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048744" y="3786196"/>
            <a:ext cx="3029075" cy="1143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«Зелёный шум»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(1862 г.)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988C9A9-8928-4C71-A69D-5EE310294DC2}"/>
              </a:ext>
            </a:extLst>
          </p:cNvPr>
          <p:cNvSpPr/>
          <p:nvPr/>
        </p:nvSpPr>
        <p:spPr>
          <a:xfrm>
            <a:off x="3000364" y="2285998"/>
            <a:ext cx="3071834" cy="12133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</a:rPr>
              <a:t>Стихотворения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</a:rPr>
              <a:t>Н.А.Некрасова</a:t>
            </a:r>
            <a:endParaRPr lang="ru-RU" sz="2400" b="1" dirty="0">
              <a:ln>
                <a:solidFill>
                  <a:schemeClr val="accent1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>
            <a:off x="2928926" y="2428874"/>
            <a:ext cx="281272" cy="16758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flipV="1">
            <a:off x="5857884" y="2357436"/>
            <a:ext cx="285752" cy="214314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>
            <a:off x="5929322" y="3071816"/>
            <a:ext cx="418474" cy="188313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/>
          <p:nvPr/>
        </p:nvCxnSpPr>
        <p:spPr>
          <a:xfrm flipV="1">
            <a:off x="2857488" y="3214692"/>
            <a:ext cx="357190" cy="1295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>
            <a:stCxn id="22" idx="4"/>
          </p:cNvCxnSpPr>
          <p:nvPr/>
        </p:nvCxnSpPr>
        <p:spPr>
          <a:xfrm rot="5400000">
            <a:off x="4374496" y="3625461"/>
            <a:ext cx="287853" cy="35719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CCA94CA-0391-4E1B-8926-9F42D107D08A}"/>
              </a:ext>
            </a:extLst>
          </p:cNvPr>
          <p:cNvCxnSpPr>
            <a:endCxn id="22" idx="0"/>
          </p:cNvCxnSpPr>
          <p:nvPr/>
        </p:nvCxnSpPr>
        <p:spPr>
          <a:xfrm rot="16200000" flipH="1">
            <a:off x="4397328" y="2147044"/>
            <a:ext cx="243775" cy="34131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«Современник»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928677"/>
            <a:ext cx="4069117" cy="3539418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Совместно с писателем Иваном Ивановичем Панаевым на взятые взаймы деньги зимой 1846 года поэт арендовал «Современник».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 издании публиковались передовые литераторы и все те, кто ненавидел крепостное право.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 январе 1847 года состоялся первый выпуск обновлённого «Современника». В 1862-ом правительство приостановило работу неугодного высшим чинам журнала, а в 1866 году закрыло его вовсе.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AutoShape 2" descr="Характеристика Казбича в романе &quot;Герой нашего времени&quot;: образ, описание в  цитатах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Николай Некрасов и редколлегия «Отечественных записок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059582"/>
            <a:ext cx="4214272" cy="346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3044" y="162356"/>
            <a:ext cx="9290087" cy="430887"/>
          </a:xfrm>
        </p:spPr>
        <p:txBody>
          <a:bodyPr/>
          <a:lstStyle/>
          <a:p>
            <a:r>
              <a:rPr lang="ru-RU" sz="2500" dirty="0" smtClean="0"/>
              <a:t>                       </a:t>
            </a:r>
            <a:r>
              <a:rPr lang="ru-RU" sz="2800" dirty="0" smtClean="0"/>
              <a:t>«Отечественные записки»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928676"/>
            <a:ext cx="4645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1868-ом Николай Алексеевич купил права на «Отечественные записки». Там классик публиковался все последующие годы недолгой жизни.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7170" name="AutoShape 2" descr="Отечественные записки&quot; Н. А. Некрасова. 1868-18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Журнал Отечественные записки 1839 - 1848. Указатель содержания. В.Э.  Боград. Москва, 1985 г.. Купить антикварную книгу в подар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Журнал Отечественные записки 1839 - 1848. Указатель содержания. В.Э.  Боград. Москва, 1985 г.. Купить антикварную книгу в подар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בידספיריט | Отечественные записк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71684"/>
            <a:ext cx="2000264" cy="2786082"/>
          </a:xfrm>
          <a:prstGeom prst="rect">
            <a:avLst/>
          </a:prstGeom>
          <a:noFill/>
        </p:spPr>
      </p:pic>
      <p:pic>
        <p:nvPicPr>
          <p:cNvPr id="7178" name="Picture 10" descr="Некрасов Николай Алексеевич — биография писателя, личная жизнь, фото,  портреты, книг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1131590"/>
            <a:ext cx="2743193" cy="3011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Последние годы жизни Н.А.Некрасова</a:t>
            </a:r>
            <a:endParaRPr lang="ru-RU" dirty="0"/>
          </a:p>
        </p:txBody>
      </p:sp>
      <p:pic>
        <p:nvPicPr>
          <p:cNvPr id="36866" name="Picture 2" descr="Болезнь Николая Некрас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966" y="957223"/>
            <a:ext cx="3384376" cy="3314695"/>
          </a:xfrm>
          <a:prstGeom prst="rect">
            <a:avLst/>
          </a:prstGeom>
          <a:noFill/>
        </p:spPr>
      </p:pic>
      <p:pic>
        <p:nvPicPr>
          <p:cNvPr id="36868" name="Picture 4" descr="Могила Николая Некрас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8197" y="957223"/>
            <a:ext cx="3456384" cy="3286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4071948"/>
            <a:ext cx="88936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Умер Некрасов 8 января 1878 года       </a:t>
            </a:r>
            <a:r>
              <a:rPr lang="ru-RU" dirty="0" smtClean="0"/>
              <a:t>      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Могила поэта на кладбище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 неизлечимой болезни.                               Новодевичьего монастыря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«Мороз, Красный нос»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124" y="785801"/>
            <a:ext cx="3929090" cy="3693319"/>
          </a:xfrm>
        </p:spPr>
        <p:txBody>
          <a:bodyPr/>
          <a:lstStyle/>
          <a:p>
            <a:endParaRPr lang="ru-RU" sz="1600" b="0" i="0" dirty="0" smtClean="0">
              <a:solidFill>
                <a:schemeClr val="tx1"/>
              </a:solidFill>
            </a:endParaRPr>
          </a:p>
          <a:p>
            <a:endParaRPr lang="ru-RU" sz="1600" b="0" i="0" dirty="0" smtClean="0">
              <a:solidFill>
                <a:schemeClr val="tx1"/>
              </a:solidFill>
            </a:endParaRPr>
          </a:p>
          <a:p>
            <a:r>
              <a:rPr lang="ru-RU" sz="1600" i="0" dirty="0" smtClean="0">
                <a:solidFill>
                  <a:schemeClr val="tx1"/>
                </a:solidFill>
              </a:rPr>
              <a:t>Поэма «Мороз, Красный нос», написанная в 1863 году, была посвящена любимой сестре Н.А.Некрасова, Анне.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«Мороз, Красный нос» – поэма о героизме и силе женщины, проявленных в единстве с природой и в противостоянии ей. Произведение основано на глубоком, детальном знании крестьянского быта.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Стихотворение «Не ветер бушует над бором…» является отрывком из этой поэмы.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Николай Некрасов. Лучшие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131590"/>
            <a:ext cx="259228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2355"/>
            <a:ext cx="8559531" cy="507831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dirty="0" err="1" smtClean="0"/>
              <a:t>Предтекстовая</a:t>
            </a:r>
            <a:r>
              <a:rPr lang="ru-RU" dirty="0" smtClean="0"/>
              <a:t>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1" y="1238186"/>
            <a:ext cx="5112568" cy="784830"/>
          </a:xfrm>
        </p:spPr>
        <p:txBody>
          <a:bodyPr/>
          <a:lstStyle/>
          <a:p>
            <a:r>
              <a:rPr lang="ru-RU" sz="1700" dirty="0" smtClean="0"/>
              <a:t>                    </a:t>
            </a:r>
          </a:p>
          <a:p>
            <a:endParaRPr lang="ru-RU" sz="1700" dirty="0" smtClean="0"/>
          </a:p>
          <a:p>
            <a:r>
              <a:rPr lang="ru-RU" sz="1700" dirty="0" smtClean="0"/>
              <a:t>                  </a:t>
            </a:r>
            <a:endParaRPr lang="ru-RU" sz="17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865406"/>
            <a:ext cx="35004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воевода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qadimgi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Rusda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askar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boshlig‘i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бор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qarag‘ay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o‘rmoni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владенья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egalik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mol-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mulk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узор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naqsh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bezak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чародей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sehrgar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сковать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muzlatib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qo‘ymoq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обходить дозором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aylanib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ko‘rib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chiqmoq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косматой бороде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– </a:t>
            </a: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to‘zigan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soqolida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.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6" name="Picture 8" descr="Обои холод, зима, мороз, Snow, Снежинка картинки на рабочий стол, раздел  макро - скача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571618"/>
            <a:ext cx="2714644" cy="3357586"/>
          </a:xfrm>
          <a:prstGeom prst="rect">
            <a:avLst/>
          </a:prstGeom>
          <a:noFill/>
        </p:spPr>
      </p:pic>
      <p:pic>
        <p:nvPicPr>
          <p:cNvPr id="37898" name="Picture 10" descr="Мороз на стекле: цветочные узоры | Цветочные узоры, Снежинки, Узо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928676"/>
            <a:ext cx="2524096" cy="3357586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10056"/>
              </p:ext>
            </p:extLst>
          </p:nvPr>
        </p:nvGraphicFramePr>
        <p:xfrm>
          <a:off x="6233489" y="4305855"/>
          <a:ext cx="26781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Объект упаковщика для оболочки" showAsIcon="1" r:id="rId5" imgW="2678400" imgH="685800" progId="Package">
                  <p:embed/>
                </p:oleObj>
              </mc:Choice>
              <mc:Fallback>
                <p:oleObj name="Объект упаковщика для оболочки" showAsIcon="1" r:id="rId5" imgW="267840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489" y="4305855"/>
                        <a:ext cx="2678113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29388" y="4731990"/>
            <a:ext cx="2500330" cy="259665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Метафора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928676"/>
            <a:ext cx="35719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Для  описания картины зимней природы автор умело использует изобразительно – выразительные средства языка.</a:t>
            </a:r>
          </a:p>
          <a:p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Метафора (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 греч. –  перенос) – употребление слова в переносном значении на основе сходства или сравнения.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отличие от сравнения в метафоре предмет сравнения не называется, но подразумевается: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бродячая толпа облаков;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телега жизни; закат пылает;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Обои для рабочего стола Закарпатье Украина Ель Зима Солнце 3840x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6"/>
            <a:ext cx="2571768" cy="3071834"/>
          </a:xfrm>
          <a:prstGeom prst="rect">
            <a:avLst/>
          </a:prstGeom>
          <a:noFill/>
        </p:spPr>
      </p:pic>
      <p:pic>
        <p:nvPicPr>
          <p:cNvPr id="9" name="Picture 8" descr="Мороз и солнце! Зима картинки. Мороз и солнце; день чудесный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927" y="1923678"/>
            <a:ext cx="2357454" cy="274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Лингвистическая задача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75606"/>
            <a:ext cx="5184576" cy="2985433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2800" dirty="0" smtClean="0"/>
              <a:t>   Найдите в данном отрывке из поэмы «Мороз, Красный нос» метафоры. Выпишите их.</a:t>
            </a:r>
            <a:endParaRPr lang="ru-RU" sz="2800" dirty="0"/>
          </a:p>
        </p:txBody>
      </p:sp>
      <p:pic>
        <p:nvPicPr>
          <p:cNvPr id="4" name="Picture 3" descr="C:\Users\Бакибаева\Desktop\kisspng-question-mark-exclamation-mark-clip-art-question-5acdccc0668b24.43086773152343673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46778" y1="75000" x2="54000" y2="81083"/>
                        <a14:foregroundMark x1="79444" y1="21667" x2="79444" y2="2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079">
            <a:off x="5225694" y="1383840"/>
            <a:ext cx="3715790" cy="314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Лингвистическая задача. Проверьте!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4048" y="1238187"/>
            <a:ext cx="3925670" cy="3231654"/>
          </a:xfrm>
        </p:spPr>
        <p:txBody>
          <a:bodyPr/>
          <a:lstStyle/>
          <a:p>
            <a:endParaRPr lang="ru-RU" sz="1800" dirty="0" smtClean="0"/>
          </a:p>
          <a:p>
            <a:r>
              <a:rPr lang="ru-RU" sz="2400" dirty="0" smtClean="0">
                <a:solidFill>
                  <a:schemeClr val="tx1"/>
                </a:solidFill>
              </a:rPr>
              <a:t>Метафоры:</a:t>
            </a:r>
          </a:p>
          <a:p>
            <a:endParaRPr lang="ru-RU" sz="2400" dirty="0" smtClean="0"/>
          </a:p>
          <a:p>
            <a:r>
              <a:rPr lang="ru-RU" sz="2400" dirty="0" smtClean="0"/>
              <a:t>«Не ветер </a:t>
            </a:r>
            <a:r>
              <a:rPr lang="ru-RU" sz="2400" dirty="0" smtClean="0">
                <a:solidFill>
                  <a:srgbClr val="C00000"/>
                </a:solidFill>
              </a:rPr>
              <a:t>бушует </a:t>
            </a:r>
            <a:r>
              <a:rPr lang="ru-RU" sz="2400" dirty="0" smtClean="0"/>
              <a:t>над бором».</a:t>
            </a:r>
          </a:p>
          <a:p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smtClean="0">
                <a:solidFill>
                  <a:srgbClr val="C00000"/>
                </a:solidFill>
              </a:rPr>
              <a:t>Идёт</a:t>
            </a:r>
            <a:r>
              <a:rPr lang="ru-RU" sz="2400" dirty="0" smtClean="0"/>
              <a:t> - по деревьям </a:t>
            </a:r>
            <a:r>
              <a:rPr lang="ru-RU" sz="2400" dirty="0" smtClean="0">
                <a:solidFill>
                  <a:srgbClr val="C00000"/>
                </a:solidFill>
              </a:rPr>
              <a:t>шагает</a:t>
            </a:r>
            <a:r>
              <a:rPr lang="ru-RU" sz="2400" dirty="0" smtClean="0"/>
              <a:t>».  </a:t>
            </a:r>
          </a:p>
          <a:p>
            <a:endParaRPr lang="ru-RU" sz="2400" dirty="0"/>
          </a:p>
        </p:txBody>
      </p:sp>
      <p:pic>
        <p:nvPicPr>
          <p:cNvPr id="5" name="Picture 4" descr="20s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6"/>
            <a:ext cx="36433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51470"/>
            <a:ext cx="8190071" cy="738665"/>
          </a:xfrm>
        </p:spPr>
        <p:txBody>
          <a:bodyPr anchor="ctr"/>
          <a:lstStyle/>
          <a:p>
            <a:pPr algn="ctr"/>
            <a:r>
              <a:rPr lang="ru-RU" sz="4800" dirty="0" smtClean="0"/>
              <a:t>Биография 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357174"/>
            <a:ext cx="4347019" cy="353943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Николай Алексеевич Некрасов</a:t>
            </a:r>
            <a:r>
              <a:rPr lang="ru-RU" sz="3200" dirty="0" smtClean="0">
                <a:solidFill>
                  <a:schemeClr val="tx1"/>
                </a:solidFill>
              </a:rPr>
              <a:t> – великий русский писатель, поэт, талантливый публицист.</a:t>
            </a:r>
            <a:endParaRPr lang="ru-RU" sz="3200" dirty="0"/>
          </a:p>
        </p:txBody>
      </p:sp>
      <p:pic>
        <p:nvPicPr>
          <p:cNvPr id="24578" name="Picture 2" descr="Николай Некрас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987574"/>
            <a:ext cx="3312368" cy="3779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4" y="1503396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9" y="1635647"/>
            <a:ext cx="48775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Выучить наизусть отрывок  из поэмы «Мороз, Красный нос»  (стр.100).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12" name="Picture 2" descr="https://i0.wp.com/klin-demianovo.ru/wp-content/uploads/2018/01/item_1169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0095" y="1275606"/>
            <a:ext cx="3176942" cy="335758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5555" y="1831391"/>
            <a:ext cx="5314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Подготовить сообщение об основных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вехах жизни и творчества Н.А.Некрасова.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8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9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Детство и юность Н.А.Некрасова</a:t>
            </a:r>
            <a:endParaRPr lang="ru-RU" sz="3300" b="1" kern="0" dirty="0">
              <a:solidFill>
                <a:schemeClr val="bg1">
                  <a:lumMod val="85000"/>
                  <a:lumOff val="1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7001" y="1047890"/>
            <a:ext cx="3070553" cy="1523860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643452"/>
            <a:ext cx="8929718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Дом в </a:t>
            </a:r>
            <a:r>
              <a:rPr lang="ru-RU" sz="1600" b="1" i="1" kern="0" dirty="0" err="1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Немирово</a:t>
            </a:r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, где родился Н.А.Некрасов.</a:t>
            </a:r>
            <a:endParaRPr lang="ru-RU" sz="1600" dirty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45" y="1000114"/>
            <a:ext cx="3143271" cy="7386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914400"/>
            <a:ext cx="3857652" cy="161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Николай Алексеевич Некрасов родился 10 декабря 1821 года в селе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Немирово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Подольской губернии, где квартировал 36-й егерский пехотный полк, в котором его отец служил капитаном.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Место рождения будущего поэ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74"/>
            <a:ext cx="3714776" cy="2214578"/>
          </a:xfrm>
          <a:prstGeom prst="rect">
            <a:avLst/>
          </a:prstGeom>
          <a:noFill/>
        </p:spPr>
      </p:pic>
      <p:pic>
        <p:nvPicPr>
          <p:cNvPr id="24580" name="Picture 4" descr="https://i1.wp.com/klin-demianovo.ru/wp-content/uploads/2018/01/f1d847b75e56f0eb96e167ed9309b3eb-600x479-520x415.jpg?resize=500%2C3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3448" y="1036232"/>
            <a:ext cx="3813004" cy="271464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857620" y="3714758"/>
            <a:ext cx="50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Маленький Николай с матерью Еленой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Андреевной Некрасовой.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561045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60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                 </a:t>
            </a:r>
            <a:r>
              <a:rPr lang="ru-RU" sz="43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Отец Н.А.Некрасова</a:t>
            </a:r>
            <a:r>
              <a:rPr lang="ru-RU" sz="27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142990"/>
            <a:ext cx="4000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Глава семейства Алексей Сергеевич был деспотом, гордившимся своим дворянским происхождением. Заядлый картежник не интересовался ни поэзией, ни прозой. Психически неуравновешенный мужчина был хорош только в двух вещах – охоте и рукоприкладстве. Несмотря на то, что Алексею были чужды интеллектуальные запросы, именно в библиотеке отца юный Некрасов прочитал запрещенную в то время оду А.С.Пушкина «Вольность».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Николай Некрасов. Два пути - Церковь Успения Богородицы » АНАЛИТИКА »  Церковь Успения Богороди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059582"/>
            <a:ext cx="286209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                 </a:t>
            </a:r>
            <a:r>
              <a:rPr lang="ru-RU" dirty="0" smtClean="0"/>
              <a:t>Мать Н.А.Некрасова</a:t>
            </a:r>
            <a:endParaRPr lang="ru-RU" dirty="0"/>
          </a:p>
        </p:txBody>
      </p:sp>
      <p:sp>
        <p:nvSpPr>
          <p:cNvPr id="10242" name="AutoShape 2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Родители Лермонтова и их биографии. Как звали родителей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Михаил Юрьевич Лермонтов - литература, презентации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928676"/>
            <a:ext cx="4857784" cy="378564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Мать Елена Алексеевна была полной противоположностью супруга. Она была из образованной и богатой семьи. Нежная с тонкой душевной организацией барышня все время музицировала и читала. В иллюзорном мире книг она спасалась от суровых будничных реалий. Впоследствии этой «святой» женщине Некрасов посвятит поэму «Мать» и «Рыцарь на час».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Некрасов был не единственным ребенком. В тяжелой обстановке зверских расправ отца над крестьянами и жестокого отношения к «затворнице» жене росло еще 13 детей.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059582"/>
            <a:ext cx="2952328" cy="307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9"/>
            <a:ext cx="8229600" cy="507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 Образование Н.А.Некрасова</a:t>
            </a:r>
            <a:endParaRPr lang="ru-RU" sz="3300" b="1" kern="0" dirty="0">
              <a:solidFill>
                <a:schemeClr val="bg1">
                  <a:lumMod val="85000"/>
                  <a:lumOff val="1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4071948"/>
            <a:ext cx="8643998" cy="33854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            Ярославская гимназия.</a:t>
            </a:r>
            <a:endParaRPr lang="ru-RU" sz="1600" dirty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3" y="1000116"/>
            <a:ext cx="4071965" cy="2800755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1600" b="1" dirty="0" smtClean="0"/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1832 году Некрасов поступил в ярославскую гимназию, где дошел только до 5 класса. Отец всегда хотел, чтобы сын пошел по его стопам и стал военным. В 1838 году 17-летний Николай отправился в Санкт-Петербург для определения в дворянский полк.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/>
          </a:p>
        </p:txBody>
      </p:sp>
      <p:pic>
        <p:nvPicPr>
          <p:cNvPr id="18438" name="Picture 6" descr="НЕКРАСОВ Николай Алексеевич — Яр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1222194"/>
            <a:ext cx="4070826" cy="279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2" y="-357208"/>
            <a:ext cx="7690004" cy="9559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Петербурге 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85721" y="928678"/>
            <a:ext cx="4143403" cy="7026645"/>
          </a:xfrm>
          <a:prstGeom prst="rect">
            <a:avLst/>
          </a:prstGeom>
        </p:spPr>
        <p:txBody>
          <a:bodyPr lIns="91429" tIns="45714" rIns="91429" bIns="45714">
            <a:noAutofit/>
          </a:bodyPr>
          <a:lstStyle/>
          <a:p>
            <a:pPr defTabSz="914290">
              <a:buClr>
                <a:schemeClr val="tx1">
                  <a:shade val="95000"/>
                </a:schemeClr>
              </a:buClr>
              <a:defRPr/>
            </a:pPr>
            <a:endParaRPr lang="ru-RU" sz="1600" b="1" kern="0" dirty="0" smtClean="0">
              <a:latin typeface="Arial" pitchFamily="34" charset="0"/>
              <a:cs typeface="Arial" pitchFamily="34" charset="0"/>
            </a:endParaRPr>
          </a:p>
          <a:p>
            <a:pPr defTabSz="914290">
              <a:buClr>
                <a:schemeClr val="tx1">
                  <a:shade val="95000"/>
                </a:schemeClr>
              </a:buClr>
              <a:defRPr/>
            </a:pPr>
            <a:endParaRPr lang="ru-RU" sz="1600" b="1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6"/>
            <a:ext cx="564360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культурной столице юноша повстречал своего земляка – Андрея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Глушицкого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который рассказал поэту о прелестях учебы в высшем учебном заведении. Воодушевленный Некрасов, вопреки наставлениям отца, решает поступить на филологический факультет Петербургского университета. Однако амбициозный парень заваливает вступительный экзамен и зарабатывает статус вольнослушателя (1831-1841 года).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Будучи студентом, Николай Некрасов терпел страшную нужду. Оставшись без материального обеспечения, он ночевал в подворотнях и подвалах, а полноценный обед видел только во снах. Ужасные лишения не только подготовили будущего литератора к взрослой жизни, но и закалили его характер.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Николай Некрасов. Фотография: polit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1000114"/>
            <a:ext cx="2808312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01084" y="4143386"/>
            <a:ext cx="6042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lang="ru-RU" sz="1600" b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Н.А.Некрасов в Петербурге.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4286248" y="285752"/>
            <a:ext cx="4572033" cy="635793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283" y="162355"/>
            <a:ext cx="845275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Литературная деятельность Н.А.Некрасова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928676"/>
            <a:ext cx="4718329" cy="378564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Первым сборником стихов юного Некрасова стали «Мечты и звуки». Книга была подготовлена в 1839 году, но Некрасов не спешил публиковать свое «детище». Литератор сомневался в поэтической зрелости своих стихов и искал строгого советчика. Писатель попросил основоположника романтизма 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В.А.Жуковского ознакомиться с ней. Василий Андреевич посоветовал не печатать книгу под своим именем, объяснив это тем, что в дальнейшем Некрасов напишет великие произведения,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 за этот «непрофессионализм» Николаю Алексеевичу будет стыдно.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Книги Николая Некрас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07654"/>
            <a:ext cx="3643371" cy="2510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Литературная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5"/>
            <a:ext cx="4000528" cy="3062377"/>
          </a:xfrm>
        </p:spPr>
        <p:txBody>
          <a:bodyPr/>
          <a:lstStyle/>
          <a:p>
            <a:endParaRPr lang="ru-RU" sz="2100" dirty="0" smtClean="0">
              <a:solidFill>
                <a:schemeClr val="tx1"/>
              </a:solidFill>
            </a:endParaRPr>
          </a:p>
          <a:p>
            <a:endParaRPr lang="ru-RU" sz="2100" dirty="0" smtClean="0">
              <a:solidFill>
                <a:schemeClr val="tx1"/>
              </a:solidFill>
            </a:endParaRPr>
          </a:p>
          <a:p>
            <a:pPr fontAlgn="base"/>
            <a:r>
              <a:rPr lang="ru-RU" sz="1600" i="0" dirty="0" smtClean="0">
                <a:solidFill>
                  <a:schemeClr val="tx1"/>
                </a:solidFill>
              </a:rPr>
              <a:t>В итоге сборник вышел в свет под псевдонимом Н.Н. Этот сборник не имел успеха у публики, и после критики </a:t>
            </a:r>
            <a:r>
              <a:rPr lang="ru-RU" sz="1600" i="0" dirty="0" err="1" smtClean="0">
                <a:solidFill>
                  <a:schemeClr val="tx1"/>
                </a:solidFill>
              </a:rPr>
              <a:t>Виссариона</a:t>
            </a:r>
            <a:r>
              <a:rPr lang="ru-RU" sz="1600" i="0" dirty="0" smtClean="0">
                <a:solidFill>
                  <a:schemeClr val="tx1"/>
                </a:solidFill>
              </a:rPr>
              <a:t> Григорьевича Белинского в литературном журнале «Отечественные записки» был уничтожен лично Некрасовым.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1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s://i2.wp.com/klin-demianovo.ru/wp-content/uploads/2018/01/396349_nekrasov-s-belinskim-600x434-520x376.gif?resize=500%2C3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014295"/>
            <a:ext cx="3816424" cy="3143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27360" y="4214824"/>
            <a:ext cx="5845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               В.Г.Белинский и Н.А.Некрасов.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922</Words>
  <Application>Microsoft Office PowerPoint</Application>
  <PresentationFormat>Экран (16:9)</PresentationFormat>
  <Paragraphs>199</Paragraphs>
  <Slides>20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Office Theme</vt:lpstr>
      <vt:lpstr>Объект упаковщика для оболочки</vt:lpstr>
      <vt:lpstr>     Литературное                     чтение</vt:lpstr>
      <vt:lpstr>Биография </vt:lpstr>
      <vt:lpstr>                 </vt:lpstr>
      <vt:lpstr>                          </vt:lpstr>
      <vt:lpstr>                 Мать Н.А.Некрасова</vt:lpstr>
      <vt:lpstr>                 </vt:lpstr>
      <vt:lpstr>                                                                                                        В Петербурге </vt:lpstr>
      <vt:lpstr>    Литературная деятельность Н.А.Некрасова</vt:lpstr>
      <vt:lpstr>           Литературная деятельность</vt:lpstr>
      <vt:lpstr>      Произведения Н.А.Некрасова</vt:lpstr>
      <vt:lpstr>      Произведения Н.А.Некрасова</vt:lpstr>
      <vt:lpstr>                     «Современник»</vt:lpstr>
      <vt:lpstr>                       «Отечественные записки»</vt:lpstr>
      <vt:lpstr>Последние годы жизни Н.А.Некрасова</vt:lpstr>
      <vt:lpstr>             «Мороз, Красный нос»</vt:lpstr>
      <vt:lpstr>        Предтекстовая словарная работа</vt:lpstr>
      <vt:lpstr>                       Метафора</vt:lpstr>
      <vt:lpstr>         Лингвистическая задача</vt:lpstr>
      <vt:lpstr> Лингвистическая задача. Проверьте!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384</cp:revision>
  <dcterms:created xsi:type="dcterms:W3CDTF">2020-04-13T08:05:42Z</dcterms:created>
  <dcterms:modified xsi:type="dcterms:W3CDTF">2020-10-09T13:05:42Z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