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3"/>
  </p:notesMasterIdLst>
  <p:sldIdLst>
    <p:sldId id="256" r:id="rId2"/>
    <p:sldId id="289" r:id="rId3"/>
    <p:sldId id="264" r:id="rId4"/>
    <p:sldId id="307" r:id="rId5"/>
    <p:sldId id="286" r:id="rId6"/>
    <p:sldId id="315" r:id="rId7"/>
    <p:sldId id="324" r:id="rId8"/>
    <p:sldId id="325" r:id="rId9"/>
    <p:sldId id="326" r:id="rId10"/>
    <p:sldId id="327" r:id="rId11"/>
    <p:sldId id="328" r:id="rId12"/>
    <p:sldId id="329" r:id="rId13"/>
    <p:sldId id="330" r:id="rId14"/>
    <p:sldId id="322" r:id="rId15"/>
    <p:sldId id="323" r:id="rId16"/>
    <p:sldId id="319" r:id="rId17"/>
    <p:sldId id="312" r:id="rId18"/>
    <p:sldId id="309" r:id="rId19"/>
    <p:sldId id="332" r:id="rId20"/>
    <p:sldId id="313" r:id="rId21"/>
    <p:sldId id="269" r:id="rId22"/>
  </p:sldIdLst>
  <p:sldSz cx="9144000" cy="5143500" type="screen16x9"/>
  <p:notesSz cx="5765800" cy="3244850"/>
  <p:defaultTextStyle>
    <a:defPPr>
      <a:defRPr lang="ru-RU"/>
    </a:defPPr>
    <a:lvl1pPr marL="0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4565">
          <p15:clr>
            <a:srgbClr val="A4A3A4"/>
          </p15:clr>
        </p15:guide>
        <p15:guide id="4" pos="3426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>
    <p:restoredLeft sz="15620"/>
    <p:restoredTop sz="94687" autoAdjust="0"/>
  </p:normalViewPr>
  <p:slideViewPr>
    <p:cSldViewPr>
      <p:cViewPr varScale="1">
        <p:scale>
          <a:sx n="81" d="100"/>
          <a:sy n="81" d="100"/>
        </p:scale>
        <p:origin x="112" y="60"/>
      </p:cViewPr>
      <p:guideLst>
        <p:guide orient="horz" pos="2880"/>
        <p:guide pos="2160"/>
        <p:guide orient="horz" pos="4565"/>
        <p:guide pos="3426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3BAB435-F548-42E7-8EAA-052E03BAC943}" type="datetimeFigureOut">
              <a:rPr lang="ru-RU" smtClean="0"/>
              <a:pPr/>
              <a:t>18.11.2020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ADF9EC-9299-435A-B84E-A03D07A40514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1pPr>
    <a:lvl2pPr marL="724849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2pPr>
    <a:lvl3pPr marL="1449698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3pPr>
    <a:lvl4pPr marL="2174547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4pPr>
    <a:lvl5pPr marL="2899395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5pPr>
    <a:lvl6pPr marL="3624244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6pPr>
    <a:lvl7pPr marL="4349093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7pPr>
    <a:lvl8pPr marL="5073942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8pPr>
    <a:lvl9pPr marL="5798791" algn="l" defTabSz="1449698" rtl="0" eaLnBrk="1" latinLnBrk="0" hangingPunct="1">
      <a:defRPr sz="1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ADF9EC-9299-435A-B84E-A03D07A40514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685800" y="1594485"/>
            <a:ext cx="7772400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371600" y="2880360"/>
            <a:ext cx="64008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584776"/>
          </a:xfrm>
        </p:spPr>
        <p:txBody>
          <a:bodyPr lIns="0" tIns="0" rIns="0" bIns="0"/>
          <a:lstStyle>
            <a:lvl1pPr>
              <a:defRPr sz="38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45720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2" y="1183006"/>
            <a:ext cx="397764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5"/>
            <a:ext cx="8190071" cy="507830"/>
          </a:xfrm>
        </p:spPr>
        <p:txBody>
          <a:bodyPr lIns="0" tIns="0" rIns="0" bIns="0"/>
          <a:lstStyle>
            <a:lvl1pPr>
              <a:defRPr sz="330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8337356" y="252619"/>
            <a:ext cx="400804" cy="400608"/>
          </a:xfrm>
          <a:custGeom>
            <a:avLst/>
            <a:gdLst/>
            <a:ahLst/>
            <a:cxnLst/>
            <a:rect l="l" t="t" r="r" b="b"/>
            <a:pathLst>
              <a:path w="252729" h="252729">
                <a:moveTo>
                  <a:pt x="252464" y="0"/>
                </a:moveTo>
                <a:lnTo>
                  <a:pt x="0" y="0"/>
                </a:lnTo>
                <a:lnTo>
                  <a:pt x="0" y="252464"/>
                </a:lnTo>
                <a:lnTo>
                  <a:pt x="252464" y="252464"/>
                </a:lnTo>
                <a:lnTo>
                  <a:pt x="252464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4"/>
            <a:ext cx="8961724" cy="419935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6015" y="112803"/>
            <a:ext cx="8961724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476966" y="162356"/>
            <a:ext cx="8190071" cy="31547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978998" y="1238187"/>
            <a:ext cx="7186000" cy="36933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400" b="1" i="1">
                <a:solidFill>
                  <a:srgbClr val="2365C7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3108960" y="4783454"/>
            <a:ext cx="292608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45720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11/18/2020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6583680" y="4783454"/>
            <a:ext cx="2103120" cy="446277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724849">
        <a:defRPr>
          <a:latin typeface="+mn-lt"/>
          <a:ea typeface="+mn-ea"/>
          <a:cs typeface="+mn-cs"/>
        </a:defRPr>
      </a:lvl2pPr>
      <a:lvl3pPr marL="1449698">
        <a:defRPr>
          <a:latin typeface="+mn-lt"/>
          <a:ea typeface="+mn-ea"/>
          <a:cs typeface="+mn-cs"/>
        </a:defRPr>
      </a:lvl3pPr>
      <a:lvl4pPr marL="2174547">
        <a:defRPr>
          <a:latin typeface="+mn-lt"/>
          <a:ea typeface="+mn-ea"/>
          <a:cs typeface="+mn-cs"/>
        </a:defRPr>
      </a:lvl4pPr>
      <a:lvl5pPr marL="2899395">
        <a:defRPr>
          <a:latin typeface="+mn-lt"/>
          <a:ea typeface="+mn-ea"/>
          <a:cs typeface="+mn-cs"/>
        </a:defRPr>
      </a:lvl5pPr>
      <a:lvl6pPr marL="3624244">
        <a:defRPr>
          <a:latin typeface="+mn-lt"/>
          <a:ea typeface="+mn-ea"/>
          <a:cs typeface="+mn-cs"/>
        </a:defRPr>
      </a:lvl6pPr>
      <a:lvl7pPr marL="4349093">
        <a:defRPr>
          <a:latin typeface="+mn-lt"/>
          <a:ea typeface="+mn-ea"/>
          <a:cs typeface="+mn-cs"/>
        </a:defRPr>
      </a:lvl7pPr>
      <a:lvl8pPr marL="5073942">
        <a:defRPr>
          <a:latin typeface="+mn-lt"/>
          <a:ea typeface="+mn-ea"/>
          <a:cs typeface="+mn-cs"/>
        </a:defRPr>
      </a:lvl8pPr>
      <a:lvl9pPr marL="5798791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w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" y="-20539"/>
            <a:ext cx="9134937" cy="1618542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55577" y="-121737"/>
            <a:ext cx="6875356" cy="1685375"/>
          </a:xfrm>
          <a:prstGeom prst="rect">
            <a:avLst/>
          </a:prstGeom>
        </p:spPr>
        <p:txBody>
          <a:bodyPr vert="horz" wrap="square" lIns="0" tIns="23153" rIns="0" bIns="0" rtlCol="0">
            <a:spAutoFit/>
          </a:bodyPr>
          <a:lstStyle/>
          <a:p>
            <a:pPr marL="20134">
              <a:spcBef>
                <a:spcPts val="181"/>
              </a:spcBef>
            </a:pPr>
            <a:r>
              <a:rPr lang="ru-RU" sz="5400" spc="-8" dirty="0" smtClean="0"/>
              <a:t>     Литературное     </a:t>
            </a:r>
            <a:br>
              <a:rPr lang="ru-RU" sz="5400" spc="-8" dirty="0" smtClean="0"/>
            </a:br>
            <a:r>
              <a:rPr lang="ru-RU" sz="5400" spc="-8" dirty="0" smtClean="0"/>
              <a:t>               чтение</a:t>
            </a:r>
            <a:endParaRPr sz="5400" dirty="0"/>
          </a:p>
        </p:txBody>
      </p:sp>
      <p:sp>
        <p:nvSpPr>
          <p:cNvPr id="4" name="object 4"/>
          <p:cNvSpPr txBox="1"/>
          <p:nvPr/>
        </p:nvSpPr>
        <p:spPr>
          <a:xfrm>
            <a:off x="755576" y="1635646"/>
            <a:ext cx="8133233" cy="4023460"/>
          </a:xfrm>
          <a:prstGeom prst="rect">
            <a:avLst/>
          </a:prstGeom>
        </p:spPr>
        <p:txBody>
          <a:bodyPr vert="horz" wrap="square" lIns="0" tIns="22148" rIns="0" bIns="0" rtlCol="0">
            <a:spAutoFit/>
          </a:bodyPr>
          <a:lstStyle/>
          <a:p>
            <a:pPr marL="29196">
              <a:lnSpc>
                <a:spcPts val="3092"/>
              </a:lnSpc>
              <a:spcBef>
                <a:spcPts val="174"/>
              </a:spcBef>
            </a:pPr>
            <a:endParaRPr lang="ru-RU" spc="-32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29196">
              <a:spcBef>
                <a:spcPts val="174"/>
              </a:spcBef>
            </a:pPr>
            <a:r>
              <a:rPr b="1" spc="-32" dirty="0" err="1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</a:t>
            </a:r>
            <a:r>
              <a:rPr b="1" spc="-32" smtClean="0">
                <a:solidFill>
                  <a:srgbClr val="2365C7"/>
                </a:solidFill>
                <a:latin typeface="Arial"/>
                <a:cs typeface="Arial"/>
              </a:rPr>
              <a:t>:</a:t>
            </a: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Антон Павлович</a:t>
            </a:r>
          </a:p>
          <a:p>
            <a:pPr marL="29196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                Чехов. </a:t>
            </a:r>
          </a:p>
          <a:p>
            <a:pPr marL="29196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  Рассказ «Мальчики».</a:t>
            </a:r>
          </a:p>
          <a:p>
            <a:pPr marL="29196">
              <a:spcBef>
                <a:spcPts val="174"/>
              </a:spcBef>
            </a:pPr>
            <a:r>
              <a:rPr lang="ru-RU" b="1" spc="-32" dirty="0" smtClean="0">
                <a:solidFill>
                  <a:srgbClr val="2365C7"/>
                </a:solidFill>
                <a:latin typeface="Arial"/>
                <a:cs typeface="Arial"/>
              </a:rPr>
              <a:t>                (урок 3)</a:t>
            </a:r>
          </a:p>
          <a:p>
            <a:pPr marL="29196">
              <a:spcBef>
                <a:spcPts val="174"/>
              </a:spcBef>
            </a:pPr>
            <a:r>
              <a:rPr lang="ru-RU" b="1" dirty="0" smtClean="0">
                <a:latin typeface="Arial"/>
                <a:cs typeface="Arial"/>
              </a:rPr>
              <a:t> </a:t>
            </a:r>
            <a:endParaRPr b="1" dirty="0">
              <a:latin typeface="Arial"/>
              <a:cs typeface="Arial"/>
            </a:endParaRPr>
          </a:p>
          <a:p>
            <a:pPr marL="20134">
              <a:lnSpc>
                <a:spcPts val="4329"/>
              </a:lnSpc>
            </a:pPr>
            <a:r>
              <a:rPr lang="ru-RU" sz="3800" b="1" spc="-16" dirty="0" smtClean="0">
                <a:solidFill>
                  <a:srgbClr val="2365C7"/>
                </a:solidFill>
                <a:latin typeface="Arial"/>
                <a:cs typeface="Arial"/>
              </a:rPr>
              <a:t>       </a:t>
            </a:r>
          </a:p>
          <a:p>
            <a:pPr marL="53357" marR="977540">
              <a:lnSpc>
                <a:spcPts val="3108"/>
              </a:lnSpc>
              <a:spcBef>
                <a:spcPts val="2347"/>
              </a:spcBef>
            </a:pPr>
            <a:endParaRPr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14282" y="1928808"/>
            <a:ext cx="428628" cy="1143008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0" name="object 10"/>
          <p:cNvGrpSpPr/>
          <p:nvPr/>
        </p:nvGrpSpPr>
        <p:grpSpPr>
          <a:xfrm>
            <a:off x="7456915" y="285734"/>
            <a:ext cx="957706" cy="1035276"/>
            <a:chOff x="4701997" y="113744"/>
            <a:chExt cx="603887" cy="718251"/>
          </a:xfrm>
        </p:grpSpPr>
        <p:sp>
          <p:nvSpPr>
            <p:cNvPr id="11" name="object 11"/>
            <p:cNvSpPr/>
            <p:nvPr/>
          </p:nvSpPr>
          <p:spPr>
            <a:xfrm>
              <a:off x="4701997" y="113744"/>
              <a:ext cx="603885" cy="718249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r>
                <a:rPr lang="ru-RU" dirty="0" smtClean="0">
                  <a:solidFill>
                    <a:schemeClr val="bg1"/>
                  </a:solidFill>
                </a:rPr>
                <a:t>     7</a:t>
              </a:r>
            </a:p>
          </p:txBody>
        </p:sp>
        <p:sp>
          <p:nvSpPr>
            <p:cNvPr id="12" name="object 12"/>
            <p:cNvSpPr/>
            <p:nvPr/>
          </p:nvSpPr>
          <p:spPr>
            <a:xfrm>
              <a:off x="4701999" y="113745"/>
              <a:ext cx="603885" cy="718250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4" name="object 14"/>
          <p:cNvSpPr txBox="1"/>
          <p:nvPr/>
        </p:nvSpPr>
        <p:spPr>
          <a:xfrm>
            <a:off x="7609632" y="734190"/>
            <a:ext cx="696878" cy="342479"/>
          </a:xfrm>
          <a:prstGeom prst="rect">
            <a:avLst/>
          </a:prstGeom>
        </p:spPr>
        <p:txBody>
          <a:bodyPr vert="horz" wrap="square" lIns="0" tIns="19127" rIns="0" bIns="0" rtlCol="0">
            <a:spAutoFit/>
          </a:bodyPr>
          <a:lstStyle/>
          <a:p>
            <a:pPr>
              <a:spcBef>
                <a:spcPts val="151"/>
              </a:spcBef>
            </a:pPr>
            <a:r>
              <a:rPr sz="2100" spc="8" dirty="0">
                <a:solidFill>
                  <a:srgbClr val="FFFFFF"/>
                </a:solidFill>
                <a:latin typeface="Arial"/>
                <a:cs typeface="Arial"/>
              </a:rPr>
              <a:t>к</a:t>
            </a:r>
            <a:r>
              <a:rPr sz="2100" spc="-8" dirty="0">
                <a:solidFill>
                  <a:srgbClr val="FFFFFF"/>
                </a:solidFill>
                <a:latin typeface="Arial"/>
                <a:cs typeface="Arial"/>
              </a:rPr>
              <a:t>ласс</a:t>
            </a:r>
            <a:endParaRPr sz="2100" dirty="0">
              <a:latin typeface="Arial"/>
              <a:cs typeface="Arial"/>
            </a:endParaRPr>
          </a:p>
        </p:txBody>
      </p:sp>
      <p:grpSp>
        <p:nvGrpSpPr>
          <p:cNvPr id="15" name="object 15"/>
          <p:cNvGrpSpPr/>
          <p:nvPr/>
        </p:nvGrpSpPr>
        <p:grpSpPr>
          <a:xfrm>
            <a:off x="549569" y="458120"/>
            <a:ext cx="741186" cy="739818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7" name="object 6"/>
          <p:cNvSpPr/>
          <p:nvPr/>
        </p:nvSpPr>
        <p:spPr>
          <a:xfrm>
            <a:off x="214282" y="3286130"/>
            <a:ext cx="428628" cy="114300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2770" name="AutoShape 2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2" name="AutoShape 4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2774" name="AutoShape 6" descr="Презентация ppt к уроку литературного чтения 4 класс по теме &quot;Д. Н. Мамин -  Сибиряк. Приёмыш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698" name="AutoShape 2" descr="Мальч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9700" name="AutoShape 4" descr="Мальчики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9701" name="Picture 5" descr="C:\Users\HOME\Desktop\загруженное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143504" y="2428874"/>
            <a:ext cx="1617241" cy="2375123"/>
          </a:xfrm>
          <a:prstGeom prst="rect">
            <a:avLst/>
          </a:prstGeom>
          <a:noFill/>
        </p:spPr>
      </p:pic>
      <p:pic>
        <p:nvPicPr>
          <p:cNvPr id="29703" name="Picture 7" descr="Библиотека ГОУ ВПО &quot;ДонАУиГС&quot; - Чехов Антон Павлович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143768" y="1643056"/>
            <a:ext cx="1613983" cy="229684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200" dirty="0" smtClean="0"/>
              <a:t>Краткое содержание рассказа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071934" y="857238"/>
            <a:ext cx="4714908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После чаю все пошли в детскую. Отец и девочки сели за стол и занялись работой, которая была прервана приездом мальчиков. Они делали из разноцветной бумаги цветы и бахрому для ёлки. В предыдущие свои приезды Володя тоже занимался приготовлениями для ёлки или бегал на двор поглядеть, как кучер и пастух делали снеговую гору, но теперь он и 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не обратили никакого внимания на разноцветную бумагу и ни разу даже не побывали в конюшне, а сели у окна и стали о чем-то шептаться; потом они оба вместе раскрыли географический атлас и стали рассматривать какую-то карту.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Презентация по литературному чтению 4 класс А.П.Чехов &quot;мальчики&quot;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42910" y="1071552"/>
            <a:ext cx="3143272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200" dirty="0" smtClean="0"/>
              <a:t>Краткое содержание рассказа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857238"/>
            <a:ext cx="4786346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Совершенно непонятные слова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и то, что он постоянно шептался с Володей, и то, что Володя не играл, а все думал о чём-то, — все это было странно. И обе старшие девочки, Катя и Соня, стали зорко следить за мальчиками. Вечером, когда мальчики ложились спать, девочки подкрались к двери и подслушали их разговор. Мальчики собирались бежать куда-то в Америку добывать золото; у них для дороги было уже все готово: пистолет, два ножа, сухари, увеличительное стекло для добывания огня, компас и четыре рубля денег. Себя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называл при этом так: «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Монтигомо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Ястребиный Коготь», а Володю — «бледнолицый брат мой».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Мальчики» краткое содержание рассказа Чехова – читать пересказ онлайн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5400000">
            <a:off x="5429256" y="857238"/>
            <a:ext cx="3000396" cy="35719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200" dirty="0" smtClean="0"/>
              <a:t>Краткое содержание рассказа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786314" y="857238"/>
            <a:ext cx="4000528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Рано утром в сочельник Катя и Соня тихо поднялись с постелей и пошли посмотреть, как мальчики будут бежать в Америку. Володя сомневался, но всё-таки поехал.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 другой день приезжал урядник, писали в столовой какую-то бумагу. Мамаша плакала. Но вот у крыльца остановились розвальни, и от тройки белых лошадей валил пар.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2" descr="Мальчики - сценка по мотивам рассказа Чехова (Светлана Корнюхина) / Проза.ру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142990"/>
            <a:ext cx="3286148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/>
              <a:t>Краткое содержание рассказа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285720" y="857238"/>
            <a:ext cx="4714908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Оказалось, что мальчиков задержали в городе, в Гостином дворе (там они ходили и все спрашивали, где продаётся порох). Володя, как вошёл в переднюю, так и зарыдал и бросился матери на шею. Папаша повёл Володю и 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 себе в кабинет и долго там говорил с ними.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Послали телеграмму, и на другой день приехала дама, мать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и увезла своего сына. Когда уезжал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то лицо у него было суровое, надменное, и, прощаясь с девочками, он не сказал ни одного слова; только взял у Кати тетрадку и написал в знак памяти: «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Монтигомо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Ястребиный Коготь».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/>
            </a:r>
            <a:br>
              <a:rPr lang="ru-RU" sz="1600" b="1" dirty="0" smtClean="0">
                <a:latin typeface="Arial" pitchFamily="34" charset="0"/>
                <a:cs typeface="Arial" pitchFamily="34" charset="0"/>
              </a:rPr>
            </a:b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2" descr="Bidspirit auction | Иткин Анатолий Зиновьевич (род. 1931)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429256" y="1071552"/>
            <a:ext cx="3071834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285784" y="161925"/>
            <a:ext cx="9429784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Чему учит рассказ?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142844" y="857238"/>
            <a:ext cx="8786874" cy="407196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Рассказ А. П. Чехова «Мальчики» учит</a:t>
            </a:r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придавать важное значение истинным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семейным ценностям и не отказываться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 них, учит не поддаваться чужому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влиянию и всегда иметь собственную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точку зрения и способность при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необходимости твердо ответить «нет».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Чехов также призывает родителей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относиться к своим детям максимально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бережно, оказывать им помощь в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психологическом становлении и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призывать их руководствоваться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только своим умом.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0AA5ECA0-01A7-4941-AF30-84B65AE38168}"/>
              </a:ext>
            </a:extLst>
          </p:cNvPr>
          <p:cNvSpPr/>
          <p:nvPr/>
        </p:nvSpPr>
        <p:spPr>
          <a:xfrm>
            <a:off x="5500694" y="1285866"/>
            <a:ext cx="3319745" cy="428628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id="{AF97F972-A790-4851-9209-A1510C58E97A}"/>
              </a:ext>
            </a:extLst>
          </p:cNvPr>
          <p:cNvSpPr/>
          <p:nvPr/>
        </p:nvSpPr>
        <p:spPr>
          <a:xfrm rot="16200000">
            <a:off x="4892234" y="1251384"/>
            <a:ext cx="714380" cy="497592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1222D38C-8720-4086-9D29-4BE7A80B180A}"/>
              </a:ext>
            </a:extLst>
          </p:cNvPr>
          <p:cNvSpPr/>
          <p:nvPr/>
        </p:nvSpPr>
        <p:spPr>
          <a:xfrm>
            <a:off x="8358214" y="1714494"/>
            <a:ext cx="468000" cy="321471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57">
            <a:extLst>
              <a:ext uri="{FF2B5EF4-FFF2-40B4-BE49-F238E27FC236}">
                <a16:creationId xmlns:a16="http://schemas.microsoft.com/office/drawing/2014/main" id="{198389F7-7B4E-4405-83AD-B0E7B916F2CB}"/>
              </a:ext>
            </a:extLst>
          </p:cNvPr>
          <p:cNvSpPr/>
          <p:nvPr/>
        </p:nvSpPr>
        <p:spPr>
          <a:xfrm>
            <a:off x="5572132" y="2500312"/>
            <a:ext cx="2214578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23050B10-644A-4C5D-B649-908FC1F7EF29}"/>
              </a:ext>
            </a:extLst>
          </p:cNvPr>
          <p:cNvSpPr/>
          <p:nvPr/>
        </p:nvSpPr>
        <p:spPr>
          <a:xfrm>
            <a:off x="7286644" y="2857502"/>
            <a:ext cx="468000" cy="2071702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Isosceles Triangle 26">
            <a:extLst>
              <a:ext uri="{FF2B5EF4-FFF2-40B4-BE49-F238E27FC236}">
                <a16:creationId xmlns:a16="http://schemas.microsoft.com/office/drawing/2014/main" id="{34FBCD09-8265-46F8-B359-5C32B823B08A}"/>
              </a:ext>
            </a:extLst>
          </p:cNvPr>
          <p:cNvSpPr/>
          <p:nvPr/>
        </p:nvSpPr>
        <p:spPr>
          <a:xfrm rot="16200000">
            <a:off x="4962057" y="2396007"/>
            <a:ext cx="648646" cy="571504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9D3F08F6-0F78-447F-955E-4E7D55929EF1}"/>
              </a:ext>
            </a:extLst>
          </p:cNvPr>
          <p:cNvSpPr/>
          <p:nvPr/>
        </p:nvSpPr>
        <p:spPr>
          <a:xfrm>
            <a:off x="5857884" y="4357700"/>
            <a:ext cx="468000" cy="57150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1">
            <a:extLst>
              <a:ext uri="{FF2B5EF4-FFF2-40B4-BE49-F238E27FC236}">
                <a16:creationId xmlns:a16="http://schemas.microsoft.com/office/drawing/2014/main" id="{7724C10C-5DC4-4169-8D23-84D0FA412432}"/>
              </a:ext>
            </a:extLst>
          </p:cNvPr>
          <p:cNvSpPr/>
          <p:nvPr/>
        </p:nvSpPr>
        <p:spPr>
          <a:xfrm>
            <a:off x="5500694" y="3929072"/>
            <a:ext cx="857256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id="{3FF04449-372D-4A3D-B363-C49DFCEE79A1}"/>
              </a:ext>
            </a:extLst>
          </p:cNvPr>
          <p:cNvSpPr/>
          <p:nvPr/>
        </p:nvSpPr>
        <p:spPr>
          <a:xfrm rot="16200000">
            <a:off x="4892234" y="3894590"/>
            <a:ext cx="714380" cy="497592"/>
          </a:xfrm>
          <a:prstGeom prst="triangl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1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1"/>
          <p:cNvSpPr>
            <a:spLocks noGrp="1"/>
          </p:cNvSpPr>
          <p:nvPr>
            <p:ph type="title"/>
          </p:nvPr>
        </p:nvSpPr>
        <p:spPr>
          <a:xfrm>
            <a:off x="-285784" y="161925"/>
            <a:ext cx="9429784" cy="615950"/>
          </a:xfrm>
        </p:spPr>
        <p:txBody>
          <a:bodyPr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          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Чему учит рассказ?</a:t>
            </a:r>
            <a:r>
              <a:rPr lang="ru-RU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Comic Sans MS" pitchFamily="66" charset="0"/>
              </a:rPr>
              <a:t>        </a:t>
            </a:r>
            <a:endParaRPr lang="ru-RU" dirty="0">
              <a:solidFill>
                <a:schemeClr val="bg1">
                  <a:lumMod val="85000"/>
                  <a:lumOff val="15000"/>
                </a:schemeClr>
              </a:solidFill>
              <a:latin typeface="Comic Sans MS" pitchFamily="66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0" y="857238"/>
            <a:ext cx="8643998" cy="4071966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ru-RU" sz="16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Важность семьи для человека автор </a:t>
            </a:r>
          </a:p>
          <a:p>
            <a:r>
              <a:rPr lang="ru-RU" sz="1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ставит во главу угла.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Все его поступки,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ещё, будучи ребёнком, ознаменованы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теми условиями и обстоятельствами,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 которых он родился и вырос.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Традиционные семейные ценности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 глупые детские причуды Чехов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одновременно противопоставляет и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приводит в сравнение, демонстрируя,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как деструктивно может повлиять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необдуманное и наивное решение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на то, что действительно важно, но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 чём иногда людям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свойственно забывать.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33">
            <a:extLst>
              <a:ext uri="{FF2B5EF4-FFF2-40B4-BE49-F238E27FC236}">
                <a16:creationId xmlns:a16="http://schemas.microsoft.com/office/drawing/2014/main" id="{0AA5ECA0-01A7-4941-AF30-84B65AE38168}"/>
              </a:ext>
            </a:extLst>
          </p:cNvPr>
          <p:cNvSpPr/>
          <p:nvPr/>
        </p:nvSpPr>
        <p:spPr>
          <a:xfrm>
            <a:off x="5500694" y="1285866"/>
            <a:ext cx="3319745" cy="428628"/>
          </a:xfrm>
          <a:custGeom>
            <a:avLst/>
            <a:gdLst/>
            <a:ahLst/>
            <a:cxnLst/>
            <a:rect l="l" t="t" r="r" b="b"/>
            <a:pathLst>
              <a:path w="4813081" h="360000">
                <a:moveTo>
                  <a:pt x="0" y="0"/>
                </a:moveTo>
                <a:lnTo>
                  <a:pt x="4453081" y="0"/>
                </a:lnTo>
                <a:lnTo>
                  <a:pt x="4813081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Isosceles Triangle 4">
            <a:extLst>
              <a:ext uri="{FF2B5EF4-FFF2-40B4-BE49-F238E27FC236}">
                <a16:creationId xmlns:a16="http://schemas.microsoft.com/office/drawing/2014/main" id="{AF97F972-A790-4851-9209-A1510C58E97A}"/>
              </a:ext>
            </a:extLst>
          </p:cNvPr>
          <p:cNvSpPr/>
          <p:nvPr/>
        </p:nvSpPr>
        <p:spPr>
          <a:xfrm rot="16200000">
            <a:off x="4892234" y="1251384"/>
            <a:ext cx="714380" cy="497592"/>
          </a:xfrm>
          <a:prstGeom prst="triangle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1222D38C-8720-4086-9D29-4BE7A80B180A}"/>
              </a:ext>
            </a:extLst>
          </p:cNvPr>
          <p:cNvSpPr/>
          <p:nvPr/>
        </p:nvSpPr>
        <p:spPr>
          <a:xfrm>
            <a:off x="8358214" y="1714494"/>
            <a:ext cx="468000" cy="321471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3" name="Rectangle 57">
            <a:extLst>
              <a:ext uri="{FF2B5EF4-FFF2-40B4-BE49-F238E27FC236}">
                <a16:creationId xmlns:a16="http://schemas.microsoft.com/office/drawing/2014/main" id="{198389F7-7B4E-4405-83AD-B0E7B916F2CB}"/>
              </a:ext>
            </a:extLst>
          </p:cNvPr>
          <p:cNvSpPr/>
          <p:nvPr/>
        </p:nvSpPr>
        <p:spPr>
          <a:xfrm>
            <a:off x="5572132" y="2500312"/>
            <a:ext cx="2214578" cy="360000"/>
          </a:xfrm>
          <a:custGeom>
            <a:avLst/>
            <a:gdLst/>
            <a:ahLst/>
            <a:cxnLst/>
            <a:rect l="l" t="t" r="r" b="b"/>
            <a:pathLst>
              <a:path w="2655012" h="360000">
                <a:moveTo>
                  <a:pt x="0" y="0"/>
                </a:moveTo>
                <a:lnTo>
                  <a:pt x="2295012" y="0"/>
                </a:lnTo>
                <a:lnTo>
                  <a:pt x="2655012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1" name="Rectangle 9">
            <a:extLst>
              <a:ext uri="{FF2B5EF4-FFF2-40B4-BE49-F238E27FC236}">
                <a16:creationId xmlns:a16="http://schemas.microsoft.com/office/drawing/2014/main" id="{23050B10-644A-4C5D-B649-908FC1F7EF29}"/>
              </a:ext>
            </a:extLst>
          </p:cNvPr>
          <p:cNvSpPr/>
          <p:nvPr/>
        </p:nvSpPr>
        <p:spPr>
          <a:xfrm>
            <a:off x="7286644" y="2857502"/>
            <a:ext cx="468000" cy="2071702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3" name="Isosceles Triangle 26">
            <a:extLst>
              <a:ext uri="{FF2B5EF4-FFF2-40B4-BE49-F238E27FC236}">
                <a16:creationId xmlns:a16="http://schemas.microsoft.com/office/drawing/2014/main" id="{34FBCD09-8265-46F8-B359-5C32B823B08A}"/>
              </a:ext>
            </a:extLst>
          </p:cNvPr>
          <p:cNvSpPr/>
          <p:nvPr/>
        </p:nvSpPr>
        <p:spPr>
          <a:xfrm rot="16200000">
            <a:off x="4962057" y="2396007"/>
            <a:ext cx="648646" cy="571504"/>
          </a:xfrm>
          <a:prstGeom prst="triangle">
            <a:avLst/>
          </a:prstGeom>
          <a:solidFill>
            <a:schemeClr val="accent4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8" name="Rectangle 31">
            <a:extLst>
              <a:ext uri="{FF2B5EF4-FFF2-40B4-BE49-F238E27FC236}">
                <a16:creationId xmlns:a16="http://schemas.microsoft.com/office/drawing/2014/main" id="{9D3F08F6-0F78-447F-955E-4E7D55929EF1}"/>
              </a:ext>
            </a:extLst>
          </p:cNvPr>
          <p:cNvSpPr/>
          <p:nvPr/>
        </p:nvSpPr>
        <p:spPr>
          <a:xfrm>
            <a:off x="5857884" y="4357700"/>
            <a:ext cx="468000" cy="571504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Rectangle 61">
            <a:extLst>
              <a:ext uri="{FF2B5EF4-FFF2-40B4-BE49-F238E27FC236}">
                <a16:creationId xmlns:a16="http://schemas.microsoft.com/office/drawing/2014/main" id="{7724C10C-5DC4-4169-8D23-84D0FA412432}"/>
              </a:ext>
            </a:extLst>
          </p:cNvPr>
          <p:cNvSpPr/>
          <p:nvPr/>
        </p:nvSpPr>
        <p:spPr>
          <a:xfrm>
            <a:off x="5500694" y="3929072"/>
            <a:ext cx="857256" cy="423011"/>
          </a:xfrm>
          <a:custGeom>
            <a:avLst/>
            <a:gdLst/>
            <a:ahLst/>
            <a:cxnLst/>
            <a:rect l="l" t="t" r="r" b="b"/>
            <a:pathLst>
              <a:path w="640960" h="360000">
                <a:moveTo>
                  <a:pt x="0" y="0"/>
                </a:moveTo>
                <a:lnTo>
                  <a:pt x="280960" y="0"/>
                </a:lnTo>
                <a:lnTo>
                  <a:pt x="640960" y="360000"/>
                </a:lnTo>
                <a:lnTo>
                  <a:pt x="0" y="360000"/>
                </a:lnTo>
                <a:close/>
              </a:path>
            </a:pathLst>
          </a:cu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Isosceles Triangle 30">
            <a:extLst>
              <a:ext uri="{FF2B5EF4-FFF2-40B4-BE49-F238E27FC236}">
                <a16:creationId xmlns:a16="http://schemas.microsoft.com/office/drawing/2014/main" id="{3FF04449-372D-4A3D-B363-C49DFCEE79A1}"/>
              </a:ext>
            </a:extLst>
          </p:cNvPr>
          <p:cNvSpPr/>
          <p:nvPr/>
        </p:nvSpPr>
        <p:spPr>
          <a:xfrm rot="16200000">
            <a:off x="4892234" y="3894590"/>
            <a:ext cx="714380" cy="497592"/>
          </a:xfrm>
          <a:prstGeom prst="triangl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21" grpId="0" animBg="1"/>
      <p:bldP spid="23" grpId="0" animBg="1"/>
      <p:bldP spid="28" grpId="0" animBg="1"/>
      <p:bldP spid="29" grpId="0" animBg="1"/>
      <p:bldP spid="3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923330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         Заключение</a:t>
            </a:r>
            <a:r>
              <a:rPr lang="ru-RU" sz="2800" b="0" dirty="0" smtClean="0"/>
              <a:t/>
            </a:r>
            <a:br>
              <a:rPr lang="ru-RU" sz="2800" b="0" dirty="0" smtClean="0"/>
            </a:br>
            <a:r>
              <a:rPr lang="ru-RU" sz="2800" dirty="0" smtClean="0">
                <a:latin typeface="Arial" pitchFamily="34" charset="0"/>
                <a:cs typeface="Arial" pitchFamily="34" charset="0"/>
              </a:rPr>
              <a:t>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857224" y="1000114"/>
            <a:ext cx="335758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Путешествие в далёкую неизведанную страну – мечта многих мальчишек, которую так живо описал в своём рассказе Антон Павлович. Он прекрасно раскрывает тему подростковой инфантильности, взаимоотношения детей и родителей, воспитания и ответственности за свои поступки.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8674" name="Picture 2" descr="а.п чехов мальчики аудиокнига - Prakard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1214428"/>
            <a:ext cx="3357586" cy="30003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 Решение кроссворда        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14282" y="1000114"/>
            <a:ext cx="7950716" cy="3293209"/>
          </a:xfrm>
        </p:spPr>
        <p:txBody>
          <a:bodyPr/>
          <a:lstStyle/>
          <a:p>
            <a:r>
              <a:rPr lang="ru-RU" sz="2400" dirty="0" smtClean="0"/>
              <a:t>         </a:t>
            </a:r>
            <a:r>
              <a:rPr lang="ru-RU" sz="1800" dirty="0" smtClean="0"/>
              <a:t>По горизонтали:</a:t>
            </a:r>
          </a:p>
          <a:p>
            <a:r>
              <a:rPr lang="ru-RU" sz="2400" dirty="0" smtClean="0"/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Сколько времени продолжались поиски мальчиков?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Место, где задержали мальчиков.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3. Возраст старшей из сестёр Володи.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            </a:t>
            </a:r>
            <a:r>
              <a:rPr lang="ru-RU" sz="1800" dirty="0" smtClean="0"/>
              <a:t>По</a:t>
            </a:r>
            <a:r>
              <a:rPr lang="ru-RU" sz="1800" dirty="0" smtClean="0">
                <a:solidFill>
                  <a:schemeClr val="tx1"/>
                </a:solidFill>
              </a:rPr>
              <a:t>  </a:t>
            </a:r>
            <a:r>
              <a:rPr lang="ru-RU" sz="1800" dirty="0" smtClean="0">
                <a:solidFill>
                  <a:srgbClr val="0070C0"/>
                </a:solidFill>
              </a:rPr>
              <a:t>вертикали:</a:t>
            </a:r>
          </a:p>
          <a:p>
            <a:endParaRPr lang="ru-RU" sz="1800" dirty="0" smtClean="0">
              <a:solidFill>
                <a:srgbClr val="0070C0"/>
              </a:solidFill>
            </a:endParaRPr>
          </a:p>
          <a:p>
            <a:r>
              <a:rPr lang="ru-RU" sz="1800" dirty="0" smtClean="0">
                <a:solidFill>
                  <a:srgbClr val="0070C0"/>
                </a:solidFill>
              </a:rPr>
              <a:t> </a:t>
            </a:r>
            <a:r>
              <a:rPr lang="ru-RU" sz="1600" dirty="0" smtClean="0">
                <a:solidFill>
                  <a:schemeClr val="tx1"/>
                </a:solidFill>
              </a:rPr>
              <a:t>1. Имя старшей сестры Володи.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2. </a:t>
            </a:r>
            <a:r>
              <a:rPr lang="ru-RU" sz="1600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Мальчики собирались бежать куда-то в Америку добывать..</a:t>
            </a:r>
            <a:r>
              <a:rPr lang="ru-RU" sz="1600" dirty="0" smtClean="0">
                <a:solidFill>
                  <a:schemeClr val="tx1"/>
                </a:solidFill>
              </a:rPr>
              <a:t>. 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3. Кличка пса Королёвых.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4. Количество сестёр Володи.</a:t>
            </a:r>
          </a:p>
          <a:p>
            <a:r>
              <a:rPr lang="ru-RU" sz="1600" dirty="0" smtClean="0">
                <a:solidFill>
                  <a:schemeClr val="tx1"/>
                </a:solidFill>
              </a:rPr>
              <a:t> 5. Название продукта, которым запаслись мальчики, собираясь в дорогу.</a:t>
            </a:r>
            <a:endParaRPr lang="ru-RU" sz="1600" dirty="0">
              <a:solidFill>
                <a:schemeClr val="tx1"/>
              </a:solidFill>
            </a:endParaRPr>
          </a:p>
        </p:txBody>
      </p:sp>
      <p:pic>
        <p:nvPicPr>
          <p:cNvPr id="4" name="Picture 9" descr="bd05012_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86578" y="1357304"/>
            <a:ext cx="1785950" cy="19430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 fmla="#ppt_x+(cos(-2*pi*(1-$))*-#ppt_x-sin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+(sin(-2*pi*(1-$))*-#ppt_x+cos(-2*pi*(1-$))*(1-#ppt_y))*(1-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          Решение кроссворда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128586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00232" y="378619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00562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4286262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378619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00166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2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00232" y="178593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00364" y="178593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00760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00364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00496" y="4286262"/>
            <a:ext cx="503238" cy="485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00232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00364" y="4286262"/>
            <a:ext cx="503238" cy="485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00298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000364" y="278606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000232" y="278606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00694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000496" y="278606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000892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000892" y="278606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00496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500166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3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000496" y="378619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000892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000496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1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500826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000760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000628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00694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500562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000892" y="128586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5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000892" y="178593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00760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000760" y="178593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000760" y="128586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4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1" name="Прямоугольник 60"/>
          <p:cNvSpPr/>
          <p:nvPr/>
        </p:nvSpPr>
        <p:spPr>
          <a:xfrm>
            <a:off x="3000364" y="378619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3"/>
          <p:cNvSpPr txBox="1">
            <a:spLocks/>
          </p:cNvSpPr>
          <p:nvPr/>
        </p:nvSpPr>
        <p:spPr>
          <a:xfrm>
            <a:off x="4214810" y="357172"/>
            <a:ext cx="2928958" cy="3929090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tx1">
                  <a:shade val="95000"/>
                </a:schemeClr>
              </a:buClr>
              <a:buSzTx/>
              <a:buFont typeface="Wingdings 2"/>
              <a:buNone/>
              <a:tabLst/>
              <a:defRPr/>
            </a:pPr>
            <a:endParaRPr kumimoji="0" lang="ru-RU" sz="1600" b="1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   Решение кроссворда. Проверьте!</a:t>
            </a:r>
            <a:endParaRPr lang="ru-RU" dirty="0"/>
          </a:p>
        </p:txBody>
      </p:sp>
      <p:sp>
        <p:nvSpPr>
          <p:cNvPr id="8" name="Rectangle 2"/>
          <p:cNvSpPr txBox="1">
            <a:spLocks noRot="1" noChangeArrowheads="1"/>
          </p:cNvSpPr>
          <p:nvPr/>
        </p:nvSpPr>
        <p:spPr>
          <a:xfrm>
            <a:off x="457201" y="928676"/>
            <a:ext cx="3971924" cy="493981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      </a:t>
            </a:r>
            <a:br>
              <a:rPr kumimoji="0" lang="ru-RU" sz="3300" b="1" i="0" u="none" strike="noStrike" kern="0" cap="none" spc="0" normalizeH="0" baseline="0" noProof="0" dirty="0" smtClean="0">
                <a:ln>
                  <a:noFill/>
                </a:ln>
                <a:solidFill>
                  <a:srgbClr val="CC000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3300" b="1" i="0" u="none" strike="noStrike" kern="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3300" b="1" i="0" u="none" strike="noStrike" kern="0" cap="none" spc="0" normalizeH="0" baseline="0" noProof="0" dirty="0" smtClean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00562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Ы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500826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00364" y="128586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З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2000232" y="378619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500562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2000232" y="4286262"/>
            <a:ext cx="500066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3500430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5000628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Ц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3500430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7000892" y="378619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500166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Г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2000232" y="178593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М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3000364" y="178593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5000628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Й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8" name="Прямоугольник 27"/>
          <p:cNvSpPr/>
          <p:nvPr/>
        </p:nvSpPr>
        <p:spPr>
          <a:xfrm>
            <a:off x="5500694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Д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29" name="Прямоугольник 28"/>
          <p:cNvSpPr/>
          <p:nvPr/>
        </p:nvSpPr>
        <p:spPr>
          <a:xfrm>
            <a:off x="6000760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В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0" name="Прямоугольник 29"/>
          <p:cNvSpPr/>
          <p:nvPr/>
        </p:nvSpPr>
        <p:spPr>
          <a:xfrm>
            <a:off x="3000364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2" name="Прямоугольник 31"/>
          <p:cNvSpPr/>
          <p:nvPr/>
        </p:nvSpPr>
        <p:spPr>
          <a:xfrm>
            <a:off x="4000496" y="4286262"/>
            <a:ext cx="503238" cy="485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3" name="Прямоугольник 32"/>
          <p:cNvSpPr/>
          <p:nvPr/>
        </p:nvSpPr>
        <p:spPr>
          <a:xfrm>
            <a:off x="2000232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4" name="Прямоугольник 33"/>
          <p:cNvSpPr/>
          <p:nvPr/>
        </p:nvSpPr>
        <p:spPr>
          <a:xfrm>
            <a:off x="3000364" y="4286262"/>
            <a:ext cx="503238" cy="48577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2500298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6" name="Прямоугольник 35"/>
          <p:cNvSpPr/>
          <p:nvPr/>
        </p:nvSpPr>
        <p:spPr>
          <a:xfrm>
            <a:off x="3000364" y="278606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000232" y="278606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Л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8" name="Прямоугольник 37"/>
          <p:cNvSpPr/>
          <p:nvPr/>
        </p:nvSpPr>
        <p:spPr>
          <a:xfrm>
            <a:off x="5500694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39" name="Прямоугольник 38"/>
          <p:cNvSpPr/>
          <p:nvPr/>
        </p:nvSpPr>
        <p:spPr>
          <a:xfrm>
            <a:off x="3000364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0" name="Прямоугольник 39"/>
          <p:cNvSpPr/>
          <p:nvPr/>
        </p:nvSpPr>
        <p:spPr>
          <a:xfrm>
            <a:off x="2500298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1" name="Прямоугольник 40"/>
          <p:cNvSpPr/>
          <p:nvPr/>
        </p:nvSpPr>
        <p:spPr>
          <a:xfrm>
            <a:off x="4000496" y="278606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2" name="Прямоугольник 41"/>
          <p:cNvSpPr/>
          <p:nvPr/>
        </p:nvSpPr>
        <p:spPr>
          <a:xfrm>
            <a:off x="7000892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Х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3" name="Прямоугольник 42"/>
          <p:cNvSpPr/>
          <p:nvPr/>
        </p:nvSpPr>
        <p:spPr>
          <a:xfrm>
            <a:off x="2000232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4" name="Прямоугольник 43"/>
          <p:cNvSpPr/>
          <p:nvPr/>
        </p:nvSpPr>
        <p:spPr>
          <a:xfrm>
            <a:off x="7000892" y="2786064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А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5" name="Прямоугольник 44"/>
          <p:cNvSpPr/>
          <p:nvPr/>
        </p:nvSpPr>
        <p:spPr>
          <a:xfrm>
            <a:off x="4000496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Н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7" name="Прямоугольник 46"/>
          <p:cNvSpPr/>
          <p:nvPr/>
        </p:nvSpPr>
        <p:spPr>
          <a:xfrm>
            <a:off x="1500166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9" name="Прямоугольник 48"/>
          <p:cNvSpPr/>
          <p:nvPr/>
        </p:nvSpPr>
        <p:spPr>
          <a:xfrm>
            <a:off x="4000496" y="378619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Я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0" name="Прямоугольник 49"/>
          <p:cNvSpPr/>
          <p:nvPr/>
        </p:nvSpPr>
        <p:spPr>
          <a:xfrm>
            <a:off x="7000892" y="3286130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1" name="Прямоугольник 50"/>
          <p:cNvSpPr/>
          <p:nvPr/>
        </p:nvSpPr>
        <p:spPr>
          <a:xfrm>
            <a:off x="4000496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6" name="Прямоугольник 45"/>
          <p:cNvSpPr/>
          <p:nvPr/>
        </p:nvSpPr>
        <p:spPr>
          <a:xfrm>
            <a:off x="6429388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Ь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48" name="Прямоугольник 47"/>
          <p:cNvSpPr/>
          <p:nvPr/>
        </p:nvSpPr>
        <p:spPr>
          <a:xfrm>
            <a:off x="6000760" y="428626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3" name="Прямоугольник 52"/>
          <p:cNvSpPr/>
          <p:nvPr/>
        </p:nvSpPr>
        <p:spPr>
          <a:xfrm>
            <a:off x="5000628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4" name="Прямоугольник 53"/>
          <p:cNvSpPr/>
          <p:nvPr/>
        </p:nvSpPr>
        <p:spPr>
          <a:xfrm>
            <a:off x="5500694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К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5" name="Прямоугольник 54"/>
          <p:cNvSpPr/>
          <p:nvPr/>
        </p:nvSpPr>
        <p:spPr>
          <a:xfrm>
            <a:off x="4500562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6" name="Прямоугольник 55"/>
          <p:cNvSpPr/>
          <p:nvPr/>
        </p:nvSpPr>
        <p:spPr>
          <a:xfrm>
            <a:off x="7000892" y="128586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С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7" name="Прямоугольник 56"/>
          <p:cNvSpPr/>
          <p:nvPr/>
        </p:nvSpPr>
        <p:spPr>
          <a:xfrm>
            <a:off x="7000892" y="178593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У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8" name="Прямоугольник 57"/>
          <p:cNvSpPr/>
          <p:nvPr/>
        </p:nvSpPr>
        <p:spPr>
          <a:xfrm>
            <a:off x="6000760" y="2285998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И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9" name="Прямоугольник 58"/>
          <p:cNvSpPr/>
          <p:nvPr/>
        </p:nvSpPr>
        <p:spPr>
          <a:xfrm>
            <a:off x="6000760" y="1785932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Р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60" name="Прямоугольник 59"/>
          <p:cNvSpPr/>
          <p:nvPr/>
        </p:nvSpPr>
        <p:spPr>
          <a:xfrm>
            <a:off x="6000760" y="128586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Т</a:t>
            </a:r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2" name="Прямоугольник 51"/>
          <p:cNvSpPr/>
          <p:nvPr/>
        </p:nvSpPr>
        <p:spPr>
          <a:xfrm>
            <a:off x="3000364" y="3786196"/>
            <a:ext cx="503238" cy="485775"/>
          </a:xfrm>
          <a:prstGeom prst="rect">
            <a:avLst/>
          </a:prstGeom>
          <a:solidFill>
            <a:schemeClr val="tx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dirty="0" smtClean="0">
                <a:solidFill>
                  <a:schemeClr val="tx1"/>
                </a:solidFill>
              </a:rPr>
              <a:t>О</a:t>
            </a:r>
            <a:endParaRPr lang="ru-RU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497809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8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142859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fontAlgn="base"/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  </a:t>
            </a:r>
            <a:r>
              <a:rPr lang="ru-RU" sz="2800" b="1" kern="0" dirty="0" smtClean="0">
                <a:solidFill>
                  <a:schemeClr val="bg1"/>
                </a:solidFill>
                <a:latin typeface="Arial" pitchFamily="34" charset="0"/>
                <a:ea typeface="+mj-ea"/>
                <a:cs typeface="Arial" pitchFamily="34" charset="0"/>
              </a:rPr>
              <a:t>О</a:t>
            </a: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чём говорится в рассказе «Мальчики»?</a:t>
            </a:r>
            <a:endParaRPr lang="ru-RU" sz="28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287001" y="1047890"/>
            <a:ext cx="3070553" cy="1523860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142845" y="1000114"/>
            <a:ext cx="3143271" cy="738652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endParaRPr lang="ru-RU" sz="2100" b="1" dirty="0" smtClean="0">
              <a:latin typeface="Arial" pitchFamily="34" charset="0"/>
              <a:cs typeface="Arial" pitchFamily="34" charset="0"/>
            </a:endParaRPr>
          </a:p>
          <a:p>
            <a:endParaRPr lang="ru-RU" sz="21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4857752" y="914400"/>
            <a:ext cx="4000528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400" b="1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В центре сюжета — приезд двух гимназистов, Володи Королёва и господина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в гости к первому. Мальчики — одноклассники, решившие провести каникулы в кругу семьи Володи. Родители и сёстры Королёва несказанно радуются встрече с мальчиком, вспоминают, как провожали его на учёбу в гимназию, и ждали каникул. Володя знакомит родных со своим приятелем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Чечевицыным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фамилию которого никто из домашних так и не смог правильно запомнить.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532" name="AutoShape 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6" name="AutoShape 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8" name="AutoShape 1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0" name="AutoShape 12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2" name="AutoShape 14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4" name="AutoShape 16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6" name="AutoShape 18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48" name="AutoShape 20" descr="Файл:Дом, в котором родился и провел детские годы писатель Д.Н.Мамин-Сибиряк.jpg  — Путеводитель Викигид Wikivoyag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4" name="AutoShape 2" descr="А. П. Чехов &quot;Мальчик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А. П. Чехов &quot;Мальчики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5" name="Picture 7" descr="https://bipbap.ru/wp-content/uploads/2020/01/malchiki3-640x78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214428"/>
            <a:ext cx="3357586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1000102" y="-357208"/>
            <a:ext cx="7690004" cy="95597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                                                                           </a:t>
            </a:r>
            <a:b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</a:br>
            <a:r>
              <a:rPr lang="ru-RU" dirty="0" smtClean="0">
                <a:solidFill>
                  <a:schemeClr val="accent4">
                    <a:lumMod val="60000"/>
                    <a:lumOff val="40000"/>
                  </a:schemeClr>
                </a:solidFill>
              </a:rPr>
              <a:t>              </a:t>
            </a:r>
            <a:r>
              <a:rPr lang="ru-RU" dirty="0" smtClean="0"/>
              <a:t>Словарная работа</a:t>
            </a:r>
            <a:r>
              <a:rPr lang="ru-RU" sz="320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endParaRPr lang="ru-RU" sz="3200" dirty="0">
              <a:solidFill>
                <a:schemeClr val="bg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Текст 3"/>
          <p:cNvSpPr txBox="1">
            <a:spLocks/>
          </p:cNvSpPr>
          <p:nvPr/>
        </p:nvSpPr>
        <p:spPr>
          <a:xfrm>
            <a:off x="285721" y="928678"/>
            <a:ext cx="4143403" cy="7026645"/>
          </a:xfrm>
          <a:prstGeom prst="rect">
            <a:avLst/>
          </a:prstGeom>
        </p:spPr>
        <p:txBody>
          <a:bodyPr lIns="91429" tIns="45714" rIns="91429" bIns="45714">
            <a:noAutofit/>
          </a:bodyPr>
          <a:lstStyle/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  <a:p>
            <a:pPr defTabSz="914290">
              <a:buClr>
                <a:schemeClr val="tx1">
                  <a:shade val="95000"/>
                </a:schemeClr>
              </a:buClr>
              <a:defRPr/>
            </a:pPr>
            <a:endParaRPr lang="ru-RU" sz="1600" b="1" kern="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4282" y="1285866"/>
            <a:ext cx="4000528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596" y="428610"/>
            <a:ext cx="8215370" cy="51398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/>
              <a:t>           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сюжет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syujet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tasvir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endParaRPr lang="en-US" sz="1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несказанно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so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zsiz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             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отрешённо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ajratilgan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провиант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yegulik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побег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qochish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шепчется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pichirladi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раскаяние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tavba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погостить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mehmon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bo‘lib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qolish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щетинистые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qalin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tukli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веснушки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sepkillar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кучер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aravakash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пастух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cho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‘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pon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урядник</a:t>
            </a:r>
            <a:r>
              <a:rPr lang="en-US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serjant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сочельник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 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Rojdestvo arafasi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ru-RU" sz="18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инфантильность</a:t>
            </a:r>
            <a:r>
              <a:rPr lang="ru-RU" sz="18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800" b="1" dirty="0" smtClean="0">
                <a:latin typeface="Arial" pitchFamily="34" charset="0"/>
                <a:cs typeface="Arial" pitchFamily="34" charset="0"/>
              </a:rPr>
              <a:t>– </a:t>
            </a:r>
            <a:r>
              <a:rPr lang="uz-Latn-UZ" sz="1800" b="1" dirty="0" smtClean="0">
                <a:latin typeface="Arial" pitchFamily="34" charset="0"/>
                <a:cs typeface="Arial" pitchFamily="34" charset="0"/>
              </a:rPr>
              <a:t>infantilizm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800" b="1" dirty="0" err="1" smtClean="0">
                <a:latin typeface="Arial" pitchFamily="34" charset="0"/>
                <a:cs typeface="Arial" pitchFamily="34" charset="0"/>
              </a:rPr>
              <a:t>yetilmaganlik</a:t>
            </a:r>
            <a:r>
              <a:rPr lang="en-US" sz="1800" b="1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1800" b="1" dirty="0" smtClean="0">
              <a:latin typeface="Arial" pitchFamily="34" charset="0"/>
              <a:cs typeface="Arial" pitchFamily="34" charset="0"/>
            </a:endParaRPr>
          </a:p>
          <a:p>
            <a:endParaRPr lang="ru-RU" sz="18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 descr="В мире информатики и математики!: Объекты окружающего мир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285866"/>
            <a:ext cx="3357586" cy="24288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42858"/>
            <a:ext cx="8452755" cy="892552"/>
          </a:xfrm>
        </p:spPr>
        <p:txBody>
          <a:bodyPr/>
          <a:lstStyle/>
          <a:p>
            <a:pPr algn="ctr"/>
            <a:r>
              <a:rPr lang="ru-RU" sz="2900" dirty="0" smtClean="0"/>
              <a:t>Задание для самостоятельного выполнения</a:t>
            </a:r>
            <a:endParaRPr lang="ru-RU" sz="2900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42911" y="986415"/>
            <a:ext cx="3071834" cy="1154162"/>
          </a:xfrm>
        </p:spPr>
        <p:txBody>
          <a:bodyPr/>
          <a:lstStyle/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 smtClean="0">
              <a:solidFill>
                <a:schemeClr val="tx1"/>
              </a:solidFill>
            </a:endParaRPr>
          </a:p>
          <a:p>
            <a:endParaRPr lang="ru-RU" sz="2500" dirty="0">
              <a:solidFill>
                <a:schemeClr val="tx1"/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23529" y="1635647"/>
            <a:ext cx="4877518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  <a:p>
            <a:endParaRPr lang="ru-RU" sz="1600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357686" y="1831391"/>
            <a:ext cx="442915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Прочитать и подготовить </a:t>
            </a:r>
          </a:p>
          <a:p>
            <a:r>
              <a:rPr lang="ru-RU" sz="2000" b="1" dirty="0" smtClean="0">
                <a:latin typeface="Arial" pitchFamily="34" charset="0"/>
                <a:cs typeface="Arial" pitchFamily="34" charset="0"/>
              </a:rPr>
              <a:t>  пересказ </a:t>
            </a:r>
            <a:r>
              <a:rPr lang="en-US" sz="2000" b="1" smtClean="0">
                <a:latin typeface="Arial" pitchFamily="34" charset="0"/>
                <a:cs typeface="Arial" pitchFamily="34" charset="0"/>
              </a:rPr>
              <a:t>III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части рассказа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Антона Павловича Чехова </a:t>
            </a:r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en-US" sz="2000" b="1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2000" b="1" dirty="0" smtClean="0">
                <a:latin typeface="Arial" pitchFamily="34" charset="0"/>
                <a:cs typeface="Arial" pitchFamily="34" charset="0"/>
              </a:rPr>
              <a:t>«Мальчики».</a:t>
            </a:r>
          </a:p>
        </p:txBody>
      </p:sp>
      <p:pic>
        <p:nvPicPr>
          <p:cNvPr id="3074" name="Picture 2" descr="Мальчики (Антон Чехов) Скачать книгу в формате epub, fb2, rtf, mobi, pdf -  Yakaboo.ua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1428742"/>
            <a:ext cx="19050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30887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О чём говорится в рассказе «Мальчики»?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14348" y="857238"/>
            <a:ext cx="335758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Мальчики ведут себя отрешённо и холодно по отношению к обитателям дома. Родители и сёстры Володи сразу замечают это и огорчаются факту, будто и не рад мальчик приезду домой. Он постоянно шепчется с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Чечевицыным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будто замышляя что-то.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Рисунок к рассказу Чехова мальчики для учеников 4 класса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214428"/>
            <a:ext cx="3286148" cy="292895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68951" y="175199"/>
            <a:ext cx="6190999" cy="587467"/>
          </a:xfrm>
          <a:prstGeom prst="rect">
            <a:avLst/>
          </a:prstGeom>
        </p:spPr>
        <p:txBody>
          <a:bodyPr vert="horz" wrap="square" lIns="0" tIns="26175" rIns="0" bIns="0" rtlCol="0">
            <a:spAutoFit/>
          </a:bodyPr>
          <a:lstStyle/>
          <a:p>
            <a:pPr marL="20134" algn="ctr">
              <a:spcBef>
                <a:spcPts val="206"/>
              </a:spcBef>
            </a:pPr>
            <a:r>
              <a:rPr lang="ru-RU" sz="3600" spc="-8" dirty="0" smtClean="0"/>
              <a:t>                 </a:t>
            </a:r>
            <a:endParaRPr sz="3600" spc="-8" dirty="0"/>
          </a:p>
        </p:txBody>
      </p:sp>
      <p:sp>
        <p:nvSpPr>
          <p:cNvPr id="19" name="Rectangle 4"/>
          <p:cNvSpPr>
            <a:spLocks noChangeArrowheads="1"/>
          </p:cNvSpPr>
          <p:nvPr/>
        </p:nvSpPr>
        <p:spPr bwMode="auto">
          <a:xfrm>
            <a:off x="167843" y="789749"/>
            <a:ext cx="3046835" cy="52093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44970" tIns="72486" rIns="144970" bIns="72486" anchor="ctr">
            <a:spAutoFit/>
          </a:bodyPr>
          <a:lstStyle/>
          <a:p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 smtClean="0">
              <a:latin typeface="Arial" pitchFamily="34" charset="0"/>
              <a:cs typeface="Arial" pitchFamily="34" charset="0"/>
            </a:endParaRPr>
          </a:p>
          <a:p>
            <a:endParaRPr lang="ru-RU" sz="25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4932041" y="942209"/>
            <a:ext cx="3960439" cy="592664"/>
          </a:xfrm>
          <a:prstGeom prst="rect">
            <a:avLst/>
          </a:prstGeom>
        </p:spPr>
        <p:txBody>
          <a:bodyPr wrap="square" lIns="144970" tIns="72486" rIns="144970" bIns="72486">
            <a:spAutoFit/>
          </a:bodyPr>
          <a:lstStyle/>
          <a:p>
            <a:r>
              <a:rPr lang="ru-RU" dirty="0" smtClean="0"/>
              <a:t>   </a:t>
            </a:r>
            <a:endParaRPr lang="ru-RU" sz="2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Заголовок 5"/>
          <p:cNvSpPr txBox="1">
            <a:spLocks/>
          </p:cNvSpPr>
          <p:nvPr/>
        </p:nvSpPr>
        <p:spPr>
          <a:xfrm>
            <a:off x="457200" y="214297"/>
            <a:ext cx="82296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pPr defTabSz="914290">
              <a:defRPr/>
            </a:pPr>
            <a:r>
              <a:rPr lang="ru-RU" sz="3300" b="1" kern="0" dirty="0" smtClean="0">
                <a:solidFill>
                  <a:schemeClr val="bg1">
                    <a:lumMod val="85000"/>
                    <a:lumOff val="15000"/>
                  </a:schemeClr>
                </a:solidFill>
                <a:latin typeface="Arial"/>
                <a:ea typeface="+mj-ea"/>
                <a:cs typeface="Arial"/>
              </a:rPr>
              <a:t>   </a:t>
            </a:r>
            <a:endParaRPr lang="ru-RU" sz="3300" b="1" kern="0" dirty="0">
              <a:solidFill>
                <a:schemeClr val="bg1">
                  <a:lumMod val="85000"/>
                  <a:lumOff val="15000"/>
                </a:schemeClr>
              </a:solidFill>
              <a:latin typeface="Arial"/>
              <a:ea typeface="+mj-ea"/>
              <a:cs typeface="Arial"/>
            </a:endParaRPr>
          </a:p>
        </p:txBody>
      </p:sp>
      <p:sp>
        <p:nvSpPr>
          <p:cNvPr id="8" name="Текст 2"/>
          <p:cNvSpPr txBox="1">
            <a:spLocks/>
          </p:cNvSpPr>
          <p:nvPr/>
        </p:nvSpPr>
        <p:spPr>
          <a:xfrm>
            <a:off x="4648199" y="1047890"/>
            <a:ext cx="4038601" cy="5078274"/>
          </a:xfrm>
          <a:prstGeom prst="rect">
            <a:avLst/>
          </a:prstGeom>
        </p:spPr>
        <p:txBody>
          <a:bodyPr lIns="91429" tIns="45714" rIns="91429" bIns="45714"/>
          <a:lstStyle/>
          <a:p>
            <a:pPr algn="just" defTabSz="914290">
              <a:lnSpc>
                <a:spcPct val="90000"/>
              </a:lnSpc>
              <a:defRPr/>
            </a:pPr>
            <a:endParaRPr lang="ru-RU" sz="2200" b="1" kern="0" dirty="0" smtClean="0"/>
          </a:p>
        </p:txBody>
      </p:sp>
      <p:sp>
        <p:nvSpPr>
          <p:cNvPr id="8194" name="AutoShape 2" descr="Тарханы — Википеди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198" name="AutoShape 6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0" name="AutoShape 8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8202" name="AutoShape 10" descr="Тарханы (усадьба М. Ю. Лермонтова) — Россия — Планета Земля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Биография М.Ю. Лермонтова timeline | Timetoast timelines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4857752" y="857238"/>
            <a:ext cx="4000528" cy="3046976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Сёстры Володи, подслушав его разговор с приятелем, убеждаются, что ребята затеяли побег. Начитавшись приключенческих романов про индейцев и мир Дикого Запада, они загорелись идеей отправиться в путешествие по Америке с целью добычи золота и слоновой кости. И даже запаслись неким провиантом, ножами и пистолетами. 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388" name="AutoShape 4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0" name="AutoShape 6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2" name="AutoShape 8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4" name="AutoShape 10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6" name="AutoShape 12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98" name="AutoShape 14" descr="Здание бывшего Екатеринбургского духовного училища, где учились  изобретатель радио А.С. Попов, писатели Д.Н. Мамин-Сибиряк и П.П. Бажов,  вторая половина XIX в., город Екатеринбург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1" name="Прямоугольник 20"/>
          <p:cNvSpPr/>
          <p:nvPr/>
        </p:nvSpPr>
        <p:spPr>
          <a:xfrm>
            <a:off x="142844" y="142858"/>
            <a:ext cx="892975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  </a:t>
            </a:r>
            <a:r>
              <a:rPr lang="ru-RU" sz="3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О чём говорится в рассказе «Мальчики»?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</a:t>
            </a:r>
            <a:endParaRPr lang="ru-RU" dirty="0"/>
          </a:p>
        </p:txBody>
      </p:sp>
      <p:pic>
        <p:nvPicPr>
          <p:cNvPr id="24578" name="Picture 2" descr="Рассказ &quot;Мальчики&quot; Чехова как нарисовать, картинки, рисунки смотреть где?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00100" y="1000114"/>
            <a:ext cx="3214710" cy="307183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5"/>
            <a:ext cx="9001156" cy="553998"/>
          </a:xfrm>
        </p:spPr>
        <p:txBody>
          <a:bodyPr/>
          <a:lstStyle/>
          <a:p>
            <a:r>
              <a:rPr lang="ru-RU" sz="3600" dirty="0" smtClean="0"/>
              <a:t>   </a:t>
            </a:r>
            <a:r>
              <a:rPr lang="ru-RU" sz="2800" dirty="0" smtClean="0"/>
              <a:t>  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О чём говорится в рассказе «Мальчики»? </a:t>
            </a:r>
            <a:endParaRPr lang="ru-RU" sz="2800" dirty="0"/>
          </a:p>
        </p:txBody>
      </p:sp>
      <p:sp>
        <p:nvSpPr>
          <p:cNvPr id="10242" name="AutoShape 2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4" name="AutoShape 4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6" name="AutoShape 6" descr="Родители Лермонтова и их биографии. Как звали родителей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248" name="AutoShape 8" descr="Михаил Юрьевич Лермонтов - литература, презентации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1142976" y="928676"/>
            <a:ext cx="2857520" cy="2554533"/>
          </a:xfrm>
          <a:prstGeom prst="rect">
            <a:avLst/>
          </a:prstGeom>
        </p:spPr>
        <p:txBody>
          <a:bodyPr wrap="square" lIns="91429" tIns="45714" rIns="91429" bIns="45714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Однако девочки не воспрепятствовали этой затее и не рассказали об услышанном родителям, потому после некоторых колебаний Володи и под внушительным влиянием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побег состоялся.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2530" name="Picture 2" descr="Школьное чтиво: Чехов А. &quot;Мальчики&quot;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071552"/>
            <a:ext cx="3005113" cy="32861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30887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 О чём говорится в рассказе «Мальчики»?  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357686" y="857238"/>
            <a:ext cx="4429156" cy="32932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>
                <a:latin typeface="Arial" pitchFamily="34" charset="0"/>
                <a:cs typeface="Arial" pitchFamily="34" charset="0"/>
              </a:rPr>
              <a:t>  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Сутки продолжались их поиски. И когда мама Володи была уже на грани нервного срыва, заговорщиков отыскали и доставили домой. Володя от чувства раскаяния и вины перед семьёй даже заболел. А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напротив, не испытывал никаких угрызений совести. Телеграммой вызвали его мать, и зачинщик уехал. На прощание он лишь оставил запись в тетради одной из сестёр Володи: «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Монтигомо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Ястребиный Коготь».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4818" name="Picture 2" descr="Сочинение сравнительная характеристика образов Володи и Чечевицина в  рассказе А.П. Чехова «Мальчики»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28662" y="1214428"/>
            <a:ext cx="2857500" cy="28575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200" dirty="0" smtClean="0"/>
              <a:t>Краткое содержание рассказа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642910" y="857238"/>
            <a:ext cx="3643338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 Приехал Володя с другом домой. Мать и тётка бросились обнимать и целовать его. Вся семья обрадовалась, даже Милорд, огромный чёрный пёс.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Володя представил своего друга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Чечевицына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Сказал, что привёз его погостить.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Немного погодя Володя и его друг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ошеломлённые шумной встречей, сидели за столом и пили чай. В комнате было тепло.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86314" y="1214428"/>
            <a:ext cx="3143272" cy="3143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200" dirty="0" smtClean="0"/>
              <a:t>Краткое содержание рассказа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857238"/>
            <a:ext cx="464347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Три сестры Володи, Катя, Соня и Маша — самой старшей из них было одиннадцать лет, — сидели за столом и не отрывали глаз от нового знакомого. </a:t>
            </a:r>
            <a:r>
              <a:rPr lang="ru-RU" sz="1600" b="1" dirty="0" err="1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Чечевицын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 был такого же возраста и роста,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как Володя,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но не так пухл и бел, а худ, смугл, покрыт веснушками.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1600" b="1" dirty="0" smtClean="0">
                <a:solidFill>
                  <a:srgbClr val="00B050"/>
                </a:solidFill>
                <a:latin typeface="Arial" pitchFamily="34" charset="0"/>
                <a:cs typeface="Arial" pitchFamily="34" charset="0"/>
              </a:rPr>
              <a:t>Волосы у него были щетинистые, глаза узенькие, губы толстые, вообще был он очень некрасив, и если б на нём не было гимназической куртки, то по наружности его можно было бы принять за кухаркина сына. Он был угрюм, все время молчал и ни разу не улыбнулся.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Девочки сразу сообразили, что это, должно быть, очень умный и учёный человек.</a:t>
            </a: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" name="Picture 2" descr="Сообщество иллюстраторов | Иллюстрация а.чехов, &quot;мальчики&quot;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10" y="1071552"/>
            <a:ext cx="3357586" cy="333852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2844" y="162356"/>
            <a:ext cx="9144064" cy="492443"/>
          </a:xfrm>
        </p:spPr>
        <p:txBody>
          <a:bodyPr/>
          <a:lstStyle/>
          <a:p>
            <a:pPr fontAlgn="base"/>
            <a:r>
              <a:rPr lang="ru-RU" sz="2800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sz="3200" dirty="0" smtClean="0"/>
              <a:t>Краткое содержание рассказа</a:t>
            </a:r>
            <a:r>
              <a:rPr lang="ru-RU" sz="2800" dirty="0" smtClean="0">
                <a:latin typeface="Arial" pitchFamily="34" charset="0"/>
                <a:cs typeface="Arial" pitchFamily="34" charset="0"/>
              </a:rPr>
              <a:t> 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Заголовок 1"/>
          <p:cNvSpPr txBox="1">
            <a:spLocks/>
          </p:cNvSpPr>
          <p:nvPr/>
        </p:nvSpPr>
        <p:spPr>
          <a:xfrm>
            <a:off x="285719" y="214299"/>
            <a:ext cx="8429684" cy="500065"/>
          </a:xfrm>
          <a:prstGeom prst="rect">
            <a:avLst/>
          </a:prstGeom>
        </p:spPr>
        <p:txBody>
          <a:bodyPr wrap="square" lIns="0" tIns="0" rIns="0" bIns="0">
            <a:normAutofit fontScale="45000" lnSpcReduction="20000"/>
          </a:bodyPr>
          <a:lstStyle/>
          <a:p>
            <a:pPr defTabSz="914290">
              <a:defRPr/>
            </a:pPr>
            <a: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br>
              <a:rPr lang="ru-RU" sz="2400" b="1" kern="0" dirty="0" smtClean="0">
                <a:solidFill>
                  <a:schemeClr val="bg1">
                    <a:lumMod val="75000"/>
                    <a:lumOff val="25000"/>
                  </a:schemeClr>
                </a:solidFill>
                <a:latin typeface="Comic Sans MS" pitchFamily="66" charset="0"/>
                <a:ea typeface="+mj-ea"/>
                <a:cs typeface="Arial"/>
              </a:rPr>
            </a:br>
            <a:r>
              <a:rPr lang="ru-RU" sz="2700" b="1" kern="0" dirty="0" smtClean="0">
                <a:solidFill>
                  <a:schemeClr val="tx1">
                    <a:lumMod val="95000"/>
                  </a:schemeClr>
                </a:solidFill>
                <a:latin typeface="Comic Sans MS" pitchFamily="66" charset="0"/>
                <a:ea typeface="+mj-ea"/>
                <a:cs typeface="Arial"/>
              </a:rPr>
              <a:t>        </a:t>
            </a:r>
            <a:r>
              <a:rPr lang="ru-RU" sz="62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3200" b="1" kern="0" dirty="0">
              <a:solidFill>
                <a:schemeClr val="bg1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290" name="AutoShape 2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2" name="AutoShape 4" descr="Картинки по запросу отец и мать лермонтова фото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296" name="AutoShape 8" descr="Лермонтов М.Ю.: Семья Лермонтова"/>
          <p:cNvSpPr>
            <a:spLocks noChangeAspect="1" noChangeArrowheads="1"/>
          </p:cNvSpPr>
          <p:nvPr/>
        </p:nvSpPr>
        <p:spPr bwMode="auto">
          <a:xfrm>
            <a:off x="155577" y="-144462"/>
            <a:ext cx="304799" cy="304801"/>
          </a:xfrm>
          <a:prstGeom prst="rect">
            <a:avLst/>
          </a:prstGeom>
          <a:noFill/>
        </p:spPr>
        <p:txBody>
          <a:bodyPr vert="horz" wrap="square" lIns="91429" tIns="45714" rIns="91429" bIns="45714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Прямоугольник 10"/>
          <p:cNvSpPr/>
          <p:nvPr/>
        </p:nvSpPr>
        <p:spPr>
          <a:xfrm>
            <a:off x="785786" y="857238"/>
            <a:ext cx="3714776" cy="35394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 smtClean="0"/>
              <a:t>     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      Девочки заметили, что и Володя, всегда весёлый и разговорчивый, на этот раз говорил мало, вовсе не улыбался и как будто даже не рад был тому, что приехал домой. Он тоже был занят какими-то мыслями, и, судя по тем взглядам, какими он изредка обменивался с другом своим </a:t>
            </a:r>
            <a:r>
              <a:rPr lang="ru-RU" sz="1600" b="1" dirty="0" err="1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Чечевицыным</a:t>
            </a:r>
            <a:r>
              <a:rPr lang="ru-RU" sz="1600" b="1" dirty="0" smtClean="0">
                <a:solidFill>
                  <a:schemeClr val="tx2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, мысли у мальчиков были общие.</a:t>
            </a:r>
          </a:p>
          <a:p>
            <a:r>
              <a:rPr lang="ru-RU" sz="1600" dirty="0" smtClean="0"/>
              <a:t/>
            </a:r>
            <a:br>
              <a:rPr lang="ru-RU" sz="1600" dirty="0" smtClean="0"/>
            </a:br>
            <a:endParaRPr lang="ru-RU" sz="1600" b="1" dirty="0">
              <a:solidFill>
                <a:schemeClr val="tx2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72066" y="1142990"/>
            <a:ext cx="3143272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6224</TotalTime>
  <Words>860</Words>
  <Application>Microsoft Office PowerPoint</Application>
  <PresentationFormat>Экран (16:9)</PresentationFormat>
  <Paragraphs>238</Paragraphs>
  <Slides>21</Slides>
  <Notes>18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7" baseType="lpstr">
      <vt:lpstr>맑은 고딕</vt:lpstr>
      <vt:lpstr>Arial</vt:lpstr>
      <vt:lpstr>Calibri</vt:lpstr>
      <vt:lpstr>Comic Sans MS</vt:lpstr>
      <vt:lpstr>Wingdings 2</vt:lpstr>
      <vt:lpstr>Office Theme</vt:lpstr>
      <vt:lpstr>     Литературное                     чтение</vt:lpstr>
      <vt:lpstr>                 </vt:lpstr>
      <vt:lpstr>         О чём говорится в рассказе «Мальчики»?   </vt:lpstr>
      <vt:lpstr>                 </vt:lpstr>
      <vt:lpstr>     О чём говорится в рассказе «Мальчики»? </vt:lpstr>
      <vt:lpstr>         О чём говорится в рассказе «Мальчики»?   </vt:lpstr>
      <vt:lpstr>                   Краткое содержание рассказа </vt:lpstr>
      <vt:lpstr>                   Краткое содержание рассказа </vt:lpstr>
      <vt:lpstr>                   Краткое содержание рассказа </vt:lpstr>
      <vt:lpstr>                   Краткое содержание рассказа </vt:lpstr>
      <vt:lpstr>                   Краткое содержание рассказа </vt:lpstr>
      <vt:lpstr>                   Краткое содержание рассказа </vt:lpstr>
      <vt:lpstr>                Краткое содержание рассказа </vt:lpstr>
      <vt:lpstr>                  Чему учит рассказ?        </vt:lpstr>
      <vt:lpstr>                  Чему учит рассказ?        </vt:lpstr>
      <vt:lpstr>                            Заключение    </vt:lpstr>
      <vt:lpstr>               Решение кроссворда        </vt:lpstr>
      <vt:lpstr>              Решение кроссворда</vt:lpstr>
      <vt:lpstr>    Решение кроссворда. Проверьте!</vt:lpstr>
      <vt:lpstr>                                                                                                        Словарная работа  </vt:lpstr>
      <vt:lpstr>Задание для самостоятельного выполнения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Русский язык</dc:title>
  <cp:lastModifiedBy>Пользователь</cp:lastModifiedBy>
  <cp:revision>550</cp:revision>
  <dcterms:created xsi:type="dcterms:W3CDTF">2020-04-13T08:05:42Z</dcterms:created>
  <dcterms:modified xsi:type="dcterms:W3CDTF">2020-11-18T12:13:25Z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LastSaved">
    <vt:filetime>2020-04-13T00:00:00Z</vt:filetime>
  </property>
</Properties>
</file>