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308" r:id="rId4"/>
    <p:sldId id="326" r:id="rId5"/>
    <p:sldId id="321" r:id="rId6"/>
    <p:sldId id="322" r:id="rId7"/>
    <p:sldId id="323" r:id="rId8"/>
    <p:sldId id="324" r:id="rId9"/>
    <p:sldId id="325" r:id="rId10"/>
    <p:sldId id="316" r:id="rId11"/>
    <p:sldId id="327" r:id="rId12"/>
    <p:sldId id="317" r:id="rId13"/>
    <p:sldId id="318" r:id="rId14"/>
    <p:sldId id="319" r:id="rId15"/>
    <p:sldId id="320" r:id="rId16"/>
    <p:sldId id="312" r:id="rId17"/>
    <p:sldId id="309" r:id="rId18"/>
    <p:sldId id="328" r:id="rId19"/>
    <p:sldId id="313" r:id="rId20"/>
    <p:sldId id="269" r:id="rId21"/>
  </p:sldIdLst>
  <p:sldSz cx="9144000" cy="5143500" type="screen16x9"/>
  <p:notesSz cx="5765800" cy="3244850"/>
  <p:defaultTextStyle>
    <a:defPPr>
      <a:defRPr lang="ru-RU"/>
    </a:defPPr>
    <a:lvl1pPr marL="0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87" autoAdjust="0"/>
  </p:normalViewPr>
  <p:slideViewPr>
    <p:cSldViewPr>
      <p:cViewPr varScale="1">
        <p:scale>
          <a:sx n="81" d="100"/>
          <a:sy n="81" d="100"/>
        </p:scale>
        <p:origin x="112" y="60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849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698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547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395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244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093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3942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8791" algn="l" defTabSz="14496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6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6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0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9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49">
        <a:defRPr>
          <a:latin typeface="+mn-lt"/>
          <a:ea typeface="+mn-ea"/>
          <a:cs typeface="+mn-cs"/>
        </a:defRPr>
      </a:lvl2pPr>
      <a:lvl3pPr marL="1449698">
        <a:defRPr>
          <a:latin typeface="+mn-lt"/>
          <a:ea typeface="+mn-ea"/>
          <a:cs typeface="+mn-cs"/>
        </a:defRPr>
      </a:lvl3pPr>
      <a:lvl4pPr marL="2174547">
        <a:defRPr>
          <a:latin typeface="+mn-lt"/>
          <a:ea typeface="+mn-ea"/>
          <a:cs typeface="+mn-cs"/>
        </a:defRPr>
      </a:lvl4pPr>
      <a:lvl5pPr marL="2899395">
        <a:defRPr>
          <a:latin typeface="+mn-lt"/>
          <a:ea typeface="+mn-ea"/>
          <a:cs typeface="+mn-cs"/>
        </a:defRPr>
      </a:lvl5pPr>
      <a:lvl6pPr marL="3624244">
        <a:defRPr>
          <a:latin typeface="+mn-lt"/>
          <a:ea typeface="+mn-ea"/>
          <a:cs typeface="+mn-cs"/>
        </a:defRPr>
      </a:lvl6pPr>
      <a:lvl7pPr marL="4349093">
        <a:defRPr>
          <a:latin typeface="+mn-lt"/>
          <a:ea typeface="+mn-ea"/>
          <a:cs typeface="+mn-cs"/>
        </a:defRPr>
      </a:lvl7pPr>
      <a:lvl8pPr marL="5073942">
        <a:defRPr>
          <a:latin typeface="+mn-lt"/>
          <a:ea typeface="+mn-ea"/>
          <a:cs typeface="+mn-cs"/>
        </a:defRPr>
      </a:lvl8pPr>
      <a:lvl9pPr marL="57987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0539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7"/>
            <a:ext cx="6875356" cy="1685375"/>
          </a:xfrm>
          <a:prstGeom prst="rect">
            <a:avLst/>
          </a:prstGeom>
        </p:spPr>
        <p:txBody>
          <a:bodyPr vert="horz" wrap="square" lIns="0" tIns="23153" rIns="0" bIns="0" rtlCol="0">
            <a:spAutoFit/>
          </a:bodyPr>
          <a:lstStyle/>
          <a:p>
            <a:pPr marL="20134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-252536" y="1591964"/>
            <a:ext cx="7918918" cy="3551536"/>
          </a:xfrm>
          <a:prstGeom prst="rect">
            <a:avLst/>
          </a:prstGeom>
        </p:spPr>
        <p:txBody>
          <a:bodyPr vert="horz" wrap="square" lIns="0" tIns="22148" rIns="0" bIns="0" rtlCol="0">
            <a:spAutoFit/>
          </a:bodyPr>
          <a:lstStyle/>
          <a:p>
            <a:pPr marL="29196" algn="ctr">
              <a:lnSpc>
                <a:spcPts val="3092"/>
              </a:lnSpc>
              <a:spcBef>
                <a:spcPts val="174"/>
              </a:spcBef>
            </a:pPr>
            <a:endParaRPr lang="ru-RU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6" algn="ctr">
              <a:spcBef>
                <a:spcPts val="174"/>
              </a:spcBef>
            </a:pPr>
            <a:r>
              <a:rPr b="1" spc="-32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b="1" spc="-32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 Антон Павлович</a:t>
            </a:r>
          </a:p>
          <a:p>
            <a:pPr marL="29196" algn="ctr">
              <a:spcBef>
                <a:spcPts val="174"/>
              </a:spcBef>
            </a:pP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Чехов. Рассказ «Мальчики».</a:t>
            </a:r>
          </a:p>
          <a:p>
            <a:pPr marL="29196" algn="ctr">
              <a:spcBef>
                <a:spcPts val="174"/>
              </a:spcBef>
            </a:pP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       (урок </a:t>
            </a:r>
            <a:r>
              <a:rPr lang="en-US" b="1" spc="-32" dirty="0" smtClean="0">
                <a:solidFill>
                  <a:srgbClr val="2365C7"/>
                </a:solidFill>
                <a:latin typeface="Arial"/>
                <a:cs typeface="Arial"/>
              </a:rPr>
              <a:t>2</a:t>
            </a:r>
            <a:r>
              <a:rPr lang="ru-RU" b="1" spc="-32" dirty="0" smtClean="0">
                <a:solidFill>
                  <a:srgbClr val="2365C7"/>
                </a:solidFill>
                <a:latin typeface="Arial"/>
                <a:cs typeface="Arial"/>
              </a:rPr>
              <a:t>)</a:t>
            </a:r>
          </a:p>
          <a:p>
            <a:pPr marL="29196" algn="ctr">
              <a:spcBef>
                <a:spcPts val="174"/>
              </a:spcBef>
            </a:pPr>
            <a:r>
              <a:rPr lang="ru-RU" b="1" dirty="0" smtClean="0">
                <a:latin typeface="Arial"/>
                <a:cs typeface="Arial"/>
              </a:rPr>
              <a:t> </a:t>
            </a:r>
            <a:endParaRPr b="1" dirty="0">
              <a:latin typeface="Arial"/>
              <a:cs typeface="Arial"/>
            </a:endParaRPr>
          </a:p>
          <a:p>
            <a:pPr marL="20134" algn="ctr">
              <a:lnSpc>
                <a:spcPts val="4329"/>
              </a:lnSpc>
            </a:pPr>
            <a:r>
              <a:rPr lang="ru-RU" sz="3800" b="1" spc="-16" dirty="0" smtClean="0">
                <a:solidFill>
                  <a:srgbClr val="2365C7"/>
                </a:solidFill>
                <a:latin typeface="Arial"/>
                <a:cs typeface="Arial"/>
              </a:rPr>
              <a:t>       </a:t>
            </a:r>
          </a:p>
          <a:p>
            <a:pPr marL="53357" marR="977540" algn="ctr">
              <a:lnSpc>
                <a:spcPts val="3108"/>
              </a:lnSpc>
              <a:spcBef>
                <a:spcPts val="234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5720" y="1928808"/>
            <a:ext cx="571504" cy="1143008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56915" y="285734"/>
            <a:ext cx="957706" cy="1035276"/>
            <a:chOff x="4701997" y="113744"/>
            <a:chExt cx="603887" cy="718251"/>
          </a:xfrm>
        </p:grpSpPr>
        <p:sp>
          <p:nvSpPr>
            <p:cNvPr id="11" name="object 11"/>
            <p:cNvSpPr/>
            <p:nvPr/>
          </p:nvSpPr>
          <p:spPr>
            <a:xfrm>
              <a:off x="4701997" y="113744"/>
              <a:ext cx="603885" cy="718249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     7</a:t>
              </a:r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113745"/>
              <a:ext cx="603885" cy="718250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609632" y="734190"/>
            <a:ext cx="696878" cy="342479"/>
          </a:xfrm>
          <a:prstGeom prst="rect">
            <a:avLst/>
          </a:prstGeom>
        </p:spPr>
        <p:txBody>
          <a:bodyPr vert="horz" wrap="square" lIns="0" tIns="19127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9" y="458120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285720" y="3357568"/>
            <a:ext cx="571504" cy="114300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70" name="AutoShape 2" descr="Презентация ppt к уроку литературного чтения 4 класс по теме &quot;Д. Н. Мамин -  Сибиряк. Приёмы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Презентация ppt к уроку литературного чтения 4 класс по теме &quot;Д. Н. Мамин -  Сибиряк. Приёмы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4" name="AutoShape 6" descr="Презентация ppt к уроку литературного чтения 4 класс по теме &quot;Д. Н. Мамин -  Сибиряк. Приёмыш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Книга: &quot;Мальчики&quot; - Антон Чехов. Купить книгу, читать рецензии | ISBN  978-5-08-005496-9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785932"/>
            <a:ext cx="192882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923330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Главные герои и их характеристика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857238"/>
            <a:ext cx="40719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Володя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охарактеризован внешне кратко, в то время как господин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имеет более детальное описание вплоть до структуры волос. Даже говорящая фамилия Королёв, что в целом свойственно творчеству Чехова, идёт вразрез с его действиями. Лидером в общении мальчиков является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несмотря на его угрюмость и неразговорчивость. И Володю, некогда весельчака и болтуна, домашние не узнают, настолько тот изменился и стал подобием приятеля, неприветливым и сердитым.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bipbap.ru/wp-content/uploads/2020/01/Malchiki-640x4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71552"/>
            <a:ext cx="3809984" cy="33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923330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Главные герои и их характеристика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857238"/>
            <a:ext cx="40005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подчинил своему влиянию Володю и внушил ему мысль о необходимости побега в Америку, куда они будут добираться, преодолевая тысячи километров, сражаясь с врагами и дикими зверями на своём пути, но зато их будет ждать награда в виде трофеев с индейских резерваций.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Под влиянием убеждений друга и увлечённо прочитанных книг Володя соглашается на авантюру.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Урок 17. а. п. чехов «мальчики» - Литературное чтение - 4 класс -  Российская электронная ш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8"/>
            <a:ext cx="350046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923330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Главные герои и их характеристика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857238"/>
            <a:ext cx="4143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Но позже, оказавшись под кровом уютного дома с родными людьми, мальчик начинает сомневаться в этой затее. Он колеблется и сообщает об этом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Чечевицыну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Страх огорчить маму и заставить её волноваться останавливает Володю, подсказывает отказаться от побега. Но в то же время в нем жива моральная сторона вопроса, ведь он дал честное слово другу поддержать затею, и должен это слово сдержать.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Отзыв о рассказе А.П.Чехова «Детвора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90"/>
            <a:ext cx="314327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923330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Главные герои и их характеристика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857238"/>
            <a:ext cx="4000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Но 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Чечевицын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далёк от этих душевных терзаний и увлечён только одной идеей — убежать и поскорее. Ему, в отличие от Володи, неведомы тепло домашнего очага и родительская забота, его ничто не держит. Семейные ценности не являются для него чем-то основополагающим. Он — человек решительный и суровый. Володя не такой. Этот мальчик добропорядочный, привязанный к семье всем сердцем, хоть и на стадии своего взросления пытающийся продемонстрировать обратное.</a:t>
            </a:r>
            <a:r>
              <a:rPr lang="ru-RU" sz="1600" dirty="0" smtClean="0"/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Мальчики&quot; А.П. Чех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8"/>
            <a:ext cx="358140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923330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Главные герои и их характеристика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43174" y="857238"/>
            <a:ext cx="38576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Однако у него есть мечта — Америка. И ради её осуществления он готов на поступок: пренебречь самым ценным, что у него есть, доверием и близостью семьи. Но данное решение даётся ему с трудом, Володя принимает его не самостоятельно, а под натиском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У друга же нет камня преткновения в виде семьи, и сомнения в правильности и благоразумности решения его не гложут. Характеристика мальчиков убеждает нас в том, что их воспитание и происхождения прямо противоположны.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Презентация &quot;А.П. Чехов «Мальчики». Составление плана (4 класс)&quot; - скачать  бесплат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000114"/>
            <a:ext cx="2466975" cy="2786082"/>
          </a:xfrm>
          <a:prstGeom prst="rect">
            <a:avLst/>
          </a:prstGeom>
          <a:noFill/>
        </p:spPr>
      </p:pic>
      <p:pic>
        <p:nvPicPr>
          <p:cNvPr id="16388" name="Picture 4" descr="Литературное чтение. Антон Павлович Чехов &quot;Мальчики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742"/>
            <a:ext cx="221457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6"/>
            <a:ext cx="9144064" cy="923330"/>
          </a:xfrm>
        </p:spPr>
        <p:txBody>
          <a:bodyPr/>
          <a:lstStyle/>
          <a:p>
            <a:pPr fontAlgn="base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Главные герои и их характеристика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19" y="214299"/>
            <a:ext cx="8429684" cy="500065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/>
          <a:p>
            <a:pPr defTabSz="914290">
              <a:defRPr/>
            </a:pPr>
            <a: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br>
              <a:rPr lang="ru-RU" sz="2400" b="1" kern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  <a:ea typeface="+mj-ea"/>
                <a:cs typeface="Arial"/>
              </a:rPr>
            </a:br>
            <a:r>
              <a:rPr lang="ru-RU" sz="2700" b="1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+mj-ea"/>
                <a:cs typeface="Arial"/>
              </a:rPr>
              <a:t>        </a:t>
            </a:r>
            <a:r>
              <a:rPr lang="ru-RU" sz="6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90" name="AutoShape 2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отец и мать лермонтова фото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857238"/>
            <a:ext cx="42148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Свою неудачу мальчики совершенно по-разному переживали. Володя был сильно подавлен тем, что доставил столько боли своей семье. А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Чечевицын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не обремененный чувством ответственности, наоборот гордился поступком, не приняв к сведению масштаб доставленных людям страданий. Ведь им он подверг и свою мать, которая вскоре приехала и забрала мальчика домой.</a:t>
            </a:r>
          </a:p>
          <a:p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Рассмотри иллюстрации. О каком рассказе идёт речь? Запиши его название и  восстанови последовательность событий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О каком рассказе идёт речь на стр 38 по литературе за 4 класс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14"/>
            <a:ext cx="3876675" cy="3662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Решение кроссворда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000114"/>
            <a:ext cx="7950716" cy="3539430"/>
          </a:xfrm>
        </p:spPr>
        <p:txBody>
          <a:bodyPr/>
          <a:lstStyle/>
          <a:p>
            <a:r>
              <a:rPr lang="ru-RU" sz="2400" dirty="0" smtClean="0"/>
              <a:t>        </a:t>
            </a:r>
            <a:r>
              <a:rPr lang="ru-RU" sz="2400" i="0" dirty="0" smtClean="0"/>
              <a:t> </a:t>
            </a:r>
            <a:r>
              <a:rPr lang="ru-RU" sz="1800" i="0" dirty="0" smtClean="0"/>
              <a:t>По горизонтали:</a:t>
            </a:r>
          </a:p>
          <a:p>
            <a:r>
              <a:rPr lang="ru-RU" sz="2400" i="0" dirty="0" smtClean="0"/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1. Псевдоним, под которым был опубликован рассказ «Мальчики».</a:t>
            </a:r>
          </a:p>
          <a:p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2. Фамилия одноклассника Володи, с кем он приехал к родителям   </a:t>
            </a:r>
          </a:p>
          <a:p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встречать Рождественские праздники.</a:t>
            </a:r>
          </a:p>
          <a:p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3. Литературное направление, представителем которого был А.П.Чехов.</a:t>
            </a:r>
          </a:p>
          <a:p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4. Фамилия Володи.</a:t>
            </a:r>
          </a:p>
          <a:p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           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             </a:t>
            </a:r>
            <a:r>
              <a:rPr lang="ru-RU" sz="1800" i="0" dirty="0" smtClean="0"/>
              <a:t>По</a:t>
            </a:r>
            <a:r>
              <a:rPr lang="ru-RU" sz="1800" i="0" dirty="0" smtClean="0">
                <a:solidFill>
                  <a:schemeClr val="tx1"/>
                </a:solidFill>
              </a:rPr>
              <a:t>  </a:t>
            </a:r>
            <a:r>
              <a:rPr lang="ru-RU" sz="1800" i="0" dirty="0" smtClean="0">
                <a:solidFill>
                  <a:srgbClr val="0070C0"/>
                </a:solidFill>
              </a:rPr>
              <a:t>вертикали:</a:t>
            </a:r>
          </a:p>
          <a:p>
            <a:endParaRPr lang="ru-RU" sz="1800" i="0" dirty="0" smtClean="0">
              <a:solidFill>
                <a:srgbClr val="0070C0"/>
              </a:solidFill>
            </a:endParaRPr>
          </a:p>
          <a:p>
            <a:r>
              <a:rPr lang="ru-RU" sz="1800" i="0" dirty="0" smtClean="0">
                <a:solidFill>
                  <a:srgbClr val="0070C0"/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1. Жанр произведения «Мальчики».</a:t>
            </a:r>
          </a:p>
          <a:p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2. Человек, который смог заложить в сознание мальчика постулат –  что   </a:t>
            </a:r>
          </a:p>
          <a:p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такое хорошо и что такое плохо.</a:t>
            </a:r>
          </a:p>
          <a:p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3. Страна, куда планировали уехать мальчики.</a:t>
            </a:r>
            <a:endParaRPr lang="ru-RU" sz="1600" i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9" descr="bd0501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785932"/>
            <a:ext cx="1500198" cy="172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Решение кроссворда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1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29586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29586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3429006"/>
            <a:ext cx="500066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29520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28926" y="9286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29520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29520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29454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29322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388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9388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29256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28794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28794" y="292894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29058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192880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28794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28794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29190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29058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8992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429124" y="442913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29124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28926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429124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29190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28794" y="9286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29124" y="292894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929322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928794" y="192880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29124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29124" y="192880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2" name="Picture 3" descr="C:\Users\Бакибаева\Desktop\kisspng-question-mark-exclamation-mark-clip-art-question-5acdccc0668b24.43086773152343673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>
                        <a14:foregroundMark x1="46778" y1="75000" x2="54000" y2="81083"/>
                        <a14:foregroundMark x1="79444" y1="21667" x2="79444" y2="2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079">
            <a:off x="-149903" y="740735"/>
            <a:ext cx="2071395" cy="278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5429256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929322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929454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429388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929190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928794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28662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428860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928926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428992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929058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/>
          <p:cNvSpPr txBox="1">
            <a:spLocks/>
          </p:cNvSpPr>
          <p:nvPr/>
        </p:nvSpPr>
        <p:spPr>
          <a:xfrm>
            <a:off x="4214810" y="357172"/>
            <a:ext cx="2928958" cy="392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 2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Решение кроссворда. Проверьте!</a:t>
            </a:r>
            <a:endParaRPr lang="ru-RU" dirty="0"/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1" y="928676"/>
            <a:ext cx="3971924" cy="4939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b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29586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29586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3429006"/>
            <a:ext cx="500066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29520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28926" y="9286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29520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29520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29454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Ц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29322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388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9388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29256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28794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28794" y="292894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29058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28926" y="192880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28794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28794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29190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29058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Ш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428992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429124" y="442913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29124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28926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429124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29190" y="142874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28794" y="92867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29124" y="2928940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929322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928794" y="192880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29124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29124" y="1928808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2" name="Picture 3" descr="C:\Users\Бакибаева\Desktop\kisspng-question-mark-exclamation-mark-clip-art-question-5acdccc0668b24.43086773152343673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>
                        <a14:foregroundMark x1="46778" y1="75000" x2="54000" y2="81083"/>
                        <a14:foregroundMark x1="79444" y1="21667" x2="79444" y2="2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079">
            <a:off x="8816236" y="-475559"/>
            <a:ext cx="2071395" cy="350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5429256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929322" y="2428874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929454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Ё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429388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929190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928794" y="3929072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28662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428860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928926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428992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929058" y="3429006"/>
            <a:ext cx="503238" cy="485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2" y="-357208"/>
            <a:ext cx="7690004" cy="9559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</a:t>
            </a:r>
            <a:r>
              <a:rPr lang="ru-RU" dirty="0" smtClean="0"/>
              <a:t>Словарная работа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85721" y="928678"/>
            <a:ext cx="4143403" cy="7026645"/>
          </a:xfrm>
          <a:prstGeom prst="rect">
            <a:avLst/>
          </a:prstGeom>
        </p:spPr>
        <p:txBody>
          <a:bodyPr lIns="91429" tIns="45714" rIns="91429" bIns="45714">
            <a:noAutofit/>
          </a:bodyPr>
          <a:lstStyle/>
          <a:p>
            <a:pPr defTabSz="914290">
              <a:buClr>
                <a:schemeClr val="tx1">
                  <a:shade val="95000"/>
                </a:schemeClr>
              </a:buClr>
              <a:defRPr/>
            </a:pPr>
            <a:endParaRPr lang="ru-RU" sz="1600" b="1" kern="0" dirty="0" smtClean="0">
              <a:latin typeface="Arial" pitchFamily="34" charset="0"/>
              <a:cs typeface="Arial" pitchFamily="34" charset="0"/>
            </a:endParaRPr>
          </a:p>
          <a:p>
            <a:pPr defTabSz="914290">
              <a:buClr>
                <a:schemeClr val="tx1">
                  <a:shade val="95000"/>
                </a:schemeClr>
              </a:buClr>
              <a:defRPr/>
            </a:pPr>
            <a:endParaRPr lang="ru-RU" sz="1600" b="1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85866"/>
            <a:ext cx="400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8610"/>
            <a:ext cx="892971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версия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taxmin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сызмальства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go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daklik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восторженный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xursandchilik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пороки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illatlar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неприспособленный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moslashtirilmagan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грёзы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orzular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иллюзии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xayollar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фантазии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fantaziya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xayol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lar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приоритет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ustuvor vazifa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пренебречь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e‘tibor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bermaslik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обременённый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yuklangan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авантюра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sarguzasht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угрюмость</a:t>
            </a:r>
            <a:r>
              <a:rPr lang="en-U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g‘amginlik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руководствоваться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…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– …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tayanib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asoslanib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постулат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положение, принимаемое без доказательств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z-Latn-UZ" sz="1800" b="1" dirty="0" smtClean="0">
                <a:latin typeface="Arial" pitchFamily="34" charset="0"/>
                <a:cs typeface="Arial" pitchFamily="34" charset="0"/>
              </a:rPr>
              <a:t>postulat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HOME\Desktop\Malchiki1-195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85866"/>
            <a:ext cx="24765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51470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История создания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3372" y="642924"/>
            <a:ext cx="4714908" cy="4770537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Именно в «Петербургской газете» в 1887 году и был впервые опубликован рассказ </a:t>
            </a:r>
            <a:r>
              <a:rPr lang="ru-RU" sz="1600" i="0" dirty="0" smtClean="0">
                <a:solidFill>
                  <a:srgbClr val="FF0000"/>
                </a:solidFill>
              </a:rPr>
              <a:t>«Мальчики».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Но ещё под авторским </a:t>
            </a:r>
            <a:r>
              <a:rPr lang="ru-RU" sz="1600" i="0" dirty="0" smtClean="0">
                <a:solidFill>
                  <a:srgbClr val="FF0000"/>
                </a:solidFill>
              </a:rPr>
              <a:t>псевдонимом Антоша </a:t>
            </a:r>
            <a:r>
              <a:rPr lang="ru-RU" sz="1600" i="0" dirty="0" err="1" smtClean="0">
                <a:solidFill>
                  <a:srgbClr val="FF0000"/>
                </a:solidFill>
              </a:rPr>
              <a:t>Чехонте</a:t>
            </a:r>
            <a:r>
              <a:rPr lang="ru-RU" sz="1600" i="0" dirty="0" smtClean="0">
                <a:solidFill>
                  <a:srgbClr val="FF0000"/>
                </a:solidFill>
              </a:rPr>
              <a:t>.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Существует версия, что поводом к написанию стал случай, имевший место в жизни самого Чехова. Якобы во время прогулки в Нескучном саду в Москве он встретил двух гимназистов, изображавших в игре индейцев. Перенеся это незначительное, на первый взгляд, событие на бумагу, он привнёс в историю много основополагающих моментов, которые способны сызмальства формировать личность человека и в дальнейшем объяснять некоторые его поступки.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2" name="AutoShape 2" descr="Петербургская газета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3" name="Picture 3" descr="C:\Users\HOME\Desktop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6"/>
            <a:ext cx="300039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452755" cy="892552"/>
          </a:xfrm>
        </p:spPr>
        <p:txBody>
          <a:bodyPr/>
          <a:lstStyle/>
          <a:p>
            <a:pPr algn="ctr"/>
            <a:r>
              <a:rPr lang="ru-RU" sz="2900" dirty="0" smtClean="0"/>
              <a:t>Задание для самостоятельного выполнения</a:t>
            </a:r>
            <a:endParaRPr lang="ru-RU" sz="2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1" y="986415"/>
            <a:ext cx="3071834" cy="1154162"/>
          </a:xfrm>
        </p:spPr>
        <p:txBody>
          <a:bodyPr/>
          <a:lstStyle/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 smtClean="0">
              <a:solidFill>
                <a:schemeClr val="tx1"/>
              </a:solidFill>
            </a:endParaRPr>
          </a:p>
          <a:p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9" y="1635647"/>
            <a:ext cx="4877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1831391"/>
            <a:ext cx="4429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Прочитать и подготовить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пересказ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000" b="1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части рассказа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А.П.Чехова «Мальчики».</a:t>
            </a:r>
          </a:p>
        </p:txBody>
      </p:sp>
      <p:pic>
        <p:nvPicPr>
          <p:cNvPr id="1026" name="Picture 2" descr="Викторина по рассказу А.П.Чехова «Мальчики» - Чехов Антон - Проверь себя -  ВИКТОРИНЫ ОН-ЛАЙН - Викторины сказоч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90"/>
            <a:ext cx="250033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51470"/>
            <a:ext cx="9072594" cy="553998"/>
          </a:xfrm>
        </p:spPr>
        <p:txBody>
          <a:bodyPr anchor="ctr"/>
          <a:lstStyle/>
          <a:p>
            <a:pPr algn="ctr"/>
            <a:r>
              <a:rPr lang="ru-RU" sz="2800" dirty="0" smtClean="0"/>
              <a:t>Жанр рассказа «Мальчики»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40" y="785800"/>
            <a:ext cx="2214578" cy="4278094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«Мальчики» — это </a:t>
            </a:r>
            <a:r>
              <a:rPr lang="ru-RU" sz="1600" i="0" dirty="0" smtClean="0">
                <a:solidFill>
                  <a:srgbClr val="FF0000"/>
                </a:solidFill>
              </a:rPr>
              <a:t>рассказ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по жанру, прозаическое произведение. Начинается оно и заканчивается, по сути, одной и той же восторженной фразой: «Володя приехал!». Только оттенок этой экспрессии в начале и в конце имеет существенные отличия.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i="0" dirty="0">
              <a:solidFill>
                <a:schemeClr val="tx1"/>
              </a:solidFill>
            </a:endParaRP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4" name="Picture 2" descr="Рисунки к рассказу &quot;Мальчики&quot; Чехова карандашом (15 фото) 🔥 Прикольные  картинки и юм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52"/>
            <a:ext cx="2643206" cy="2786082"/>
          </a:xfrm>
          <a:prstGeom prst="rect">
            <a:avLst/>
          </a:prstGeom>
          <a:noFill/>
        </p:spPr>
      </p:pic>
      <p:pic>
        <p:nvPicPr>
          <p:cNvPr id="6" name="Picture 7" descr="https://bipbap.ru/wp-content/uploads/2020/01/malchiki3-640x7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000115"/>
            <a:ext cx="335758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51470"/>
            <a:ext cx="9072594" cy="553998"/>
          </a:xfrm>
        </p:spPr>
        <p:txBody>
          <a:bodyPr anchor="ctr"/>
          <a:lstStyle/>
          <a:p>
            <a:pPr algn="ctr"/>
            <a:r>
              <a:rPr lang="ru-RU" sz="2800" dirty="0" smtClean="0"/>
              <a:t>Направление рассказа «Мальчики»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785800"/>
            <a:ext cx="4286280" cy="5016758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Направление в литературе второй половины 19 века — реализм. И Чехов являлся его ярким представителем. Все его герои — отнюдь не идеалы человеческой природы. Они, как призма, пропускают через себя веяния и умонастроения современного им общества, своего времени и волей-неволей подвергаются их влиянию. Это обычные, простые люди, не чуждые порокам, но ведомые и добродетелями.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i="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i="0" dirty="0">
              <a:solidFill>
                <a:schemeClr val="tx1"/>
              </a:solidFill>
            </a:endParaRP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6" name="Picture 2" descr="ПУТЬ В БОЛЬШУЮ ЛИТЕРАТУРУ. 1885-1889 [1957 - - А.П. Чехов в портретах,  иллюстрациях, документах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8"/>
            <a:ext cx="307183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51470"/>
            <a:ext cx="9072594" cy="1107996"/>
          </a:xfrm>
        </p:spPr>
        <p:txBody>
          <a:bodyPr anchor="ctr"/>
          <a:lstStyle/>
          <a:p>
            <a:pPr algn="ctr"/>
            <a:r>
              <a:rPr lang="ru-RU" sz="3600" dirty="0" smtClean="0"/>
              <a:t>Темы и проблемы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785800"/>
            <a:ext cx="4429156" cy="3293209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1600" i="0" dirty="0" smtClean="0">
                <a:solidFill>
                  <a:srgbClr val="FF0000"/>
                </a:solidFill>
              </a:rPr>
              <a:t>Главная тема произведения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А. П. Чехова — детство, которое выражается в желании главных героев осуществить путешествие в далёкую неизведанную страну. Они совершенно неприспособленны к взрослой жизни, не осознают последствий своего решения, продолжают жить в мире грёз, иллюзий и фантазий.</a:t>
            </a:r>
          </a:p>
          <a:p>
            <a:pPr fontAlgn="base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i="0" dirty="0">
              <a:solidFill>
                <a:schemeClr val="tx1"/>
              </a:solidFill>
            </a:endParaRP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0" name="Picture 4" descr="Краткий пересказ &quot;Мальчики&quot; А. П. Чехов | Краткий пересказ | Яндекс Дз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53"/>
            <a:ext cx="3571901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51470"/>
            <a:ext cx="9072594" cy="1107996"/>
          </a:xfrm>
        </p:spPr>
        <p:txBody>
          <a:bodyPr anchor="ctr"/>
          <a:lstStyle/>
          <a:p>
            <a:pPr algn="ctr"/>
            <a:r>
              <a:rPr lang="ru-RU" sz="3600" dirty="0" smtClean="0"/>
              <a:t>Темы и проблемы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785800"/>
            <a:ext cx="3857652" cy="3046988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</a:t>
            </a:r>
          </a:p>
          <a:p>
            <a:pPr fontAlgn="base"/>
            <a:r>
              <a:rPr lang="ru-RU" sz="1600" i="0" dirty="0" smtClean="0">
                <a:solidFill>
                  <a:schemeClr val="tx1"/>
                </a:solidFill>
              </a:rPr>
              <a:t>  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В рассказе автор затрагивает </a:t>
            </a:r>
            <a:r>
              <a:rPr lang="ru-RU" sz="1600" i="0" dirty="0" smtClean="0">
                <a:solidFill>
                  <a:srgbClr val="FF0000"/>
                </a:solidFill>
              </a:rPr>
              <a:t>проблемы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взаимоотношений отцов и детей, в целом мира детей и взрослых, разницу в мировоззрениях людей одного поколения. Чехов рассматривает вопрос расстановки приоритетов в мышлении мальчиков, чем один может легко поступиться и пренебречь, а другой нет.</a:t>
            </a: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0" name="Picture 2" descr="Рисунки к рассказу &quot;Мальчики&quot; Чехова карандашом (15 фото) 🔥 Прикольные  картинки и юм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71552"/>
            <a:ext cx="358139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51470"/>
            <a:ext cx="9072594" cy="1107996"/>
          </a:xfrm>
        </p:spPr>
        <p:txBody>
          <a:bodyPr anchor="ctr"/>
          <a:lstStyle/>
          <a:p>
            <a:pPr algn="ctr"/>
            <a:r>
              <a:rPr lang="ru-RU" sz="3600" dirty="0" smtClean="0"/>
              <a:t>Темы и проблемы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2" y="785800"/>
            <a:ext cx="4357718" cy="3785652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Проблема воспитания проскальзывает в строках с репликами отца Володи. Тот предельно интеллигентен, очень уважителен к собственному сыну. Он смог заложить в сознание мальчика верные постулаты, которыми необходимо руководствоваться в жизни, элементарно — что такое хорошо и что такое плохо. А на примере </a:t>
            </a:r>
            <a:r>
              <a:rPr lang="ru-RU" sz="1600" i="0" dirty="0" err="1" smtClean="0">
                <a:solidFill>
                  <a:schemeClr val="tx2">
                    <a:lumMod val="75000"/>
                  </a:schemeClr>
                </a:solidFill>
              </a:rPr>
              <a:t>Чечевицына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мы наблюдаем противоположную картину. Судя по всему, мальчик был лишён родительской любви и должного воспитания, оттого и вырос с безответственной претензией к независимости и самостоятельности.</a:t>
            </a: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Урок 17. а. п. чехов «мальчики» - Литературное чтение - 4 класс -  Российская электронная ш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90"/>
            <a:ext cx="350046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51470"/>
            <a:ext cx="9072594" cy="662892"/>
          </a:xfrm>
        </p:spPr>
        <p:txBody>
          <a:bodyPr anchor="ctr"/>
          <a:lstStyle/>
          <a:p>
            <a:pPr algn="ctr"/>
            <a:r>
              <a:rPr lang="ru-RU" sz="3600" dirty="0" smtClean="0"/>
              <a:t>Главная мысль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785800"/>
            <a:ext cx="4286280" cy="3785652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600" i="0" dirty="0" smtClean="0">
                <a:solidFill>
                  <a:srgbClr val="FF0000"/>
                </a:solidFill>
              </a:rPr>
              <a:t>Смысл рассказа «Мальчики»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– это необходимость поддерживать правильные отношения между взрослыми и детьми. Дети являются продолжением своих родителей, и им следует всегда внимательно относиться к вопросам воспитания своих отпрысков, нести за это ответственность, чтобы в дальнейшем похожее чувство ответственности зародилось и укоренилось в душах и воззрениях самих детей. Ведь родительский пример самый точный и показательный на первых этапах формирования личности ребенка.</a:t>
            </a: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71552"/>
            <a:ext cx="38481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51470"/>
            <a:ext cx="9072594" cy="662892"/>
          </a:xfrm>
        </p:spPr>
        <p:txBody>
          <a:bodyPr anchor="ctr"/>
          <a:lstStyle/>
          <a:p>
            <a:pPr algn="ctr"/>
            <a:r>
              <a:rPr lang="ru-RU" sz="3600" dirty="0" smtClean="0"/>
              <a:t>Главная мысль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1934" y="785800"/>
            <a:ext cx="5000660" cy="3293209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Следовательно, </a:t>
            </a:r>
            <a:r>
              <a:rPr lang="ru-RU" sz="1600" i="0" dirty="0" smtClean="0">
                <a:solidFill>
                  <a:srgbClr val="FF0000"/>
                </a:solidFill>
              </a:rPr>
              <a:t>идея произведения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– это стремление автора напомнить о том, как важно постоянно задумываться о последствиях принятых решений, а тем более совершенных поступков. Так как порой последствия бывают непредсказуемыми и необратимыми, желательно стараться просчитывать свои действия на несколько шагов вперёд. А если неблагоприятный исход неизбежен, возможно, разумнее будет и вовсе отказаться от ранее принятого авантюрного решения.</a:t>
            </a:r>
          </a:p>
          <a:p>
            <a:pPr fontAlgn="base"/>
            <a:endParaRPr lang="ru-RU" sz="1600" i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utoShape 2" descr="Биография Мамина-Сибиряка Дмитрия Наркис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Рассказ &quot;Мальчики&quot; Чехова как нарисовать, картинки, рисунки смотреть где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52"/>
            <a:ext cx="300039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5929</TotalTime>
  <Words>1162</Words>
  <Application>Microsoft Office PowerPoint</Application>
  <PresentationFormat>Экран (16:9)</PresentationFormat>
  <Paragraphs>172</Paragraphs>
  <Slides>20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Wingdings 2</vt:lpstr>
      <vt:lpstr>Office Theme</vt:lpstr>
      <vt:lpstr>     Литературное                     чтение</vt:lpstr>
      <vt:lpstr>История создания </vt:lpstr>
      <vt:lpstr>Жанр рассказа «Мальчики» </vt:lpstr>
      <vt:lpstr>Направление рассказа «Мальчики» </vt:lpstr>
      <vt:lpstr>Темы и проблемы  </vt:lpstr>
      <vt:lpstr>Темы и проблемы  </vt:lpstr>
      <vt:lpstr>Темы и проблемы  </vt:lpstr>
      <vt:lpstr>Главная мысль </vt:lpstr>
      <vt:lpstr>Главная мысль </vt:lpstr>
      <vt:lpstr>        Главные герои и их характеристика    </vt:lpstr>
      <vt:lpstr>        Главные герои и их характеристика    </vt:lpstr>
      <vt:lpstr>        Главные герои и их характеристика    </vt:lpstr>
      <vt:lpstr>        Главные герои и их характеристика    </vt:lpstr>
      <vt:lpstr>        Главные герои и их характеристика    </vt:lpstr>
      <vt:lpstr>        Главные герои и их характеристика    </vt:lpstr>
      <vt:lpstr>               Решение кроссворда        </vt:lpstr>
      <vt:lpstr>              Решение кроссворда</vt:lpstr>
      <vt:lpstr>      Решение кроссворда. Проверьте!</vt:lpstr>
      <vt:lpstr>                                                                                                        Словарная работа  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532</cp:revision>
  <dcterms:created xsi:type="dcterms:W3CDTF">2020-04-13T08:05:42Z</dcterms:created>
  <dcterms:modified xsi:type="dcterms:W3CDTF">2020-11-18T12:13:27Z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