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95" r:id="rId3"/>
    <p:sldId id="298" r:id="rId4"/>
    <p:sldId id="296" r:id="rId5"/>
    <p:sldId id="297" r:id="rId6"/>
    <p:sldId id="299" r:id="rId7"/>
    <p:sldId id="300" r:id="rId8"/>
    <p:sldId id="301" r:id="rId9"/>
    <p:sldId id="302" r:id="rId10"/>
    <p:sldId id="303" r:id="rId11"/>
    <p:sldId id="304" r:id="rId12"/>
    <p:sldId id="307" r:id="rId13"/>
    <p:sldId id="305" r:id="rId14"/>
    <p:sldId id="306" r:id="rId15"/>
    <p:sldId id="308" r:id="rId16"/>
    <p:sldId id="291" r:id="rId17"/>
    <p:sldId id="309" r:id="rId18"/>
    <p:sldId id="269" r:id="rId19"/>
  </p:sldIdLst>
  <p:sldSz cx="9144000" cy="5143500" type="screen16x9"/>
  <p:notesSz cx="5765800" cy="3244850"/>
  <p:defaultTextStyle>
    <a:defPPr>
      <a:defRPr lang="ru-RU"/>
    </a:defPPr>
    <a:lvl1pPr marL="0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69" autoAdjust="0"/>
  </p:normalViewPr>
  <p:slideViewPr>
    <p:cSldViewPr>
      <p:cViewPr varScale="1">
        <p:scale>
          <a:sx n="82" d="100"/>
          <a:sy n="82" d="100"/>
        </p:scale>
        <p:origin x="102" y="102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684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065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6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9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0539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7"/>
            <a:ext cx="6875356" cy="1685375"/>
          </a:xfrm>
          <a:prstGeom prst="rect">
            <a:avLst/>
          </a:prstGeom>
        </p:spPr>
        <p:txBody>
          <a:bodyPr vert="horz" wrap="square" lIns="0" tIns="23153" rIns="0" bIns="0" rtlCol="0">
            <a:spAutoFit/>
          </a:bodyPr>
          <a:lstStyle/>
          <a:p>
            <a:pPr marL="20134">
              <a:spcBef>
                <a:spcPts val="181"/>
              </a:spcBef>
            </a:pPr>
            <a:r>
              <a:rPr lang="ru-RU" sz="5400" spc="-8" dirty="0" smtClean="0"/>
              <a:t>     Литературное     </a:t>
            </a:r>
            <a:br>
              <a:rPr lang="ru-RU" sz="5400" spc="-8" dirty="0" smtClean="0"/>
            </a:br>
            <a:r>
              <a:rPr lang="ru-RU" sz="5400" spc="-8" dirty="0" smtClean="0"/>
              <a:t>               чтение</a:t>
            </a:r>
            <a:endParaRPr sz="5400" dirty="0"/>
          </a:p>
        </p:txBody>
      </p:sp>
      <p:sp>
        <p:nvSpPr>
          <p:cNvPr id="4" name="object 4"/>
          <p:cNvSpPr txBox="1"/>
          <p:nvPr/>
        </p:nvSpPr>
        <p:spPr>
          <a:xfrm>
            <a:off x="1115616" y="1347614"/>
            <a:ext cx="7918918" cy="2087032"/>
          </a:xfrm>
          <a:prstGeom prst="rect">
            <a:avLst/>
          </a:prstGeom>
        </p:spPr>
        <p:txBody>
          <a:bodyPr vert="horz" wrap="square" lIns="0" tIns="22148" rIns="0" bIns="0" rtlCol="0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endParaRPr lang="ru-RU" b="1" spc="-32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b="1" spc="-32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b="1" spc="-32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b="1" spc="-32" dirty="0" smtClean="0">
                <a:solidFill>
                  <a:srgbClr val="2365C7"/>
                </a:solidFill>
                <a:latin typeface="Arial"/>
                <a:cs typeface="Arial"/>
              </a:rPr>
              <a:t> Михаил Юрьевич Лермонтов.</a:t>
            </a:r>
            <a:endParaRPr lang="ru-RU" b="1" dirty="0" smtClean="0">
              <a:latin typeface="Arial"/>
              <a:cs typeface="Arial"/>
            </a:endParaRPr>
          </a:p>
          <a:p>
            <a:pPr marL="20134">
              <a:lnSpc>
                <a:spcPts val="4329"/>
              </a:lnSpc>
            </a:pPr>
            <a:r>
              <a:rPr lang="ru-RU" sz="3800" b="1" spc="-16" dirty="0" smtClean="0">
                <a:solidFill>
                  <a:srgbClr val="2365C7"/>
                </a:solidFill>
                <a:latin typeface="Arial"/>
                <a:cs typeface="Arial"/>
              </a:rPr>
              <a:t>        </a:t>
            </a:r>
            <a:r>
              <a:rPr lang="ru-RU" sz="2800" b="1" spc="-16" dirty="0" smtClean="0">
                <a:solidFill>
                  <a:srgbClr val="2365C7"/>
                </a:solidFill>
                <a:latin typeface="Arial"/>
                <a:cs typeface="Arial"/>
              </a:rPr>
              <a:t>         «Бородино».</a:t>
            </a:r>
            <a:r>
              <a:rPr lang="ru-RU" sz="3800" b="1" spc="-16" dirty="0" smtClean="0">
                <a:solidFill>
                  <a:srgbClr val="2365C7"/>
                </a:solidFill>
                <a:latin typeface="Arial"/>
                <a:cs typeface="Arial"/>
              </a:rPr>
              <a:t>           </a:t>
            </a:r>
          </a:p>
          <a:p>
            <a:pPr marL="53357" marR="977540">
              <a:lnSpc>
                <a:spcPts val="3108"/>
              </a:lnSpc>
              <a:spcBef>
                <a:spcPts val="2347"/>
              </a:spcBef>
            </a:pP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7158" y="1857370"/>
            <a:ext cx="545820" cy="128588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32748" y="337425"/>
            <a:ext cx="1006041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809314" y="394737"/>
            <a:ext cx="274924" cy="590848"/>
          </a:xfrm>
          <a:prstGeom prst="rect">
            <a:avLst/>
          </a:prstGeom>
        </p:spPr>
        <p:txBody>
          <a:bodyPr vert="horz" wrap="square" lIns="0" tIns="25168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09632" y="859064"/>
            <a:ext cx="696878" cy="342479"/>
          </a:xfrm>
          <a:prstGeom prst="rect">
            <a:avLst/>
          </a:prstGeom>
        </p:spPr>
        <p:txBody>
          <a:bodyPr vert="horz" wrap="square" lIns="0" tIns="19127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chemeClr val="bg1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chemeClr val="bg1"/>
                </a:solidFill>
                <a:latin typeface="Arial"/>
                <a:cs typeface="Arial"/>
              </a:rPr>
              <a:t>ласс</a:t>
            </a:r>
            <a:endParaRPr sz="21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9" y="458120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8" name="Picture 2" descr="Бородино. Лермонтов. Читать стихотворение онлайн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1680" y="2787774"/>
            <a:ext cx="5880716" cy="2141430"/>
          </a:xfrm>
          <a:prstGeom prst="rect">
            <a:avLst/>
          </a:prstGeom>
          <a:noFill/>
        </p:spPr>
      </p:pic>
      <p:sp>
        <p:nvSpPr>
          <p:cNvPr id="27" name="object 5"/>
          <p:cNvSpPr/>
          <p:nvPr/>
        </p:nvSpPr>
        <p:spPr>
          <a:xfrm>
            <a:off x="349681" y="3447390"/>
            <a:ext cx="545820" cy="128588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</a:t>
            </a:r>
            <a:r>
              <a:rPr lang="ru-RU" dirty="0" err="1" smtClean="0"/>
              <a:t>Предтекстовая</a:t>
            </a:r>
            <a:r>
              <a:rPr lang="ru-RU" dirty="0" smtClean="0"/>
              <a:t> словарная работа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306" y="1000114"/>
            <a:ext cx="5286412" cy="39290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5720" y="1214428"/>
            <a:ext cx="37862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Лафет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- станок, на который укрепляется пушка.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</a:t>
            </a:r>
            <a:r>
              <a:rPr lang="ru-RU" dirty="0" err="1" smtClean="0"/>
              <a:t>Предтекстовая</a:t>
            </a:r>
            <a:r>
              <a:rPr lang="ru-RU" dirty="0" smtClean="0"/>
              <a:t> словарная работа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1000114"/>
            <a:ext cx="6215106" cy="392909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00826" y="1928808"/>
            <a:ext cx="25003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Редут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полевое укрепление, обнесённое валом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istehkom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).</a:t>
            </a:r>
            <a:endParaRPr lang="ru-RU" sz="1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</a:t>
            </a:r>
            <a:r>
              <a:rPr lang="ru-RU" dirty="0" err="1" smtClean="0"/>
              <a:t>Предтекстовая</a:t>
            </a:r>
            <a:r>
              <a:rPr lang="ru-RU" dirty="0" smtClean="0"/>
              <a:t> словарная работа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/>
        </p:nvSpPr>
        <p:spPr>
          <a:xfrm>
            <a:off x="285720" y="571486"/>
            <a:ext cx="8174712" cy="44291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pPr marL="45720" indent="0">
              <a:buNone/>
            </a:pPr>
            <a:r>
              <a:rPr lang="uz-Cyrl-UZ" sz="1600" b="1" dirty="0" smtClean="0">
                <a:latin typeface="Arial" pitchFamily="34" charset="0"/>
                <a:cs typeface="Arial" pitchFamily="34" charset="0"/>
              </a:rPr>
              <a:t>булат –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po’lat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45720" indent="0">
              <a:buNone/>
            </a:pPr>
            <a:r>
              <a:rPr lang="uz-Cyrl-UZ" sz="1600" b="1" dirty="0" smtClean="0">
                <a:latin typeface="Arial" pitchFamily="34" charset="0"/>
                <a:cs typeface="Arial" pitchFamily="34" charset="0"/>
              </a:rPr>
              <a:t>бусурман - здесь: враг –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dushman</a:t>
            </a:r>
            <a:r>
              <a:rPr lang="uz-Cyrl-UZ" sz="16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45720" indent="0">
              <a:buNone/>
            </a:pPr>
            <a:r>
              <a:rPr lang="uz-Cyrl-UZ" sz="1600" b="1" dirty="0" smtClean="0">
                <a:latin typeface="Arial" pitchFamily="34" charset="0"/>
                <a:cs typeface="Arial" pitchFamily="34" charset="0"/>
              </a:rPr>
              <a:t>затеять 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– начать –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boshlamoq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45720" indent="0">
              <a:buNone/>
            </a:pPr>
            <a:r>
              <a:rPr lang="uz-Cyrl-UZ" sz="1600" b="1" dirty="0" smtClean="0">
                <a:latin typeface="Arial" pitchFamily="34" charset="0"/>
                <a:cs typeface="Arial" pitchFamily="34" charset="0"/>
              </a:rPr>
              <a:t>сражён 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булатом –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qilich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chopib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o’ldirilgan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45720" indent="0">
              <a:buNone/>
            </a:pPr>
            <a:r>
              <a:rPr lang="uz-Cyrl-UZ" sz="1600" b="1" dirty="0">
                <a:latin typeface="Arial" pitchFamily="34" charset="0"/>
                <a:cs typeface="Arial" pitchFamily="34" charset="0"/>
              </a:rPr>
              <a:t>с</a:t>
            </a:r>
            <a:r>
              <a:rPr lang="uz-Cyrl-UZ" sz="1600" b="1" dirty="0" smtClean="0">
                <a:latin typeface="Arial" pitchFamily="34" charset="0"/>
                <a:cs typeface="Arial" pitchFamily="34" charset="0"/>
              </a:rPr>
              <a:t>веркнув 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очами –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ko’zlari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chaqnagan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45720" indent="0">
              <a:buNone/>
            </a:pPr>
            <a:r>
              <a:rPr lang="uz-Cyrl-UZ" sz="1600" b="1" dirty="0">
                <a:latin typeface="Arial" pitchFamily="34" charset="0"/>
                <a:cs typeface="Arial" pitchFamily="34" charset="0"/>
              </a:rPr>
              <a:t>р</a:t>
            </a:r>
            <a:r>
              <a:rPr lang="uz-Cyrl-UZ" sz="1600" b="1" dirty="0" smtClean="0">
                <a:latin typeface="Arial" pitchFamily="34" charset="0"/>
                <a:cs typeface="Arial" pitchFamily="34" charset="0"/>
              </a:rPr>
              <a:t>укопашный 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бой –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yakkama-yakka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kurash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marL="45720" indent="0"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рождён был хватом –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o’tkir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yigit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bo’lib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tug’ilgan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45720" indent="0"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смешаться –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aralashib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ketmoq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45720" indent="0"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промелькнуть –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o’tib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ketmoq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45720" indent="0">
              <a:buNone/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тступать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chekinmoq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45720" indent="0"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досадно –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attang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afsus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45720" indent="0"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ликовать –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shodlanmoq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vaqtichog’lik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qilmoq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45720" indent="0"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45720" indent="0"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45720" indent="0">
              <a:buNone/>
            </a:pP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marL="45720" indent="0"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45720" indent="0">
              <a:buNone/>
            </a:pP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Ona\O'quv Amaliyot\kopy\book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1285866"/>
            <a:ext cx="321471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8"/>
            <a:ext cx="8858312" cy="507831"/>
          </a:xfrm>
        </p:spPr>
        <p:txBody>
          <a:bodyPr/>
          <a:lstStyle/>
          <a:p>
            <a:r>
              <a:rPr lang="ru-RU" dirty="0" smtClean="0"/>
              <a:t>  Солдаты русской и французской армии</a:t>
            </a:r>
            <a:endParaRPr lang="ru-RU" dirty="0"/>
          </a:p>
        </p:txBody>
      </p:sp>
      <p:pic>
        <p:nvPicPr>
          <p:cNvPr id="3" name="Picture 2" descr="Картинки по запросу &quot;русский солдат бородино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000114"/>
            <a:ext cx="4143404" cy="3357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Картинки по запросу &quot;французский солдат напелеонг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59" r="31835"/>
          <a:stretch/>
        </p:blipFill>
        <p:spPr bwMode="auto">
          <a:xfrm>
            <a:off x="4786314" y="1000114"/>
            <a:ext cx="4095330" cy="3357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848544" y="4429138"/>
            <a:ext cx="2866200" cy="571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1600" dirty="0" smtClean="0"/>
              <a:t>   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Русский солдат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5214942" y="4429138"/>
            <a:ext cx="2928958" cy="5000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dirty="0" smtClean="0"/>
              <a:t>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Французский солдат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148" name="AutoShape 4" descr="Наполеон I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0" name="Picture 6" descr="Файл:Napoleon Paul Delaroche.jpg — Википеди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1000114"/>
            <a:ext cx="4190339" cy="3500462"/>
          </a:xfrm>
          <a:prstGeom prst="rect">
            <a:avLst/>
          </a:prstGeom>
          <a:noFill/>
        </p:spPr>
      </p:pic>
      <p:sp>
        <p:nvSpPr>
          <p:cNvPr id="6152" name="AutoShape 8" descr="Кутузов, Михаил Илларио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4" name="AutoShape 10" descr="Кутузов, Михаил Илларио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6" name="AutoShape 12" descr="Кутузов, Михаил Илларио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8" name="AutoShape 14" descr="Кутузов, Михаил Илларио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60" name="AutoShape 16" descr="Кутузов, Михаил Илларио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62" name="Picture 18" descr="Кутузов Михаил Илларионович краткая биография, интересные факты, чем  знаменит фельдмаршал, роль Кутузова в войне 1812 года, ранения,  исторический портрет | tvercult.ru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1000114"/>
            <a:ext cx="4214842" cy="3500462"/>
          </a:xfrm>
          <a:prstGeom prst="rect">
            <a:avLst/>
          </a:prstGeom>
          <a:noFill/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785786" y="4429138"/>
            <a:ext cx="2866200" cy="4286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Русский полководец     </a:t>
            </a:r>
          </a:p>
          <a:p>
            <a:pPr marL="45720" indent="0"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М.И.Кутузов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929190" y="4429138"/>
            <a:ext cx="4143404" cy="64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Французский император</a:t>
            </a:r>
          </a:p>
          <a:p>
            <a:pPr marL="45720" indent="0"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Наполеон Бонапарт</a:t>
            </a:r>
          </a:p>
          <a:p>
            <a:pPr marL="45720" indent="0"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2844" y="214297"/>
            <a:ext cx="91440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Русский полководец и император Франции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286115" y="4457700"/>
          <a:ext cx="1785951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Объект упаковщика для оболочки" showAsIcon="1" r:id="rId6" imgW="4036680" imgH="685800" progId="Package">
                  <p:embed/>
                </p:oleObj>
              </mc:Choice>
              <mc:Fallback>
                <p:oleObj name="Объект упаковщика для оболочки" showAsIcon="1" r:id="rId6" imgW="4036680" imgH="685800" progId="Packag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115" y="4457700"/>
                        <a:ext cx="1785951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r>
              <a:rPr lang="ru-RU" dirty="0" smtClean="0"/>
              <a:t>             Решение кроссворда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1214428"/>
            <a:ext cx="7736402" cy="2954655"/>
          </a:xfrm>
        </p:spPr>
        <p:txBody>
          <a:bodyPr/>
          <a:lstStyle/>
          <a:p>
            <a:r>
              <a:rPr lang="ru-RU" sz="1600" dirty="0" smtClean="0"/>
              <a:t>По горизонтали:</a:t>
            </a:r>
          </a:p>
          <a:p>
            <a:endParaRPr lang="ru-RU" sz="1600" dirty="0" smtClean="0"/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Название села, где 7 сентября произошло решающее сражение Отечественной войны 1812 года.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Кто изображён в стихотворении как слуга царю, отец солдатам?</a:t>
            </a:r>
          </a:p>
          <a:p>
            <a:pPr marL="342900" indent="-342900"/>
            <a:endParaRPr lang="ru-RU" sz="1600" dirty="0" smtClean="0"/>
          </a:p>
          <a:p>
            <a:pPr marL="342900" indent="-342900"/>
            <a:r>
              <a:rPr lang="ru-RU" sz="1600" dirty="0" smtClean="0"/>
              <a:t>По вертикали:</a:t>
            </a:r>
          </a:p>
          <a:p>
            <a:pPr marL="342900" indent="-342900"/>
            <a:endParaRPr lang="ru-RU" sz="1600" dirty="0" smtClean="0"/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Какое слово использовано автором в стихотворении в значении «враг»?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Кто рассказывает молодым солдатам о Бородинском сражении?</a:t>
            </a:r>
          </a:p>
          <a:p>
            <a:pPr marL="342900" indent="-342900"/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Решение кроссворда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86050" y="2928940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86116" y="2928940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86182" y="2928940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6248" y="2928940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86182" y="2428874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86182" y="1928808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86446" y="2928940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86182" y="342900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86182" y="92867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86182" y="4429138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85918" y="4429138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786050" y="4429138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285984" y="4429138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786314" y="1928808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786314" y="4429138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786182" y="3929072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286116" y="4429138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286248" y="4429138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786314" y="2928940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286380" y="2928940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786182" y="1428742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786314" y="2428874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286512" y="2928940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786314" y="342900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85786" y="4429138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285852" y="4429138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1"/>
          </a:xfrm>
        </p:spPr>
        <p:txBody>
          <a:bodyPr/>
          <a:lstStyle/>
          <a:p>
            <a:r>
              <a:rPr lang="ru-RU" dirty="0" smtClean="0"/>
              <a:t>     Решение кроссворда. Проверьте!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86050" y="2928940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Б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86116" y="2928940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86182" y="2928940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6248" y="2928940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86182" y="2428874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86182" y="1928808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с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86446" y="2928940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86182" y="342900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м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86182" y="92867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б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86182" y="4429138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85918" y="4429138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786050" y="4429138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285984" y="4429138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786314" y="1928808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786314" y="4429138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786182" y="3929072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286116" y="4429138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286248" y="4429138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786314" y="2928940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286380" y="2928940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786182" y="1428742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786314" y="2428874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286512" y="2928940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786314" y="342900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85786" y="4429138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п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285852" y="4429138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8"/>
            <a:ext cx="8452755" cy="446276"/>
          </a:xfrm>
        </p:spPr>
        <p:txBody>
          <a:bodyPr/>
          <a:lstStyle/>
          <a:p>
            <a:pPr algn="ctr"/>
            <a:r>
              <a:rPr lang="ru-RU" sz="2900" smtClean="0"/>
              <a:t> Задание </a:t>
            </a:r>
            <a:r>
              <a:rPr lang="ru-RU" sz="2900" dirty="0" smtClean="0"/>
              <a:t>для самостоятельного выполнения</a:t>
            </a:r>
            <a:endParaRPr lang="ru-RU" sz="2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1" y="986415"/>
            <a:ext cx="3071834" cy="1154162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>
              <a:solidFill>
                <a:schemeClr val="tx1"/>
              </a:solidFill>
            </a:endParaRPr>
          </a:p>
        </p:txBody>
      </p:sp>
      <p:pic>
        <p:nvPicPr>
          <p:cNvPr id="7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219524" y="563671"/>
            <a:ext cx="5287004" cy="528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3502885" y="1265172"/>
            <a:ext cx="5287004" cy="405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506214" y="1503396"/>
            <a:ext cx="3789301" cy="40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5715008" y="928676"/>
            <a:ext cx="31432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Выучить наизусть понравившийся отрывок из стихотворения  </a:t>
            </a:r>
            <a:r>
              <a:rPr lang="ru-RU" sz="1600" b="1" dirty="0" smtClean="0"/>
              <a:t>М.Ю.Лермонтова «Бородино».</a:t>
            </a:r>
          </a:p>
          <a:p>
            <a:endParaRPr lang="ru-RU" sz="1600" dirty="0"/>
          </a:p>
        </p:txBody>
      </p:sp>
      <p:sp>
        <p:nvSpPr>
          <p:cNvPr id="4" name="AutoShape 2" descr="лермонтов книги - Google Search | Books, Movie posters, Read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2" descr="Переиздание знаменитой книги - Виртуальный Pусский музе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14"/>
            <a:ext cx="5357850" cy="392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072594" cy="507831"/>
          </a:xfrm>
        </p:spPr>
        <p:txBody>
          <a:bodyPr/>
          <a:lstStyle/>
          <a:p>
            <a:r>
              <a:rPr lang="ru-RU" dirty="0" smtClean="0"/>
              <a:t>    </a:t>
            </a:r>
            <a:r>
              <a:rPr lang="ru-RU" sz="2800" dirty="0" smtClean="0"/>
              <a:t>История создания стихотворения «Бородино»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72066" y="1228262"/>
            <a:ext cx="3714776" cy="3693319"/>
          </a:xfrm>
        </p:spPr>
        <p:txBody>
          <a:bodyPr/>
          <a:lstStyle/>
          <a:p>
            <a:endParaRPr lang="ru-RU" sz="1600" dirty="0" smtClean="0"/>
          </a:p>
          <a:p>
            <a:endParaRPr lang="ru-RU" sz="1600" dirty="0" smtClean="0"/>
          </a:p>
          <a:p>
            <a:r>
              <a:rPr lang="ru-RU" sz="1600" i="0" dirty="0" smtClean="0">
                <a:solidFill>
                  <a:schemeClr val="tx1"/>
                </a:solidFill>
              </a:rPr>
              <a:t>В 1837 году вся Россия праздновала 25-летие со дня победы в Отечественной войне 1812 года. Торжественная атмосфера откликнулась и в сердце Михаила Юрьевича Лермонтова, который в этом же году написал хрестоматийное произведение  «Бородино».</a:t>
            </a:r>
            <a:r>
              <a:rPr lang="ru-RU" sz="1600" dirty="0" smtClean="0">
                <a:solidFill>
                  <a:schemeClr val="tx1"/>
                </a:solidFill>
              </a:rPr>
              <a:t/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0" i="0" dirty="0" smtClean="0"/>
              <a:t> 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 </a:t>
            </a:r>
            <a:r>
              <a:rPr lang="ru-RU" sz="1600" b="0" i="0" dirty="0" smtClean="0"/>
              <a:t/>
            </a:r>
            <a:br>
              <a:rPr lang="ru-RU" sz="1600" b="0" i="0" dirty="0" smtClean="0"/>
            </a:br>
            <a:endParaRPr lang="ru-RU" sz="1600" dirty="0"/>
          </a:p>
        </p:txBody>
      </p:sp>
      <p:pic>
        <p:nvPicPr>
          <p:cNvPr id="31748" name="Picture 4" descr="Иллюстрация 15 из 23 для Бородино - Михаил Лермонтов | Лабиринт - книги.  Источник: Ассол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00114"/>
            <a:ext cx="4643470" cy="392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072594" cy="507831"/>
          </a:xfrm>
        </p:spPr>
        <p:txBody>
          <a:bodyPr/>
          <a:lstStyle/>
          <a:p>
            <a:r>
              <a:rPr lang="ru-RU" dirty="0" smtClean="0"/>
              <a:t>    </a:t>
            </a:r>
            <a:r>
              <a:rPr lang="ru-RU" sz="2800" dirty="0" smtClean="0"/>
              <a:t>История создания стихотворения «Бородино»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928676"/>
            <a:ext cx="3857652" cy="2215991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Стихотворение «Бородино»</a:t>
            </a:r>
            <a:r>
              <a:rPr lang="ru-RU" sz="1600" i="0" dirty="0" smtClean="0">
                <a:solidFill>
                  <a:schemeClr val="tx1"/>
                </a:solidFill>
              </a:rPr>
              <a:t> впервые было опубликовано в журнале «Современник» в 1837 году. Посвящено оно Бородинскому сражению, в котором русская армия сражалась против наполеоновского войска.</a:t>
            </a:r>
          </a:p>
          <a:p>
            <a:r>
              <a:rPr lang="ru-RU" sz="1600" b="0" i="0" dirty="0" smtClean="0"/>
              <a:t/>
            </a:r>
            <a:br>
              <a:rPr lang="ru-RU" sz="1600" b="0" i="0" dirty="0" smtClean="0"/>
            </a:br>
            <a:endParaRPr lang="ru-RU" sz="1600" dirty="0"/>
          </a:p>
        </p:txBody>
      </p:sp>
      <p:pic>
        <p:nvPicPr>
          <p:cNvPr id="34820" name="Picture 4" descr="Иллюстрация 1 из 23 для Бородино - Михаил Лермонтов | Лабиринт - книги.  Источник: Лабирин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1000114"/>
            <a:ext cx="4714908" cy="3929090"/>
          </a:xfrm>
          <a:prstGeom prst="rect">
            <a:avLst/>
          </a:prstGeom>
          <a:noFill/>
        </p:spPr>
      </p:pic>
      <p:pic>
        <p:nvPicPr>
          <p:cNvPr id="34822" name="Picture 6" descr="Книга &quot;Современник, литературный журнал А. С. Пушкина 1836-1837&quot; – купить  книгу с быстрой доставкой в интернет-магазине OZ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2571750"/>
            <a:ext cx="2000264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072594" cy="507831"/>
          </a:xfrm>
        </p:spPr>
        <p:txBody>
          <a:bodyPr/>
          <a:lstStyle/>
          <a:p>
            <a:r>
              <a:rPr lang="ru-RU" dirty="0" smtClean="0"/>
              <a:t>    </a:t>
            </a:r>
            <a:r>
              <a:rPr lang="ru-RU" sz="2800" dirty="0" smtClean="0"/>
              <a:t>История создания стихотворения «Бородино»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1000114"/>
            <a:ext cx="4000528" cy="3447098"/>
          </a:xfrm>
        </p:spPr>
        <p:txBody>
          <a:bodyPr/>
          <a:lstStyle/>
          <a:p>
            <a:endParaRPr lang="ru-RU" sz="1600" dirty="0" smtClean="0"/>
          </a:p>
          <a:p>
            <a:r>
              <a:rPr lang="ru-RU" sz="1600" i="0" dirty="0" smtClean="0">
                <a:solidFill>
                  <a:schemeClr val="tx1"/>
                </a:solidFill>
              </a:rPr>
              <a:t>Тем не менее, история создания стиха гораздо богаче. С детства поэта окружали люди, которые пережили битву на Бородинском поле: Афанасий Столыпин, брат бабушки Лермонтова, </a:t>
            </a:r>
            <a:r>
              <a:rPr lang="ru-RU" sz="1600" i="0" dirty="0" err="1" smtClean="0">
                <a:solidFill>
                  <a:schemeClr val="tx1"/>
                </a:solidFill>
              </a:rPr>
              <a:t>гувернант-француз</a:t>
            </a:r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err="1" smtClean="0">
                <a:solidFill>
                  <a:schemeClr val="tx1"/>
                </a:solidFill>
              </a:rPr>
              <a:t>Капэ</a:t>
            </a:r>
            <a:r>
              <a:rPr lang="ru-RU" sz="1600" i="0" dirty="0" smtClean="0">
                <a:solidFill>
                  <a:schemeClr val="tx1"/>
                </a:solidFill>
              </a:rPr>
              <a:t>, крестьяне из бабушкиного имения. Все они делились воспоминаниями о победоносном сражении. Позже Михаил Юрьевич попал на службу в Гусарский полк, где тоже служили участники Бородинского сражения. </a:t>
            </a:r>
            <a:r>
              <a:rPr lang="ru-RU" sz="1600" dirty="0" smtClean="0">
                <a:solidFill>
                  <a:schemeClr val="tx1"/>
                </a:solidFill>
              </a:rPr>
              <a:t/>
            </a:r>
            <a:br>
              <a:rPr lang="ru-RU" sz="1600" dirty="0" smtClean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3794" name="AutoShape 2" descr="Столыпин, Афанасий Алексее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Столыпин, Афанасий Алексее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798" name="Picture 6" descr="Афанасий Алексеевич Столыпин (1788-1864). Сын Алексея Емельяновича Столыпина  и Марии Афанасьевны Столыпины Муж Марии Александровны С… | Портрет, Марио,  Александри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1000114"/>
            <a:ext cx="2071689" cy="2786082"/>
          </a:xfrm>
          <a:prstGeom prst="rect">
            <a:avLst/>
          </a:prstGeom>
          <a:noFill/>
        </p:spPr>
      </p:pic>
      <p:pic>
        <p:nvPicPr>
          <p:cNvPr id="8" name="Picture 12" descr="Лермонтов М.Ю.: Семья Лермонтов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68011" y="1000114"/>
            <a:ext cx="2068381" cy="273466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143372" y="3714758"/>
            <a:ext cx="47863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         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             Афанасий                       Елизавета    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             Алексеевич                    Алексеевна     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             Столыпин                       Арсеньева           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        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072594" cy="507831"/>
          </a:xfrm>
        </p:spPr>
        <p:txBody>
          <a:bodyPr/>
          <a:lstStyle/>
          <a:p>
            <a:r>
              <a:rPr lang="ru-RU" dirty="0" smtClean="0"/>
              <a:t>    </a:t>
            </a:r>
            <a:r>
              <a:rPr lang="ru-RU" sz="2800" dirty="0" smtClean="0"/>
              <a:t>История создания стихотворения «Бородино»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643570" y="1000114"/>
            <a:ext cx="3500430" cy="3693319"/>
          </a:xfrm>
        </p:spPr>
        <p:txBody>
          <a:bodyPr/>
          <a:lstStyle/>
          <a:p>
            <a:endParaRPr lang="ru-RU" sz="1600" dirty="0" smtClean="0"/>
          </a:p>
          <a:p>
            <a:r>
              <a:rPr lang="ru-RU" sz="1600" i="0" dirty="0" smtClean="0">
                <a:solidFill>
                  <a:schemeClr val="tx1"/>
                </a:solidFill>
              </a:rPr>
              <a:t>Бородинское сражение произошло 7 сентября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1812 года в 124 километрах к западу от Москвы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у села Бородино на площади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в 49 квадратных километров.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Со стороны русских в ней принимало участие 120 тысяч человек, со стороны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французов – 135 тысяч человек. Именно в этом сражении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впервые в истории был развеян миф о непобедимости наполеоновской армии.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32770" name="Picture 2" descr="http://literatura5.narod.ru/borodin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3" y="928676"/>
            <a:ext cx="5214973" cy="39766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</a:t>
            </a:r>
            <a:r>
              <a:rPr lang="ru-RU" dirty="0" err="1" smtClean="0"/>
              <a:t>Предтекстовая</a:t>
            </a:r>
            <a:r>
              <a:rPr lang="ru-RU" dirty="0" smtClean="0"/>
              <a:t> словарная работа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620" y="928676"/>
            <a:ext cx="5035986" cy="40005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282" y="1643056"/>
            <a:ext cx="42862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Драгун</a:t>
            </a: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 -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солдат или офицер кавалерии.</a:t>
            </a:r>
            <a:endParaRPr lang="ru-RU" sz="1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</a:t>
            </a:r>
            <a:r>
              <a:rPr lang="ru-RU" dirty="0" err="1" smtClean="0"/>
              <a:t>Предтекстовая</a:t>
            </a:r>
            <a:r>
              <a:rPr lang="ru-RU" dirty="0" smtClean="0"/>
              <a:t> словарная работа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1" y="1000114"/>
            <a:ext cx="5000659" cy="38576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29257" y="1500180"/>
            <a:ext cx="350046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Улан</a:t>
            </a: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-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солдат или офицер лёгкой конницы</a:t>
            </a:r>
            <a:r>
              <a:rPr lang="ru-RU" sz="1600" b="1" smtClean="0">
                <a:latin typeface="Arial" pitchFamily="34" charset="0"/>
                <a:cs typeface="Arial" pitchFamily="34" charset="0"/>
              </a:rPr>
              <a:t>, вооружённый пиками.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Особенностью обмундирования этого рода войск была «уланка»- головной убор с квадратным верхом.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</a:t>
            </a:r>
            <a:r>
              <a:rPr lang="ru-RU" dirty="0" err="1" smtClean="0"/>
              <a:t>Предтекстовая</a:t>
            </a:r>
            <a:r>
              <a:rPr lang="ru-RU" dirty="0" smtClean="0"/>
              <a:t> словарная работа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926" y="857238"/>
            <a:ext cx="6000792" cy="40005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5720" y="1500180"/>
            <a:ext cx="28575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endParaRPr lang="ru-RU" sz="1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Кивер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высокий головной убор у военных.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</a:t>
            </a:r>
            <a:r>
              <a:rPr lang="ru-RU" dirty="0" err="1" smtClean="0"/>
              <a:t>Предтекстовая</a:t>
            </a:r>
            <a:r>
              <a:rPr lang="ru-RU" dirty="0" smtClean="0"/>
              <a:t> словарная работа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1000114"/>
            <a:ext cx="5214974" cy="3899609"/>
          </a:xfrm>
          <a:prstGeom prst="rect">
            <a:avLst/>
          </a:prstGeom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2216696" y="5877272"/>
            <a:ext cx="4852098" cy="504056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Cyrl-UZ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Картечь - снаряд.</a:t>
            </a:r>
            <a:endParaRPr kumimoji="0" lang="uz-Cyrl-UZ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715008" y="2071684"/>
            <a:ext cx="3000396" cy="17859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Cyrl-UZ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Картечь</a:t>
            </a:r>
            <a:r>
              <a:rPr kumimoji="0" lang="uz-Cyrl-UZ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- артиллерийский  снаряд </a:t>
            </a:r>
            <a:r>
              <a:rPr kumimoji="0" lang="uz-Cyrl-UZ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</a:t>
            </a:r>
            <a:r>
              <a:rPr kumimoji="0" lang="en-US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sochma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o’q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)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  <a:endParaRPr kumimoji="0" lang="uz-Cyrl-UZ" sz="16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3465</TotalTime>
  <Words>530</Words>
  <Application>Microsoft Office PowerPoint</Application>
  <PresentationFormat>Экран (16:9)</PresentationFormat>
  <Paragraphs>128</Paragraphs>
  <Slides>18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Georgia</vt:lpstr>
      <vt:lpstr>Office Theme</vt:lpstr>
      <vt:lpstr>Объект упаковщика для оболочки</vt:lpstr>
      <vt:lpstr>     Литературное                     чтение</vt:lpstr>
      <vt:lpstr>    История создания стихотворения «Бородино»</vt:lpstr>
      <vt:lpstr>    История создания стихотворения «Бородино»</vt:lpstr>
      <vt:lpstr>    История создания стихотворения «Бородино»</vt:lpstr>
      <vt:lpstr>    История создания стихотворения «Бородино»</vt:lpstr>
      <vt:lpstr>     Предтекстовая словарная работа</vt:lpstr>
      <vt:lpstr>     Предтекстовая словарная работа</vt:lpstr>
      <vt:lpstr>     Предтекстовая словарная работа</vt:lpstr>
      <vt:lpstr>     Предтекстовая словарная работа</vt:lpstr>
      <vt:lpstr>     Предтекстовая словарная работа</vt:lpstr>
      <vt:lpstr>     Предтекстовая словарная работа</vt:lpstr>
      <vt:lpstr>     Предтекстовая словарная работа</vt:lpstr>
      <vt:lpstr>  Солдаты русской и французской армии</vt:lpstr>
      <vt:lpstr> </vt:lpstr>
      <vt:lpstr>               Решение кроссворда</vt:lpstr>
      <vt:lpstr>               Решение кроссворда</vt:lpstr>
      <vt:lpstr>     Решение кроссворда. Проверьте!</vt:lpstr>
      <vt:lpstr> Задание для самостоятельного выполнения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Учетная запись Майкрософт</cp:lastModifiedBy>
  <cp:revision>408</cp:revision>
  <dcterms:created xsi:type="dcterms:W3CDTF">2020-04-13T08:05:42Z</dcterms:created>
  <dcterms:modified xsi:type="dcterms:W3CDTF">2021-02-24T11:31:23Z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