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63" r:id="rId3"/>
    <p:sldId id="289" r:id="rId4"/>
    <p:sldId id="264" r:id="rId5"/>
    <p:sldId id="286" r:id="rId6"/>
    <p:sldId id="257" r:id="rId7"/>
    <p:sldId id="258" r:id="rId8"/>
    <p:sldId id="277" r:id="rId9"/>
    <p:sldId id="279" r:id="rId10"/>
    <p:sldId id="290" r:id="rId11"/>
    <p:sldId id="293" r:id="rId12"/>
    <p:sldId id="291" r:id="rId13"/>
    <p:sldId id="292" r:id="rId14"/>
    <p:sldId id="288" r:id="rId15"/>
    <p:sldId id="269" r:id="rId16"/>
  </p:sldIdLst>
  <p:sldSz cx="9144000" cy="5143500" type="screen16x9"/>
  <p:notesSz cx="5765800" cy="3244850"/>
  <p:defaultTextStyle>
    <a:defPPr>
      <a:defRPr lang="ru-RU"/>
    </a:defPPr>
    <a:lvl1pPr marL="0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49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698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547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395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244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093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3942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8791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4565">
          <p15:clr>
            <a:srgbClr val="A4A3A4"/>
          </p15:clr>
        </p15:guide>
        <p15:guide id="4" pos="34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40" y="80"/>
      </p:cViewPr>
      <p:guideLst>
        <p:guide orient="horz" pos="2880"/>
        <p:guide pos="2160"/>
        <p:guide orient="horz" pos="4565"/>
        <p:guide pos="34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AB435-F548-42E7-8EAA-052E03BAC943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ADF9EC-9299-435A-B84E-A03D07A4051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4849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49698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4547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899395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24244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49093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73942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98791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507830"/>
          </a:xfr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78998" y="1238187"/>
            <a:ext cx="7186000" cy="584776"/>
          </a:xfrm>
        </p:spPr>
        <p:txBody>
          <a:bodyPr lIns="0" tIns="0" rIns="0" bIns="0"/>
          <a:lstStyle>
            <a:lvl1pPr>
              <a:defRPr sz="38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507830"/>
          </a:xfr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2" y="1183006"/>
            <a:ext cx="397764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2" y="1183006"/>
            <a:ext cx="397764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507830"/>
          </a:xfr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337356" y="252619"/>
            <a:ext cx="400804" cy="400608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4" y="849894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78998" y="1238187"/>
            <a:ext cx="71860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4"/>
            <a:ext cx="2926080" cy="4462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4"/>
            <a:ext cx="2103120" cy="4462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4"/>
            <a:ext cx="2103120" cy="4462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49">
        <a:defRPr>
          <a:latin typeface="+mn-lt"/>
          <a:ea typeface="+mn-ea"/>
          <a:cs typeface="+mn-cs"/>
        </a:defRPr>
      </a:lvl2pPr>
      <a:lvl3pPr marL="1449698">
        <a:defRPr>
          <a:latin typeface="+mn-lt"/>
          <a:ea typeface="+mn-ea"/>
          <a:cs typeface="+mn-cs"/>
        </a:defRPr>
      </a:lvl3pPr>
      <a:lvl4pPr marL="2174547">
        <a:defRPr>
          <a:latin typeface="+mn-lt"/>
          <a:ea typeface="+mn-ea"/>
          <a:cs typeface="+mn-cs"/>
        </a:defRPr>
      </a:lvl4pPr>
      <a:lvl5pPr marL="2899395">
        <a:defRPr>
          <a:latin typeface="+mn-lt"/>
          <a:ea typeface="+mn-ea"/>
          <a:cs typeface="+mn-cs"/>
        </a:defRPr>
      </a:lvl5pPr>
      <a:lvl6pPr marL="3624244">
        <a:defRPr>
          <a:latin typeface="+mn-lt"/>
          <a:ea typeface="+mn-ea"/>
          <a:cs typeface="+mn-cs"/>
        </a:defRPr>
      </a:lvl6pPr>
      <a:lvl7pPr marL="4349093">
        <a:defRPr>
          <a:latin typeface="+mn-lt"/>
          <a:ea typeface="+mn-ea"/>
          <a:cs typeface="+mn-cs"/>
        </a:defRPr>
      </a:lvl7pPr>
      <a:lvl8pPr marL="5073942">
        <a:defRPr>
          <a:latin typeface="+mn-lt"/>
          <a:ea typeface="+mn-ea"/>
          <a:cs typeface="+mn-cs"/>
        </a:defRPr>
      </a:lvl8pPr>
      <a:lvl9pPr marL="5798791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49">
        <a:defRPr>
          <a:latin typeface="+mn-lt"/>
          <a:ea typeface="+mn-ea"/>
          <a:cs typeface="+mn-cs"/>
        </a:defRPr>
      </a:lvl2pPr>
      <a:lvl3pPr marL="1449698">
        <a:defRPr>
          <a:latin typeface="+mn-lt"/>
          <a:ea typeface="+mn-ea"/>
          <a:cs typeface="+mn-cs"/>
        </a:defRPr>
      </a:lvl3pPr>
      <a:lvl4pPr marL="2174547">
        <a:defRPr>
          <a:latin typeface="+mn-lt"/>
          <a:ea typeface="+mn-ea"/>
          <a:cs typeface="+mn-cs"/>
        </a:defRPr>
      </a:lvl4pPr>
      <a:lvl5pPr marL="2899395">
        <a:defRPr>
          <a:latin typeface="+mn-lt"/>
          <a:ea typeface="+mn-ea"/>
          <a:cs typeface="+mn-cs"/>
        </a:defRPr>
      </a:lvl5pPr>
      <a:lvl6pPr marL="3624244">
        <a:defRPr>
          <a:latin typeface="+mn-lt"/>
          <a:ea typeface="+mn-ea"/>
          <a:cs typeface="+mn-cs"/>
        </a:defRPr>
      </a:lvl6pPr>
      <a:lvl7pPr marL="4349093">
        <a:defRPr>
          <a:latin typeface="+mn-lt"/>
          <a:ea typeface="+mn-ea"/>
          <a:cs typeface="+mn-cs"/>
        </a:defRPr>
      </a:lvl7pPr>
      <a:lvl8pPr marL="5073942">
        <a:defRPr>
          <a:latin typeface="+mn-lt"/>
          <a:ea typeface="+mn-ea"/>
          <a:cs typeface="+mn-cs"/>
        </a:defRPr>
      </a:lvl8pPr>
      <a:lvl9pPr marL="579879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" y="-20539"/>
            <a:ext cx="9134937" cy="16185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55577" y="-121737"/>
            <a:ext cx="6875356" cy="1685375"/>
          </a:xfrm>
          <a:prstGeom prst="rect">
            <a:avLst/>
          </a:prstGeom>
        </p:spPr>
        <p:txBody>
          <a:bodyPr vert="horz" wrap="square" lIns="0" tIns="23153" rIns="0" bIns="0" rtlCol="0">
            <a:spAutoFit/>
          </a:bodyPr>
          <a:lstStyle/>
          <a:p>
            <a:pPr marL="20134">
              <a:spcBef>
                <a:spcPts val="181"/>
              </a:spcBef>
            </a:pPr>
            <a:r>
              <a:rPr lang="ru-RU" sz="5400" spc="-8" dirty="0" smtClean="0"/>
              <a:t>     Литературное     </a:t>
            </a:r>
            <a:br>
              <a:rPr lang="ru-RU" sz="5400" spc="-8" dirty="0" smtClean="0"/>
            </a:br>
            <a:r>
              <a:rPr lang="ru-RU" sz="5400" spc="-8" dirty="0" smtClean="0"/>
              <a:t>               чтение</a:t>
            </a:r>
            <a:endParaRPr sz="5400" dirty="0"/>
          </a:p>
        </p:txBody>
      </p:sp>
      <p:sp>
        <p:nvSpPr>
          <p:cNvPr id="4" name="object 4"/>
          <p:cNvSpPr txBox="1"/>
          <p:nvPr/>
        </p:nvSpPr>
        <p:spPr>
          <a:xfrm>
            <a:off x="1043608" y="1491630"/>
            <a:ext cx="7918918" cy="2087032"/>
          </a:xfrm>
          <a:prstGeom prst="rect">
            <a:avLst/>
          </a:prstGeom>
        </p:spPr>
        <p:txBody>
          <a:bodyPr vert="horz" wrap="square" lIns="0" tIns="22148" rIns="0" bIns="0" rtlCol="0">
            <a:spAutoFit/>
          </a:bodyPr>
          <a:lstStyle/>
          <a:p>
            <a:pPr marL="29196">
              <a:lnSpc>
                <a:spcPts val="3092"/>
              </a:lnSpc>
              <a:spcBef>
                <a:spcPts val="174"/>
              </a:spcBef>
            </a:pPr>
            <a:endParaRPr lang="ru-RU" spc="-32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29196">
              <a:lnSpc>
                <a:spcPts val="3092"/>
              </a:lnSpc>
              <a:spcBef>
                <a:spcPts val="174"/>
              </a:spcBef>
            </a:pPr>
            <a:r>
              <a:rPr lang="ru-RU" b="1" spc="-32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b="1" spc="-32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b="1" spc="-32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b="1" spc="-32" dirty="0" smtClean="0">
                <a:solidFill>
                  <a:srgbClr val="2365C7"/>
                </a:solidFill>
                <a:latin typeface="Arial"/>
                <a:cs typeface="Arial"/>
              </a:rPr>
              <a:t> Михаил Юрьевич Лермонтов.</a:t>
            </a:r>
            <a:endParaRPr b="1" dirty="0">
              <a:latin typeface="Arial"/>
              <a:cs typeface="Arial"/>
            </a:endParaRPr>
          </a:p>
          <a:p>
            <a:pPr marL="20134">
              <a:lnSpc>
                <a:spcPts val="4329"/>
              </a:lnSpc>
            </a:pPr>
            <a:r>
              <a:rPr lang="ru-RU" sz="3800" b="1" spc="-16" dirty="0" smtClean="0">
                <a:solidFill>
                  <a:srgbClr val="2365C7"/>
                </a:solidFill>
                <a:latin typeface="Arial"/>
                <a:cs typeface="Arial"/>
              </a:rPr>
              <a:t>       </a:t>
            </a:r>
          </a:p>
          <a:p>
            <a:pPr marL="53357" marR="977540">
              <a:lnSpc>
                <a:spcPts val="3108"/>
              </a:lnSpc>
              <a:spcBef>
                <a:spcPts val="2347"/>
              </a:spcBef>
            </a:pPr>
            <a:endParaRPr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85720" y="2000247"/>
            <a:ext cx="545820" cy="1285884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7432748" y="337425"/>
            <a:ext cx="1006041" cy="1005549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7809314" y="394737"/>
            <a:ext cx="274924" cy="590848"/>
          </a:xfrm>
          <a:prstGeom prst="rect">
            <a:avLst/>
          </a:prstGeom>
        </p:spPr>
        <p:txBody>
          <a:bodyPr vert="horz" wrap="square" lIns="0" tIns="25168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ru-RU" sz="3600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36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609632" y="859064"/>
            <a:ext cx="696878" cy="342479"/>
          </a:xfrm>
          <a:prstGeom prst="rect">
            <a:avLst/>
          </a:prstGeom>
        </p:spPr>
        <p:txBody>
          <a:bodyPr vert="horz" wrap="square" lIns="0" tIns="19127" rIns="0" bIns="0" rtlCol="0">
            <a:spAutoFit/>
          </a:bodyPr>
          <a:lstStyle/>
          <a:p>
            <a:pPr>
              <a:spcBef>
                <a:spcPts val="151"/>
              </a:spcBef>
            </a:pPr>
            <a:r>
              <a:rPr sz="2100" spc="8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100" spc="-8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100" dirty="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49569" y="458120"/>
            <a:ext cx="741186" cy="739818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5602" name="Picture 2" descr="Живопись Лермонтова - Русская историческая библиотек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3648" y="2499742"/>
            <a:ext cx="5879006" cy="2304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2355"/>
            <a:ext cx="9072594" cy="507831"/>
          </a:xfrm>
        </p:spPr>
        <p:txBody>
          <a:bodyPr/>
          <a:lstStyle/>
          <a:p>
            <a:r>
              <a:rPr lang="ru-RU" dirty="0" smtClean="0"/>
              <a:t>    </a:t>
            </a:r>
            <a:r>
              <a:rPr lang="ru-RU" sz="2800" dirty="0" smtClean="0"/>
              <a:t>История создания стихотворения «Бородино»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282" y="928676"/>
            <a:ext cx="4000528" cy="3447098"/>
          </a:xfrm>
        </p:spPr>
        <p:txBody>
          <a:bodyPr/>
          <a:lstStyle/>
          <a:p>
            <a:endParaRPr lang="ru-RU" sz="1600" dirty="0" smtClean="0"/>
          </a:p>
          <a:p>
            <a:endParaRPr lang="ru-RU" sz="1600" dirty="0" smtClean="0"/>
          </a:p>
          <a:p>
            <a:r>
              <a:rPr lang="ru-RU" sz="1600" i="0" dirty="0" smtClean="0">
                <a:solidFill>
                  <a:schemeClr val="tx1"/>
                </a:solidFill>
              </a:rPr>
              <a:t>В </a:t>
            </a:r>
            <a:r>
              <a:rPr lang="ru-RU" sz="1600" i="0" dirty="0">
                <a:solidFill>
                  <a:schemeClr val="tx1"/>
                </a:solidFill>
              </a:rPr>
              <a:t>начале 1837 года </a:t>
            </a:r>
            <a:r>
              <a:rPr lang="ru-RU" sz="1600" i="0" dirty="0" err="1" smtClean="0">
                <a:solidFill>
                  <a:schemeClr val="tx1"/>
                </a:solidFill>
              </a:rPr>
              <a:t>М.Ю.Лермонтов</a:t>
            </a:r>
            <a:r>
              <a:rPr lang="ru-RU" sz="1600" i="0" dirty="0" smtClean="0">
                <a:solidFill>
                  <a:schemeClr val="tx1"/>
                </a:solidFill>
              </a:rPr>
              <a:t>  написал стихотворение «Бородино». Впервые оно было опубликовано в журнале «Современник» в 1837 году. Стихотворение посвящено  Бородинскому сражению 7 сентября 1812 года, в котором русская армия сражалась против наполеоновского войска.</a:t>
            </a:r>
          </a:p>
          <a:p>
            <a:r>
              <a:rPr lang="ru-RU" sz="1600" b="0" i="0" dirty="0" smtClean="0"/>
              <a:t/>
            </a:r>
            <a:br>
              <a:rPr lang="ru-RU" sz="1600" b="0" i="0" dirty="0" smtClean="0"/>
            </a:br>
            <a:endParaRPr lang="ru-RU" sz="1600" dirty="0"/>
          </a:p>
        </p:txBody>
      </p:sp>
      <p:pic>
        <p:nvPicPr>
          <p:cNvPr id="33794" name="Picture 2" descr="Бородино. Лермонтов. Читать стихотворение онлайн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928676"/>
            <a:ext cx="4572032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Решение кроссворда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0" y="1238187"/>
            <a:ext cx="8606760" cy="3200876"/>
          </a:xfrm>
        </p:spPr>
        <p:txBody>
          <a:bodyPr/>
          <a:lstStyle/>
          <a:p>
            <a:r>
              <a:rPr lang="ru-RU" sz="1600" dirty="0" smtClean="0"/>
              <a:t>По горизонтали: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chemeClr val="tx1"/>
                </a:solidFill>
              </a:rPr>
              <a:t>Фамилия бабушки М.Ю.Лермонтова.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chemeClr val="tx1"/>
                </a:solidFill>
              </a:rPr>
              <a:t>Название имения, где прошло детство М.Ю.Лермонтова.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chemeClr val="tx1"/>
                </a:solidFill>
              </a:rPr>
              <a:t>Имя матери М.Ю.Лермонтова.</a:t>
            </a:r>
          </a:p>
          <a:p>
            <a:pPr marL="342900" indent="-342900">
              <a:buAutoNum type="arabicPeriod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/>
            <a:r>
              <a:rPr lang="ru-RU" sz="1600" dirty="0" smtClean="0">
                <a:solidFill>
                  <a:srgbClr val="0070C0"/>
                </a:solidFill>
              </a:rPr>
              <a:t>По вертикали:</a:t>
            </a:r>
          </a:p>
          <a:p>
            <a:pPr marL="342900" indent="-342900" algn="just">
              <a:buAutoNum type="arabicPeriod"/>
            </a:pPr>
            <a:r>
              <a:rPr lang="ru-RU" sz="1600" dirty="0" smtClean="0">
                <a:solidFill>
                  <a:schemeClr val="tx1"/>
                </a:solidFill>
              </a:rPr>
              <a:t>Место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 суровыми величественными горными вершинами и неповторимой красотой природы, которое покорило сердце будущего поэта. </a:t>
            </a:r>
          </a:p>
          <a:p>
            <a:pPr marL="342900" indent="-342900" algn="just">
              <a:buFontTx/>
              <a:buAutoNum type="arabicPeriod"/>
            </a:pP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Звание отца </a:t>
            </a:r>
            <a:r>
              <a:rPr lang="ru-RU" sz="1600" dirty="0" err="1" smtClean="0">
                <a:solidFill>
                  <a:schemeClr val="tx1"/>
                </a:solidFill>
              </a:rPr>
              <a:t>М.Ю.Лермонтова</a:t>
            </a:r>
            <a:r>
              <a:rPr lang="ru-RU" sz="160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Tx/>
              <a:buAutoNum type="arabicPeriod"/>
            </a:pPr>
            <a:r>
              <a:rPr lang="ru-RU" sz="1600" dirty="0" smtClean="0">
                <a:solidFill>
                  <a:schemeClr val="tx1"/>
                </a:solidFill>
              </a:rPr>
              <a:t>Стихотворение </a:t>
            </a:r>
            <a:r>
              <a:rPr lang="ru-RU" sz="1600" dirty="0" err="1" smtClean="0">
                <a:solidFill>
                  <a:schemeClr val="tx1"/>
                </a:solidFill>
              </a:rPr>
              <a:t>М.Ю.Лермонтова</a:t>
            </a:r>
            <a:r>
              <a:rPr lang="ru-RU" sz="1600" dirty="0" smtClean="0">
                <a:solidFill>
                  <a:schemeClr val="tx1"/>
                </a:solidFill>
              </a:rPr>
              <a:t>, посвящённое крупному сражению Отечественной войны 1812 года. </a:t>
            </a:r>
          </a:p>
          <a:p>
            <a:pPr marL="342900" indent="-342900" algn="just">
              <a:buAutoNum type="arabicPeriod"/>
            </a:pP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Решение кроссворда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1428742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14480" y="1428742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14546" y="1428742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14612" y="1428742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14678" y="1428742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14744" y="1428742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14810" y="1428742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14414" y="1928808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14414" y="928676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14414" y="2428874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714744" y="2928940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714612" y="2928940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214678" y="2928940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214414" y="2928940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214414" y="3429006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4348" y="2928940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714480" y="2928940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214546" y="2928940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214942" y="1428742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714876" y="1428742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214942" y="928676"/>
            <a:ext cx="503238" cy="485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214942" y="1928808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214942" y="2428874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214942" y="2928940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214942" y="3429006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214942" y="3929072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714876" y="3429006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715008" y="3429006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205871" y="3415527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711968" y="3415526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211902" y="2914649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205871" y="3921685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216569" y="2443165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205871" y="4407701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214401" y="1935954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211902" y="1443275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211902" y="978695"/>
            <a:ext cx="503238" cy="485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Решение кроссворда. Проверьте!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1428742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14480" y="1428742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1"/>
                </a:solidFill>
              </a:rPr>
              <a:t>р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14546" y="1428742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14612" y="1428742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14678" y="1428742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1"/>
                </a:solidFill>
              </a:rPr>
              <a:t>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14744" y="1428742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1"/>
                </a:solidFill>
              </a:rPr>
              <a:t>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14810" y="1428742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14414" y="1928808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14414" y="928676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к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14414" y="2428874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к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714744" y="2928940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1"/>
                </a:solidFill>
              </a:rPr>
              <a:t>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714612" y="2928940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214678" y="2928940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1"/>
                </a:solidFill>
              </a:rPr>
              <a:t>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214414" y="2928940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214414" y="3429006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1"/>
                </a:solidFill>
              </a:rPr>
              <a:t>з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4348" y="2928940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714480" y="2928940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1"/>
                </a:solidFill>
              </a:rPr>
              <a:t>р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214546" y="2928940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1"/>
                </a:solidFill>
              </a:rPr>
              <a:t>х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214942" y="1428742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714876" y="1428742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214942" y="928676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к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214942" y="1928808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1"/>
                </a:solidFill>
              </a:rPr>
              <a:t>п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214942" y="2428874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214942" y="2928940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214942" y="3429006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214942" y="3929072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1"/>
                </a:solidFill>
              </a:rPr>
              <a:t>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714876" y="3429006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715008" y="3429006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1"/>
                </a:solidFill>
              </a:rPr>
              <a:t>р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215074" y="3429006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715140" y="3429006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211902" y="2914649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211902" y="3914781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215863" y="4395917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211902" y="2401074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215863" y="1887108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р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212746" y="1408087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211902" y="900875"/>
            <a:ext cx="503238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б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62355"/>
            <a:ext cx="8559531" cy="507830"/>
          </a:xfrm>
        </p:spPr>
        <p:txBody>
          <a:bodyPr/>
          <a:lstStyle/>
          <a:p>
            <a:r>
              <a:rPr lang="ru-RU" dirty="0" smtClean="0"/>
              <a:t>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1" y="1238186"/>
            <a:ext cx="5112568" cy="784830"/>
          </a:xfrm>
        </p:spPr>
        <p:txBody>
          <a:bodyPr/>
          <a:lstStyle/>
          <a:p>
            <a:r>
              <a:rPr lang="ru-RU" sz="1700" dirty="0" smtClean="0"/>
              <a:t>                    </a:t>
            </a:r>
          </a:p>
          <a:p>
            <a:endParaRPr lang="ru-RU" sz="1700" dirty="0" smtClean="0"/>
          </a:p>
          <a:p>
            <a:r>
              <a:rPr lang="ru-RU" sz="1700" dirty="0" smtClean="0"/>
              <a:t>                  </a:t>
            </a:r>
            <a:endParaRPr lang="ru-RU" sz="1700" dirty="0"/>
          </a:p>
        </p:txBody>
      </p:sp>
      <p:pic>
        <p:nvPicPr>
          <p:cNvPr id="6" name="Picture 2" descr="D:\Ona\O'quv Amaliyot\kopy\book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1285866"/>
            <a:ext cx="3003541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000100" y="928677"/>
            <a:ext cx="443447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en-US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имение –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qarorgoh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вольномыслие –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erkin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fikrlilik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муза –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ilhom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parisi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свободолюбивый –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erksevar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сражение –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jang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покорил –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zabt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etdi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художник –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rassom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драматург –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dramaturg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8"/>
            <a:ext cx="8452755" cy="892552"/>
          </a:xfrm>
        </p:spPr>
        <p:txBody>
          <a:bodyPr/>
          <a:lstStyle/>
          <a:p>
            <a:pPr algn="ctr"/>
            <a:r>
              <a:rPr lang="ru-RU" sz="2900" dirty="0" smtClean="0"/>
              <a:t>Задание для самостоятельного выполнения</a:t>
            </a:r>
            <a:endParaRPr lang="ru-RU" sz="29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2911" y="986415"/>
            <a:ext cx="3071834" cy="1154162"/>
          </a:xfrm>
        </p:spPr>
        <p:txBody>
          <a:bodyPr/>
          <a:lstStyle/>
          <a:p>
            <a:endParaRPr lang="ru-RU" sz="2500" dirty="0" smtClean="0">
              <a:solidFill>
                <a:schemeClr val="tx1"/>
              </a:solidFill>
            </a:endParaRPr>
          </a:p>
          <a:p>
            <a:endParaRPr lang="ru-RU" sz="2500" dirty="0" smtClean="0">
              <a:solidFill>
                <a:schemeClr val="tx1"/>
              </a:solidFill>
            </a:endParaRPr>
          </a:p>
          <a:p>
            <a:endParaRPr lang="ru-RU" sz="2500" dirty="0">
              <a:solidFill>
                <a:schemeClr val="tx1"/>
              </a:solidFill>
            </a:endParaRPr>
          </a:p>
        </p:txBody>
      </p:sp>
      <p:pic>
        <p:nvPicPr>
          <p:cNvPr id="7" name="Picture 10" descr="5454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336043">
            <a:off x="14219524" y="563671"/>
            <a:ext cx="5287004" cy="5284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5454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336043">
            <a:off x="13502885" y="1265172"/>
            <a:ext cx="5287004" cy="405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0" descr="5454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336043">
            <a:off x="14506214" y="1503396"/>
            <a:ext cx="3789301" cy="40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4643438" y="1214428"/>
            <a:ext cx="307183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Подготовиться к пересказу биографии М.Ю.Лермонтова.</a:t>
            </a:r>
          </a:p>
          <a:p>
            <a:endParaRPr lang="ru-RU" sz="1600" dirty="0"/>
          </a:p>
        </p:txBody>
      </p:sp>
      <p:sp>
        <p:nvSpPr>
          <p:cNvPr id="4" name="AutoShape 2" descr="лермонтов книги - Google Search | Books, Movie posters, Read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Книга: &quot;Стихотворения. Поэмы&quot; - Михаил Лермонтов. Купить книгу, читать  рецензии | ISBN 978-5-255-01873-4 | Лабиринт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1071552"/>
            <a:ext cx="3500462" cy="37862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6" y="51470"/>
            <a:ext cx="8190071" cy="738665"/>
          </a:xfrm>
        </p:spPr>
        <p:txBody>
          <a:bodyPr anchor="ctr"/>
          <a:lstStyle/>
          <a:p>
            <a:pPr algn="ctr"/>
            <a:r>
              <a:rPr lang="ru-RU" sz="4800" dirty="0" smtClean="0"/>
              <a:t>Биография </a:t>
            </a:r>
            <a:endParaRPr lang="ru-RU" sz="4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86314" y="357174"/>
            <a:ext cx="4204143" cy="4031872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r>
              <a:rPr lang="ru-RU" sz="3200" dirty="0" smtClean="0">
                <a:solidFill>
                  <a:schemeClr val="tx1"/>
                </a:solidFill>
              </a:rPr>
              <a:t>Михаил Юрьевич Лермонтов – великий русский писатель, поэт, талантливый художник и драматург.</a:t>
            </a:r>
            <a:endParaRPr lang="ru-RU" sz="3200" dirty="0"/>
          </a:p>
        </p:txBody>
      </p:sp>
      <p:pic>
        <p:nvPicPr>
          <p:cNvPr id="7" name="Picture 8" descr="lermontov_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5" y="928675"/>
            <a:ext cx="4500595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8951" y="175199"/>
            <a:ext cx="6190999" cy="587467"/>
          </a:xfrm>
          <a:prstGeom prst="rect">
            <a:avLst/>
          </a:prstGeom>
        </p:spPr>
        <p:txBody>
          <a:bodyPr vert="horz" wrap="square" lIns="0" tIns="26175" rIns="0" bIns="0" rtlCol="0">
            <a:spAutoFit/>
          </a:bodyPr>
          <a:lstStyle/>
          <a:p>
            <a:pPr marL="20134" algn="ctr">
              <a:spcBef>
                <a:spcPts val="206"/>
              </a:spcBef>
            </a:pPr>
            <a:r>
              <a:rPr lang="ru-RU" sz="3600" spc="-8" dirty="0" smtClean="0"/>
              <a:t>                 </a:t>
            </a:r>
            <a:endParaRPr sz="3600" spc="-8" dirty="0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67843" y="789749"/>
            <a:ext cx="3497809" cy="520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4970" tIns="72486" rIns="144970" bIns="72486" anchor="ctr">
            <a:spAutoFit/>
          </a:bodyPr>
          <a:lstStyle/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32041" y="942209"/>
            <a:ext cx="3960439" cy="592664"/>
          </a:xfrm>
          <a:prstGeom prst="rect">
            <a:avLst/>
          </a:prstGeom>
        </p:spPr>
        <p:txBody>
          <a:bodyPr wrap="square" lIns="144970" tIns="72486" rIns="144970" bIns="72486">
            <a:spAutoFit/>
          </a:bodyPr>
          <a:lstStyle/>
          <a:p>
            <a:r>
              <a:rPr lang="ru-RU" dirty="0" smtClean="0"/>
              <a:t>   </a:t>
            </a:r>
            <a:endParaRPr lang="ru-RU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457200" y="274639"/>
            <a:ext cx="8229600" cy="5078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defTabSz="914290">
              <a:defRPr/>
            </a:pPr>
            <a:r>
              <a:rPr lang="ru-RU" sz="3300" b="1" kern="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ea typeface="+mj-ea"/>
                <a:cs typeface="Arial"/>
              </a:rPr>
              <a:t>               Детство М.Ю.Лермонтова</a:t>
            </a:r>
            <a:endParaRPr lang="ru-RU" sz="3300" b="1" kern="0" dirty="0">
              <a:solidFill>
                <a:schemeClr val="bg1">
                  <a:lumMod val="85000"/>
                  <a:lumOff val="15000"/>
                </a:schemeClr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4648199" y="1047890"/>
            <a:ext cx="4038601" cy="5078274"/>
          </a:xfrm>
          <a:prstGeom prst="rect">
            <a:avLst/>
          </a:prstGeom>
        </p:spPr>
        <p:txBody>
          <a:bodyPr lIns="91429" tIns="45714" rIns="91429" bIns="45714"/>
          <a:lstStyle/>
          <a:p>
            <a:pPr algn="just" defTabSz="914290">
              <a:lnSpc>
                <a:spcPct val="90000"/>
              </a:lnSpc>
              <a:defRPr/>
            </a:pPr>
            <a:endParaRPr lang="ru-RU" sz="2200" b="1" kern="0" dirty="0" smtClean="0"/>
          </a:p>
        </p:txBody>
      </p:sp>
      <p:sp>
        <p:nvSpPr>
          <p:cNvPr id="13" name="Прямоугольник 12"/>
          <p:cNvSpPr/>
          <p:nvPr/>
        </p:nvSpPr>
        <p:spPr>
          <a:xfrm>
            <a:off x="214282" y="4500574"/>
            <a:ext cx="4572032" cy="338555"/>
          </a:xfrm>
          <a:prstGeom prst="rect">
            <a:avLst/>
          </a:prstGeom>
        </p:spPr>
        <p:txBody>
          <a:bodyPr wrap="square" lIns="91429" tIns="45714" rIns="91429" bIns="45714">
            <a:spAutoFit/>
          </a:bodyPr>
          <a:lstStyle/>
          <a:p>
            <a:r>
              <a:rPr lang="ru-RU" sz="1600" b="1" i="1" kern="0" dirty="0" smtClean="0">
                <a:solidFill>
                  <a:srgbClr val="26262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                 Дом в Тарханах</a:t>
            </a:r>
            <a:endParaRPr lang="ru-RU" sz="1600" dirty="0"/>
          </a:p>
        </p:txBody>
      </p:sp>
      <p:sp>
        <p:nvSpPr>
          <p:cNvPr id="8194" name="AutoShape 2" descr="Тарханы — Википеди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196" name="Picture 4" descr="Тарханы — Википедия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3" y="928677"/>
            <a:ext cx="4643470" cy="3500462"/>
          </a:xfrm>
          <a:prstGeom prst="rect">
            <a:avLst/>
          </a:prstGeom>
          <a:noFill/>
        </p:spPr>
      </p:pic>
      <p:sp>
        <p:nvSpPr>
          <p:cNvPr id="8198" name="AutoShape 6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0" name="AutoShape 8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2" name="AutoShape 10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000629" y="1000114"/>
            <a:ext cx="3643338" cy="3000809"/>
          </a:xfrm>
          <a:prstGeom prst="rect">
            <a:avLst/>
          </a:prstGeom>
        </p:spPr>
        <p:txBody>
          <a:bodyPr wrap="square" lIns="91429" tIns="45714" rIns="91429" bIns="45714">
            <a:spAutoFit/>
          </a:bodyPr>
          <a:lstStyle/>
          <a:p>
            <a:endParaRPr lang="ru-RU" sz="21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100" b="1" dirty="0" smtClean="0">
                <a:latin typeface="Arial" pitchFamily="34" charset="0"/>
                <a:cs typeface="Arial" pitchFamily="34" charset="0"/>
              </a:rPr>
              <a:t>Родился М.Ю.Лермонтов 3 октября 1814 года в Москве. Детство его прошло в селе Тарханы Пензенской губернии, в имении бабушки по матери Елизаветы Алексеевны Арсеньевой.</a:t>
            </a:r>
            <a:endParaRPr lang="ru-RU" sz="21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561045"/>
          </a:xfrm>
        </p:spPr>
        <p:txBody>
          <a:bodyPr/>
          <a:lstStyle/>
          <a:p>
            <a:r>
              <a:rPr lang="ru-RU" dirty="0" smtClean="0"/>
              <a:t>                         </a:t>
            </a:r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Текст 3"/>
          <p:cNvSpPr txBox="1">
            <a:spLocks/>
          </p:cNvSpPr>
          <p:nvPr/>
        </p:nvSpPr>
        <p:spPr>
          <a:xfrm>
            <a:off x="142876" y="4429137"/>
            <a:ext cx="8786844" cy="500066"/>
          </a:xfrm>
          <a:prstGeom prst="rect">
            <a:avLst/>
          </a:prstGeom>
        </p:spPr>
        <p:txBody>
          <a:bodyPr lIns="91429" tIns="45714" rIns="91429" bIns="45714">
            <a:normAutofit fontScale="92500" lnSpcReduction="20000"/>
          </a:bodyPr>
          <a:lstStyle/>
          <a:p>
            <a:pPr algn="just" defTabSz="914290">
              <a:lnSpc>
                <a:spcPct val="90000"/>
              </a:lnSpc>
              <a:defRPr/>
            </a:pPr>
            <a:r>
              <a:rPr lang="ru-RU" sz="2100" b="1" kern="0" dirty="0" smtClean="0">
                <a:solidFill>
                  <a:srgbClr val="262626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1700" b="1" kern="0" dirty="0" smtClean="0">
                <a:solidFill>
                  <a:srgbClr val="262626"/>
                </a:solidFill>
                <a:latin typeface="Arial" pitchFamily="34" charset="0"/>
                <a:cs typeface="Arial" pitchFamily="34" charset="0"/>
              </a:rPr>
              <a:t>Отец поэта Юрий Петрович                              Мать поэта Мария Михайловна</a:t>
            </a:r>
          </a:p>
          <a:p>
            <a:pPr algn="just" defTabSz="914290">
              <a:lnSpc>
                <a:spcPct val="90000"/>
              </a:lnSpc>
              <a:defRPr/>
            </a:pPr>
            <a:r>
              <a:rPr lang="ru-RU" sz="1700" b="1" kern="0" dirty="0" smtClean="0">
                <a:solidFill>
                  <a:srgbClr val="262626"/>
                </a:solidFill>
                <a:latin typeface="Arial" pitchFamily="34" charset="0"/>
                <a:cs typeface="Arial" pitchFamily="34" charset="0"/>
              </a:rPr>
              <a:t>                 Лермонтов                                                      Лермонтова (Арсеньева)    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85719" y="214299"/>
            <a:ext cx="8429684" cy="500065"/>
          </a:xfrm>
          <a:prstGeom prst="rect">
            <a:avLst/>
          </a:prstGeom>
        </p:spPr>
        <p:txBody>
          <a:bodyPr wrap="square" lIns="0" tIns="0" rIns="0" bIns="0">
            <a:normAutofit fontScale="60000" lnSpcReduction="20000"/>
          </a:bodyPr>
          <a:lstStyle/>
          <a:p>
            <a:pPr defTabSz="914290">
              <a:defRPr/>
            </a:pPr>
            <a:r>
              <a:rPr lang="ru-RU" sz="2400" b="1" kern="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Comic Sans MS" pitchFamily="66" charset="0"/>
                <a:ea typeface="+mj-ea"/>
                <a:cs typeface="Arial"/>
              </a:rPr>
              <a:t>        </a:t>
            </a:r>
            <a:br>
              <a:rPr lang="ru-RU" sz="2400" b="1" kern="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Comic Sans MS" pitchFamily="66" charset="0"/>
                <a:ea typeface="+mj-ea"/>
                <a:cs typeface="Arial"/>
              </a:rPr>
            </a:br>
            <a:r>
              <a:rPr lang="ru-RU" sz="2700" b="1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  <a:ea typeface="+mj-ea"/>
                <a:cs typeface="Arial"/>
              </a:rPr>
              <a:t>                         </a:t>
            </a:r>
            <a:r>
              <a:rPr lang="ru-RU" sz="4300" b="1" kern="0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Родители М.Ю.Лермонтова</a:t>
            </a:r>
            <a:r>
              <a:rPr lang="ru-RU" sz="2700" b="1" kern="0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lang="ru-RU" sz="3200" b="1" kern="0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290" name="AutoShape 2" descr="Картинки по запросу отец и мать лермонтова фото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2" name="AutoShape 4" descr="Картинки по запросу отец и мать лермонтова фото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6" name="AutoShape 8" descr="Лермонтов М.Ю.: Семья Лермонтова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2298" name="Picture 10" descr="Михаил Лермонтов – биография, фото, личная жизнь, книги и смерть - 24СМИ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3" y="928676"/>
            <a:ext cx="8715437" cy="3429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smtClean="0"/>
              <a:t>        Бабушка М.Ю.Лермонтова</a:t>
            </a:r>
            <a:endParaRPr lang="ru-RU" b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" y="4429139"/>
            <a:ext cx="8929718" cy="784830"/>
          </a:xfrm>
        </p:spPr>
        <p:txBody>
          <a:bodyPr/>
          <a:lstStyle/>
          <a:p>
            <a:r>
              <a:rPr lang="ru-RU" sz="1700" dirty="0" smtClean="0">
                <a:solidFill>
                  <a:schemeClr val="tx1"/>
                </a:solidFill>
              </a:rPr>
              <a:t>                                                                               Бабушка поэта Елизавета </a:t>
            </a:r>
          </a:p>
          <a:p>
            <a:r>
              <a:rPr lang="ru-RU" sz="1700" dirty="0" smtClean="0">
                <a:solidFill>
                  <a:schemeClr val="tx1"/>
                </a:solidFill>
              </a:rPr>
              <a:t>                                                                                    Алексеевна Арсеньева</a:t>
            </a:r>
          </a:p>
          <a:p>
            <a:r>
              <a:rPr lang="ru-RU" sz="1700" dirty="0" smtClean="0">
                <a:solidFill>
                  <a:schemeClr val="tx1"/>
                </a:solidFill>
              </a:rPr>
              <a:t>                                                                                      </a:t>
            </a:r>
            <a:endParaRPr lang="ru-RU" sz="1700" dirty="0">
              <a:solidFill>
                <a:schemeClr val="tx1"/>
              </a:solidFill>
            </a:endParaRPr>
          </a:p>
        </p:txBody>
      </p:sp>
      <p:sp>
        <p:nvSpPr>
          <p:cNvPr id="10242" name="AutoShape 2" descr="Лермонтов М.Ю.: Семья Лермонтова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Лермонтов М.Ю.: Семья Лермонтова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Родители Лермонтова и их биографии. Как звали родителей Лермонтова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8" name="AutoShape 8" descr="Михаил Юрьевич Лермонтов - литература, презентации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52" name="Picture 12" descr="Лермонтов М.Ю.: Семья Лермонтов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7" y="1000115"/>
            <a:ext cx="4286281" cy="335758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14283" y="928678"/>
            <a:ext cx="4357718" cy="4031861"/>
          </a:xfrm>
          <a:prstGeom prst="rect">
            <a:avLst/>
          </a:prstGeom>
        </p:spPr>
        <p:txBody>
          <a:bodyPr wrap="square" lIns="91429" tIns="45714" rIns="91429" bIns="45714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Воспитанием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и образованием маленького Михаила занималась бабушка Елизавета Алексеевна Арсеньева - дворянка из знатного рода Столыпиных.</a:t>
            </a:r>
            <a:r>
              <a:rPr lang="ru-RU" sz="1600" dirty="0" smtClean="0"/>
              <a:t>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Она не жалела ни сил, ни средств для того, чтобы её внук получил достойное воспитание и образование. Мальчик был слаб здоровьем, поэтому бабушка часто возила его на Кавказ на лечебные минеральные воды.  Кавказ с его суровыми величественными горными вершинами и неповторимой красотой природы покорил сердце будущего поэта. 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8951" y="175199"/>
            <a:ext cx="6190999" cy="587467"/>
          </a:xfrm>
          <a:prstGeom prst="rect">
            <a:avLst/>
          </a:prstGeom>
        </p:spPr>
        <p:txBody>
          <a:bodyPr vert="horz" wrap="square" lIns="0" tIns="26175" rIns="0" bIns="0" rtlCol="0">
            <a:spAutoFit/>
          </a:bodyPr>
          <a:lstStyle/>
          <a:p>
            <a:pPr marL="20134" algn="ctr">
              <a:spcBef>
                <a:spcPts val="206"/>
              </a:spcBef>
            </a:pPr>
            <a:r>
              <a:rPr lang="ru-RU" sz="3600" spc="-8" dirty="0" smtClean="0"/>
              <a:t>                 </a:t>
            </a:r>
            <a:endParaRPr sz="3600" spc="-8" dirty="0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67843" y="789749"/>
            <a:ext cx="3497809" cy="520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4970" tIns="72486" rIns="144970" bIns="72486" anchor="ctr">
            <a:spAutoFit/>
          </a:bodyPr>
          <a:lstStyle/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32041" y="942209"/>
            <a:ext cx="3960439" cy="592664"/>
          </a:xfrm>
          <a:prstGeom prst="rect">
            <a:avLst/>
          </a:prstGeom>
        </p:spPr>
        <p:txBody>
          <a:bodyPr wrap="square" lIns="144970" tIns="72486" rIns="144970" bIns="72486">
            <a:spAutoFit/>
          </a:bodyPr>
          <a:lstStyle/>
          <a:p>
            <a:r>
              <a:rPr lang="ru-RU" dirty="0" smtClean="0"/>
              <a:t>   </a:t>
            </a:r>
            <a:endParaRPr lang="ru-RU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457200" y="274639"/>
            <a:ext cx="8229600" cy="5078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defTabSz="914290">
              <a:defRPr/>
            </a:pPr>
            <a:r>
              <a:rPr lang="ru-RU" sz="3300" b="1" kern="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ea typeface="+mj-ea"/>
                <a:cs typeface="Arial"/>
              </a:rPr>
              <a:t>        Образование М.Ю.Лермонтова</a:t>
            </a:r>
            <a:endParaRPr lang="ru-RU" sz="3300" b="1" kern="0" dirty="0">
              <a:solidFill>
                <a:schemeClr val="bg1">
                  <a:lumMod val="85000"/>
                  <a:lumOff val="15000"/>
                </a:schemeClr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4648199" y="1047890"/>
            <a:ext cx="4038601" cy="5078274"/>
          </a:xfrm>
          <a:prstGeom prst="rect">
            <a:avLst/>
          </a:prstGeom>
        </p:spPr>
        <p:txBody>
          <a:bodyPr lIns="91429" tIns="45714" rIns="91429" bIns="45714"/>
          <a:lstStyle/>
          <a:p>
            <a:pPr algn="just" defTabSz="914290">
              <a:lnSpc>
                <a:spcPct val="90000"/>
              </a:lnSpc>
              <a:defRPr/>
            </a:pPr>
            <a:endParaRPr lang="ru-RU" sz="2200" b="1" kern="0" dirty="0" smtClean="0"/>
          </a:p>
        </p:txBody>
      </p:sp>
      <p:sp>
        <p:nvSpPr>
          <p:cNvPr id="8194" name="AutoShape 2" descr="Тарханы — Википеди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8" name="AutoShape 6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0" name="AutoShape 8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2" name="AutoShape 10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AutoShape 2" descr="Биография М.Ю. Лермонтова timeline | Timetoast timelines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196" name="Picture 4" descr="Биография М.Ю. Лермонтова timeline | Timetoast timelin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1859" y="1000116"/>
            <a:ext cx="4632942" cy="3875892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4932042" y="1000116"/>
            <a:ext cx="3997678" cy="4031861"/>
          </a:xfrm>
          <a:prstGeom prst="rect">
            <a:avLst/>
          </a:prstGeom>
        </p:spPr>
        <p:txBody>
          <a:bodyPr wrap="square" lIns="91429" tIns="45714" rIns="91429" bIns="45714">
            <a:spAutoFit/>
          </a:bodyPr>
          <a:lstStyle/>
          <a:p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1828 году М.Ю.Лермонтов поступил на 4-й курс Благородного пансиона при Московском университете. В этот период он начинает писать стихи.</a:t>
            </a:r>
          </a:p>
          <a:p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1830-1832 годах учился на нравственно-политическом отделении Московского университета.</a:t>
            </a:r>
          </a:p>
          <a:p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1832 году будущий поэт оставляет университет и поступает в юнкерскую школу гвардейских подпрапорщиков в Петербурге.  Окончив её, Лермонтов стал офицером и был зачислен в лейб-гвардейский гусарский полк.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9678" y="146668"/>
            <a:ext cx="7531346" cy="534266"/>
          </a:xfrm>
          <a:prstGeom prst="rect">
            <a:avLst/>
          </a:prstGeom>
        </p:spPr>
        <p:txBody>
          <a:bodyPr vert="horz" wrap="square" lIns="0" tIns="26175" rIns="0" bIns="0" rtlCol="0">
            <a:spAutoFit/>
          </a:bodyPr>
          <a:lstStyle/>
          <a:p>
            <a:pPr marL="20134" algn="ctr">
              <a:spcBef>
                <a:spcPts val="206"/>
              </a:spcBef>
            </a:pPr>
            <a:r>
              <a:rPr lang="ru-RU" spc="24" dirty="0" smtClean="0"/>
              <a:t>       Муза М.Ю.Лермонтова</a:t>
            </a:r>
            <a:endParaRPr spc="-8" dirty="0"/>
          </a:p>
        </p:txBody>
      </p:sp>
      <p:pic>
        <p:nvPicPr>
          <p:cNvPr id="6146" name="Picture 2" descr="Михаил Лермонтов и Варвара Лопухина: он создал сам свое страданье..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928677"/>
            <a:ext cx="8786874" cy="3786213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214283" y="4572016"/>
            <a:ext cx="8715437" cy="584763"/>
          </a:xfrm>
          <a:prstGeom prst="rect">
            <a:avLst/>
          </a:prstGeom>
        </p:spPr>
        <p:txBody>
          <a:bodyPr wrap="square" lIns="91429" tIns="45714" rIns="91429" bIns="45714">
            <a:spAutoFit/>
          </a:bodyPr>
          <a:lstStyle/>
          <a:p>
            <a:r>
              <a:rPr lang="ru-RU" sz="1600" b="1" kern="0" dirty="0" smtClean="0">
                <a:latin typeface="Arial" pitchFamily="34" charset="0"/>
                <a:cs typeface="Arial" pitchFamily="34" charset="0"/>
              </a:rPr>
              <a:t>        Муза поэта Варвара Лопухина   </a:t>
            </a:r>
            <a:r>
              <a:rPr lang="ru-RU" sz="3200" b="1" kern="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ru-RU" sz="1600" b="1" kern="0" dirty="0" smtClean="0">
                <a:latin typeface="Arial" pitchFamily="34" charset="0"/>
                <a:cs typeface="Arial" pitchFamily="34" charset="0"/>
              </a:rPr>
              <a:t>М.Ю.Лермонтов на Кавказе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000102" y="-357208"/>
            <a:ext cx="7690004" cy="95597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                                                                                </a:t>
            </a:r>
            <a:b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     </a:t>
            </a:r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В ПЕТЕРБУРГЕ </a:t>
            </a:r>
            <a:endParaRPr lang="ru-RU" sz="3200" dirty="0">
              <a:solidFill>
                <a:schemeClr val="bg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Текст 3"/>
          <p:cNvSpPr txBox="1">
            <a:spLocks/>
          </p:cNvSpPr>
          <p:nvPr/>
        </p:nvSpPr>
        <p:spPr>
          <a:xfrm>
            <a:off x="285721" y="928678"/>
            <a:ext cx="4143403" cy="7026645"/>
          </a:xfrm>
          <a:prstGeom prst="rect">
            <a:avLst/>
          </a:prstGeom>
        </p:spPr>
        <p:txBody>
          <a:bodyPr lIns="91429" tIns="45714" rIns="91429" bIns="45714">
            <a:noAutofit/>
          </a:bodyPr>
          <a:lstStyle/>
          <a:p>
            <a:pPr defTabSz="914290">
              <a:buClr>
                <a:schemeClr val="tx1">
                  <a:shade val="95000"/>
                </a:schemeClr>
              </a:buClr>
              <a:defRPr/>
            </a:pPr>
            <a:endParaRPr lang="ru-RU" sz="1600" b="1" kern="0" dirty="0" smtClean="0">
              <a:latin typeface="Arial" pitchFamily="34" charset="0"/>
              <a:cs typeface="Arial" pitchFamily="34" charset="0"/>
            </a:endParaRPr>
          </a:p>
          <a:p>
            <a:pPr defTabSz="914290">
              <a:buClr>
                <a:schemeClr val="tx1">
                  <a:shade val="95000"/>
                </a:schemeClr>
              </a:buClr>
              <a:defRPr/>
            </a:pPr>
            <a:r>
              <a:rPr lang="ru-RU" sz="1600" b="1" kern="0" dirty="0" smtClean="0">
                <a:latin typeface="Arial" pitchFamily="34" charset="0"/>
                <a:cs typeface="Arial" pitchFamily="34" charset="0"/>
              </a:rPr>
              <a:t>В 1835 году произведения поэта впервые появились в печати. Товарищ Лермонтова без его ведома отдал в печать повесть «Хаджи -Абрек». Стихи Лермонтова охотно публикуют.</a:t>
            </a:r>
            <a:r>
              <a:rPr lang="ru-RU" sz="1600" dirty="0" smtClean="0"/>
              <a:t>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Критики и читатели тепло приняли поэму «Песня про царя Ивана Васильевича...». В стихотворениях «Кинжал» («Мой друг железный»), «Поэт» и «Дума» Лермонтов провозгласил идеалы гражданской поэзии. Народная тема, русский характер очерчены в стихотворениях «Бородино» и «Родина». </a:t>
            </a:r>
            <a:r>
              <a:rPr lang="ru-RU" sz="1600" b="1" kern="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3074" name="Picture 2" descr="Михаил Лермонтов в 1840 году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7" y="928678"/>
            <a:ext cx="4286281" cy="40386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"/>
          <p:cNvSpPr txBox="1">
            <a:spLocks/>
          </p:cNvSpPr>
          <p:nvPr/>
        </p:nvSpPr>
        <p:spPr>
          <a:xfrm>
            <a:off x="4286248" y="285752"/>
            <a:ext cx="4572033" cy="6357937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/>
          <a:p>
            <a:pPr marL="273017" indent="-273017" algn="r" defTabSz="914290">
              <a:lnSpc>
                <a:spcPct val="80000"/>
              </a:lnSpc>
              <a:defRPr/>
            </a:pPr>
            <a:endParaRPr lang="ru-RU" sz="2200" b="1" i="1" kern="0" dirty="0" smtClean="0">
              <a:solidFill>
                <a:srgbClr val="262626"/>
              </a:solidFill>
              <a:latin typeface="Comic Sans MS" pitchFamily="66" charset="0"/>
              <a:cs typeface="Arial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2200" b="1" i="1" kern="0" dirty="0" smtClean="0">
              <a:solidFill>
                <a:srgbClr val="262626"/>
              </a:solidFill>
              <a:latin typeface="Comic Sans MS" pitchFamily="66" charset="0"/>
              <a:cs typeface="Arial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2200" b="1" i="1" kern="0" dirty="0" smtClean="0">
              <a:solidFill>
                <a:srgbClr val="262626"/>
              </a:solidFill>
              <a:latin typeface="Comic Sans MS" pitchFamily="66" charset="0"/>
              <a:cs typeface="Arial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r>
              <a:rPr lang="ru-RU" sz="1600" b="1" i="1" kern="0" dirty="0" smtClean="0">
                <a:solidFill>
                  <a:srgbClr val="26262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sz="2200" b="1" i="1" kern="0" dirty="0" smtClean="0">
              <a:solidFill>
                <a:srgbClr val="262626"/>
              </a:solidFill>
              <a:latin typeface="Comic Sans MS" pitchFamily="66" charset="0"/>
              <a:cs typeface="Arial"/>
            </a:endParaRPr>
          </a:p>
        </p:txBody>
      </p:sp>
      <p:sp>
        <p:nvSpPr>
          <p:cNvPr id="6" name="TextBox 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214283" y="162355"/>
            <a:ext cx="8452754" cy="507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>
                <a:latin typeface="Constantia" pitchFamily="18" charset="0"/>
              </a:rPr>
              <a:t> </a:t>
            </a:r>
            <a:r>
              <a:rPr lang="ru-RU" dirty="0" smtClean="0">
                <a:latin typeface="Constantia" pitchFamily="18" charset="0"/>
              </a:rPr>
              <a:t>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Дуэль М.Ю.Лермонтова и Н.Мартынова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72067" y="-3276002"/>
            <a:ext cx="3786214" cy="6740295"/>
          </a:xfrm>
          <a:prstGeom prst="rect">
            <a:avLst/>
          </a:prstGeom>
        </p:spPr>
        <p:txBody>
          <a:bodyPr wrap="square" lIns="91429" tIns="45714" rIns="91429" bIns="45714">
            <a:spAutoFit/>
          </a:bodyPr>
          <a:lstStyle/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В Пятигорске 27 июля 1841 года состоялась роковая дуэль между Михаилом Лермонтовым и  майором в отставке Николаем Мартыновым. Лермонтов выстрелил вверх, а Мартынов – в упор, в грудь противника, убив его наповал. 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Дуэль Михаила Лермонтова и Николая Мартынов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3" y="928678"/>
            <a:ext cx="4786346" cy="4000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/>
      <a:lstStyle>
        <a:defPPr algn="ctr" fontAlgn="auto">
          <a:spcBef>
            <a:spcPts val="0"/>
          </a:spcBef>
          <a:spcAft>
            <a:spcPts val="0"/>
          </a:spcAft>
          <a:defRPr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2999</TotalTime>
  <Words>551</Words>
  <Application>Microsoft Office PowerPoint</Application>
  <PresentationFormat>Экран (16:9)</PresentationFormat>
  <Paragraphs>191</Paragraphs>
  <Slides>15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Comic Sans MS</vt:lpstr>
      <vt:lpstr>Constantia</vt:lpstr>
      <vt:lpstr>Office Theme</vt:lpstr>
      <vt:lpstr>     Литературное                     чтение</vt:lpstr>
      <vt:lpstr>Биография </vt:lpstr>
      <vt:lpstr>                 </vt:lpstr>
      <vt:lpstr>                          </vt:lpstr>
      <vt:lpstr>        Бабушка М.Ю.Лермонтова</vt:lpstr>
      <vt:lpstr>                 </vt:lpstr>
      <vt:lpstr>       Муза М.Ю.Лермонтова</vt:lpstr>
      <vt:lpstr>                                                                                                        В ПЕТЕРБУРГЕ </vt:lpstr>
      <vt:lpstr>   Дуэль М.Ю.Лермонтова и Н.Мартынова</vt:lpstr>
      <vt:lpstr>    История создания стихотворения «Бородино»</vt:lpstr>
      <vt:lpstr>           Решение кроссворда</vt:lpstr>
      <vt:lpstr>               Решение кроссворда</vt:lpstr>
      <vt:lpstr>    Решение кроссворда. Проверьте!</vt:lpstr>
      <vt:lpstr>                  Словарная работа</vt:lpstr>
      <vt:lpstr>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341</cp:revision>
  <dcterms:created xsi:type="dcterms:W3CDTF">2020-04-13T08:05:42Z</dcterms:created>
  <dcterms:modified xsi:type="dcterms:W3CDTF">2020-09-19T13:48:06Z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