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12" r:id="rId2"/>
    <p:sldId id="507" r:id="rId3"/>
    <p:sldId id="526" r:id="rId4"/>
    <p:sldId id="524" r:id="rId5"/>
    <p:sldId id="516" r:id="rId6"/>
    <p:sldId id="528" r:id="rId7"/>
    <p:sldId id="525" r:id="rId8"/>
    <p:sldId id="527" r:id="rId9"/>
    <p:sldId id="518" r:id="rId10"/>
    <p:sldId id="523" r:id="rId11"/>
    <p:sldId id="519" r:id="rId12"/>
    <p:sldId id="521" r:id="rId1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4472C4"/>
    <a:srgbClr val="E98A21"/>
    <a:srgbClr val="660066"/>
    <a:srgbClr val="F1F2F4"/>
    <a:srgbClr val="CC0099"/>
    <a:srgbClr val="CC00CC"/>
    <a:srgbClr val="00FFFF"/>
    <a:srgbClr val="029DF7"/>
    <a:srgbClr val="01B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3923" autoAdjust="0"/>
  </p:normalViewPr>
  <p:slideViewPr>
    <p:cSldViewPr snapToGrid="0">
      <p:cViewPr varScale="1">
        <p:scale>
          <a:sx n="66" d="100"/>
          <a:sy n="66" d="100"/>
        </p:scale>
        <p:origin x="69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054E3C6B-CF63-468C-87C7-4E9EEF676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4AA518A-C608-44D1-BFA8-12AE5F8DAD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34B6E5-581F-4F8F-8AB9-7CE855250DC9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230331CD-2BC5-4CF3-BBEB-589AB100D9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71A741DD-54EC-4474-82EF-AD1FFC8A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D04121-5026-432F-875E-195D1999D2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A755312-82DF-4AA9-BFFF-FD628643C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96FAF-E0AE-4FE8-8A6E-C258A87F1E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98937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xmlns="" id="{70EF6BFB-4024-41B9-8DB1-9496D158B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xmlns="" id="{4498BEA6-3EFD-492B-87A7-4AC1CCB0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xmlns="" id="{FA8F567B-BF30-4757-9DDD-A536C5ED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65FDD0-463B-4F05-965F-F7B8B3C3329F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45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2E2EB2-A663-466A-BCFF-A8F05E555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D4AA45A-BF13-4BC7-8813-CAEF890B4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A7092B-3C71-417D-99BD-674C8F4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D3142-0E50-4CF7-9F9D-1E5F716866D0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FFDA25-36B8-46E6-A1EC-54F3AF04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4A57B-2A99-46E8-AA60-A3FED2F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43FF-38C6-42D1-BA9F-8EAD10CF2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2726011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296D9C-3B0D-4DC3-AD23-1D666A6D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DBCF684-C8F5-426A-A2D3-846BA4CA9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C13CF6-9C4D-4BC9-845B-554903F3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9FCA-6819-4865-96FA-2EEC2D658822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4498FC-F557-44A8-BEC1-599D815D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63956B-06BE-4BE3-9756-66BC2384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C2B3-F6AF-4713-B668-5346813E8B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587359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51B8CBD-25FC-4B8F-B8E4-2723B1910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15D9B8-EFDD-4832-A596-91A59FA94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F18AE4-1973-4F73-8003-30F2039A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5032-A759-4568-A650-7D5611EDDFD3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5B80E8-BBE3-4E0B-92EE-20308B02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CC9D20-7EA2-480F-B77A-6B83DF8F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DCB4C-759F-4408-8918-D8AFDE7FEF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7019168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300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3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4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15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5824338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19232"/>
          </a:xfrm>
        </p:spPr>
        <p:txBody>
          <a:bodyPr lIns="0" tIns="0" rIns="0" bIns="0"/>
          <a:lstStyle>
            <a:lvl1pPr>
              <a:defRPr sz="40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xmlns="" id="{984634D1-F00E-4B65-9F87-2B7017BB7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xmlns="" id="{EACB35A7-2430-4BF7-BE3A-0EE0D36EC5C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50F1B7-61C0-4D30-BE93-04806B9CDA38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xmlns="" id="{43AD37EC-3DE0-48B1-851D-1B27C50B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A68BCCE9-C0EE-43C1-8A45-B5F9BDBEE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29215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9F6945-8744-4884-BA86-263BDA4C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482717-D4D2-4F34-B044-926F91E9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E38AC9-3E80-453B-A13B-19725366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026C-F346-48FE-8969-6C5B7ABE3C00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287452-3534-452B-94E6-61DEC24F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249F45-E7E0-4A3C-9654-7E644B99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0C058-67FA-47CB-A14C-334E2DDFF0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329531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5EDBDA-126F-43A1-860F-8A73CC2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AFDE12-72BF-441C-ABC8-E0A50BEEC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A0EA84-32C0-4F82-8A02-8859596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AFB-D82D-402E-860B-078814EB7085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E5EE5E-2682-4DDF-83BC-30591033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7EC988-E6F6-4396-95DA-EA9DE25E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AFBB-E13A-4B43-962F-8D3721D0FB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26448107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7C3D-52D3-42BE-BE2D-5A0B61AA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27DFA5-05F9-4C74-B21A-AE4C5391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E2D4D2F-DDD0-446A-8B7A-F3122615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C6B48183-1280-4491-911C-E648F705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ABBC-3DF7-4D40-99A3-B751E01DB60F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FCE7CBC9-8295-4FF2-9F06-8BBBD086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15ABC888-79DB-42ED-972C-B43EEB18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FF2B-462C-4BCF-82A9-4A577F0FB9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8854931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CC0CBE-1A37-4E73-98AC-B93E2C74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83AF70-AC96-4D06-ACBA-37D6F33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564D61-6572-495C-87B3-66697B66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F21C902-D1C4-4F87-8A52-1D4C073D7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6963A8C-3C02-43EC-8936-FFA804AC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72E3CBDD-2CE7-4B9E-A71D-16AD1656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DF3A-AE16-4F67-808D-B9AA0506FD1A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5CDC79D3-1AAE-4D94-A9EC-A588585A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1ED658DD-841D-42E5-A636-6019587F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B50EA-C1D1-4378-9AF5-4C1309B7D49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769179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53D8C8-55C5-4F20-8A0B-3D06C4C7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ABA16945-44C1-4338-A853-440B836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8DAF-E03F-41D7-9E1D-20E39ED98793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565E3541-F5A1-47FC-AF8F-048B89E9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74408C41-5085-42DF-8425-4D8C0BB4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E675D-D85B-44DE-9D9E-43CC4E0AF90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233517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251BFB15-F45B-45F7-9DE2-D2DA8FC3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FAB8-011D-45FE-AC6F-23D3171A8E44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CC44C5C5-15F0-4E56-AAC3-870B1871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381536AD-57A2-49F9-A4BE-BDA84D97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01DB4-477C-4D19-8161-8906B917A5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236763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A71A04-13FE-49CB-A651-06C771C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092BF1-F8F9-49FC-8F30-85EFBF5B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1465A8-BF54-4A05-9D0E-5A6F395A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B189A356-4EE7-461B-920F-F9A36669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A280-FD99-45D8-8C76-E819B9AFE911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9B8A905B-4056-49C0-9DCA-169774C2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71D722E-4C85-4ED6-B49C-D3D7629D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8276A-DE40-4DA7-A6D9-10B378FFD2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936389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F772C9-1087-4F81-A263-A70D3212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E64C6B2-632E-4108-96FD-85F976AAF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C1B72C1-4725-40B8-A9B3-E07CF04E2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3C1CA815-5FE2-4EB9-B189-EEC60FD8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AFE-87B0-4A58-B940-A27ECA91F010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2CAD942-4245-4531-9727-2B4976CA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AA554FF-827C-44B1-BC43-DC24ABF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A809-EBD9-412D-87CD-48E209C472E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283599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C9AC8FED-B469-446E-B99B-B8697DAF3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80600FED-575E-4CA7-9D4A-AF15BA107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74C3D0-D951-4D74-B7C1-77EF141B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1AB21-66E1-4C29-8BA2-512A88883F75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6037FA-5B51-41F2-AD54-AE301998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CA9C9B-94D3-4638-B526-E3686F31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9208E2-7C82-484B-AF6A-4F16635AA65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ransition spd="slow"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175"/>
            <a:ext cx="12192000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426369" y="2708139"/>
            <a:ext cx="9830653" cy="1382660"/>
          </a:xfrm>
          <a:prstGeom prst="rect">
            <a:avLst/>
          </a:prstGeom>
        </p:spPr>
        <p:txBody>
          <a:bodyPr wrap="square" lIns="0" tIns="28168" rIns="0" bIns="0">
            <a:spAutoFit/>
          </a:bodyPr>
          <a:lstStyle/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rgbClr val="002060"/>
                </a:solidFill>
                <a:latin typeface="Arial"/>
                <a:cs typeface="Arial"/>
              </a:rPr>
              <a:t> MAVZU:  INTERNETDA MA’LUMOTLARNI IZLASH </a:t>
            </a:r>
            <a:endParaRPr lang="en-US" sz="4400" i="1" spc="300" dirty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751681" y="2506412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751681" y="4749041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 dirty="0">
              <a:latin typeface="+mn-lt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00FFFF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894888" y="598488"/>
            <a:ext cx="1565275" cy="801687"/>
          </a:xfrm>
          <a:prstGeom prst="rect">
            <a:avLst/>
          </a:prstGeom>
        </p:spPr>
        <p:txBody>
          <a:bodyPr lIns="0" tIns="32012" rIns="0" bIns="0">
            <a:spAutoFit/>
          </a:bodyPr>
          <a:lstStyle/>
          <a:p>
            <a:pPr eaLnBrk="1" fontAlgn="auto" hangingPunct="1">
              <a:spcBef>
                <a:spcPts val="252"/>
              </a:spcBef>
              <a:spcAft>
                <a:spcPts val="0"/>
              </a:spcAft>
              <a:defRPr/>
            </a:pPr>
            <a:r>
              <a:rPr lang="en-US" sz="5000" b="1" spc="2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001" b="1" spc="20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001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xmlns="" id="{173C2D9C-C6BD-4DDA-B358-531897F817D9}"/>
              </a:ext>
            </a:extLst>
          </p:cNvPr>
          <p:cNvSpPr txBox="1">
            <a:spLocks/>
          </p:cNvSpPr>
          <p:nvPr/>
        </p:nvSpPr>
        <p:spPr>
          <a:xfrm>
            <a:off x="2117725" y="431800"/>
            <a:ext cx="7399338" cy="1320800"/>
          </a:xfrm>
          <a:prstGeom prst="rect">
            <a:avLst/>
          </a:prstGeom>
        </p:spPr>
        <p:txBody>
          <a:bodyPr lIns="0" tIns="2949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647" algn="ctr" defTabSz="1846555" eaLnBrk="1" fontAlgn="auto" hangingPunct="1">
              <a:spcBef>
                <a:spcPts val="231"/>
              </a:spcBef>
              <a:spcAft>
                <a:spcPts val="0"/>
              </a:spcAft>
              <a:defRPr/>
            </a:pPr>
            <a:r>
              <a:rPr lang="en-US" sz="4191" kern="0" cap="all" spc="-61" dirty="0" err="1">
                <a:solidFill>
                  <a:sysClr val="window" lastClr="FFFFFF"/>
                </a:solidFill>
              </a:rPr>
              <a:t>Informatika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va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axborot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texnologiyalari</a:t>
            </a:r>
            <a:endParaRPr lang="en-US" sz="4191" kern="0" cap="all" spc="10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xmlns="" id="{83775CBE-21CF-425D-ABFB-41180DA5A377}"/>
              </a:ext>
            </a:extLst>
          </p:cNvPr>
          <p:cNvSpPr/>
          <p:nvPr/>
        </p:nvSpPr>
        <p:spPr>
          <a:xfrm>
            <a:off x="1725613" y="1101725"/>
            <a:ext cx="26987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xmlns="" id="{B178D85C-EB66-41A7-A3BD-6CA192A25BC2}"/>
              </a:ext>
            </a:extLst>
          </p:cNvPr>
          <p:cNvSpPr/>
          <p:nvPr/>
        </p:nvSpPr>
        <p:spPr>
          <a:xfrm>
            <a:off x="1725613" y="1274763"/>
            <a:ext cx="26987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xmlns="" id="{B1AC9C4C-06A4-42C7-B853-E49E57991666}"/>
              </a:ext>
            </a:extLst>
          </p:cNvPr>
          <p:cNvSpPr/>
          <p:nvPr/>
        </p:nvSpPr>
        <p:spPr>
          <a:xfrm>
            <a:off x="1219200" y="1101725"/>
            <a:ext cx="26988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xmlns="" id="{AA74AE73-2CC7-4164-A38A-9C32CF275CE9}"/>
              </a:ext>
            </a:extLst>
          </p:cNvPr>
          <p:cNvSpPr/>
          <p:nvPr/>
        </p:nvSpPr>
        <p:spPr>
          <a:xfrm>
            <a:off x="1219200" y="1274763"/>
            <a:ext cx="26988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B649F4-D4B3-4831-AB0E-3F339363E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" y="522490"/>
            <a:ext cx="1853479" cy="1042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Как добавить сайт в поисковые системы | WordPress Mania">
            <a:extLst>
              <a:ext uri="{FF2B5EF4-FFF2-40B4-BE49-F238E27FC236}">
                <a16:creationId xmlns:a16="http://schemas.microsoft.com/office/drawing/2014/main" xmlns="" id="{7637F62A-3967-4BF5-B7CB-49154766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302798"/>
            <a:ext cx="4111769" cy="2310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6695849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B811662-C9C0-48C3-903A-1723659A9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31" t="6089" r="6250" b="33325"/>
          <a:stretch/>
        </p:blipFill>
        <p:spPr>
          <a:xfrm>
            <a:off x="2109277" y="1460500"/>
            <a:ext cx="7614888" cy="5074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F656EB35-2795-41E1-9F92-4EDC69F99EE8}"/>
              </a:ext>
            </a:extLst>
          </p:cNvPr>
          <p:cNvSpPr txBox="1">
            <a:spLocks/>
          </p:cNvSpPr>
          <p:nvPr/>
        </p:nvSpPr>
        <p:spPr>
          <a:xfrm>
            <a:off x="179881" y="323433"/>
            <a:ext cx="121920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400" dirty="0"/>
              <a:t>Google.com</a:t>
            </a:r>
            <a:r>
              <a:rPr lang="ru-RU" sz="4400" dirty="0"/>
              <a:t> </a:t>
            </a:r>
            <a:r>
              <a:rPr lang="ru-RU" sz="4400" dirty="0" err="1"/>
              <a:t>qidiruv</a:t>
            </a:r>
            <a:r>
              <a:rPr lang="ru-RU" sz="4400" dirty="0"/>
              <a:t> </a:t>
            </a:r>
            <a:r>
              <a:rPr lang="ru-RU" sz="4400" dirty="0" err="1"/>
              <a:t>tizimining</a:t>
            </a:r>
            <a:r>
              <a:rPr lang="ru-RU" sz="4400" dirty="0"/>
              <a:t> </a:t>
            </a:r>
            <a:r>
              <a:rPr lang="en-US" sz="4400" dirty="0"/>
              <a:t>b</a:t>
            </a:r>
            <a:r>
              <a:rPr lang="ru-RU" sz="4400" dirty="0" err="1"/>
              <a:t>osh</a:t>
            </a:r>
            <a:r>
              <a:rPr lang="en-US" sz="4400" dirty="0"/>
              <a:t> </a:t>
            </a:r>
            <a:r>
              <a:rPr lang="en-US" sz="4400" dirty="0" err="1"/>
              <a:t>sahifasi</a:t>
            </a:r>
            <a:r>
              <a:rPr lang="en-US" sz="4400" dirty="0"/>
              <a:t>:</a:t>
            </a:r>
            <a:endParaRPr lang="ru-RU" sz="44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4491644-3E8F-49E2-9F13-829AAE79DCFE}"/>
              </a:ext>
            </a:extLst>
          </p:cNvPr>
          <p:cNvSpPr txBox="1">
            <a:spLocks/>
          </p:cNvSpPr>
          <p:nvPr/>
        </p:nvSpPr>
        <p:spPr>
          <a:xfrm>
            <a:off x="246184" y="2783549"/>
            <a:ext cx="1720661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err="1">
                <a:solidFill>
                  <a:srgbClr val="660033"/>
                </a:solidFill>
              </a:rPr>
              <a:t>Qidiruv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  <a:r>
              <a:rPr lang="en-US" sz="3000" kern="0" dirty="0" err="1">
                <a:solidFill>
                  <a:srgbClr val="660033"/>
                </a:solidFill>
              </a:rPr>
              <a:t>satri</a:t>
            </a:r>
            <a:endParaRPr lang="ru-RU" sz="3000" kern="0" dirty="0">
              <a:solidFill>
                <a:srgbClr val="660033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D91E67E-4D7D-4696-8B83-6911D8328A11}"/>
              </a:ext>
            </a:extLst>
          </p:cNvPr>
          <p:cNvSpPr txBox="1">
            <a:spLocks/>
          </p:cNvSpPr>
          <p:nvPr/>
        </p:nvSpPr>
        <p:spPr>
          <a:xfrm>
            <a:off x="209022" y="4243123"/>
            <a:ext cx="190025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err="1">
                <a:solidFill>
                  <a:srgbClr val="660033"/>
                </a:solidFill>
              </a:rPr>
              <a:t>Qidiruv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  <a:r>
              <a:rPr lang="en-US" sz="3000" kern="0" dirty="0" err="1">
                <a:solidFill>
                  <a:srgbClr val="660033"/>
                </a:solidFill>
              </a:rPr>
              <a:t>tugmasi</a:t>
            </a:r>
            <a:endParaRPr lang="ru-RU" sz="3000" kern="0" dirty="0">
              <a:solidFill>
                <a:srgbClr val="660033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F36FC4C-E029-467D-AE22-C5FC216C3EE5}"/>
              </a:ext>
            </a:extLst>
          </p:cNvPr>
          <p:cNvSpPr txBox="1">
            <a:spLocks/>
          </p:cNvSpPr>
          <p:nvPr/>
        </p:nvSpPr>
        <p:spPr>
          <a:xfrm>
            <a:off x="9866597" y="3706879"/>
            <a:ext cx="1915876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err="1">
                <a:solidFill>
                  <a:srgbClr val="660033"/>
                </a:solidFill>
              </a:rPr>
              <a:t>Tilni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  <a:r>
              <a:rPr lang="en-US" sz="3000" kern="0" dirty="0" err="1">
                <a:solidFill>
                  <a:srgbClr val="660033"/>
                </a:solidFill>
              </a:rPr>
              <a:t>sozlash</a:t>
            </a:r>
            <a:endParaRPr lang="ru-RU" sz="3000" kern="0" dirty="0">
              <a:solidFill>
                <a:srgbClr val="660033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B1DCF40-EC23-4309-A7FA-FE81A70646B5}"/>
              </a:ext>
            </a:extLst>
          </p:cNvPr>
          <p:cNvCxnSpPr>
            <a:cxnSpLocks/>
          </p:cNvCxnSpPr>
          <p:nvPr/>
        </p:nvCxnSpPr>
        <p:spPr>
          <a:xfrm>
            <a:off x="1900255" y="3065974"/>
            <a:ext cx="1808145" cy="9567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3CD8C57C-00B2-4035-B950-2EF90185AFBE}"/>
              </a:ext>
            </a:extLst>
          </p:cNvPr>
          <p:cNvCxnSpPr>
            <a:cxnSpLocks/>
          </p:cNvCxnSpPr>
          <p:nvPr/>
        </p:nvCxnSpPr>
        <p:spPr>
          <a:xfrm flipV="1">
            <a:off x="1900255" y="4243123"/>
            <a:ext cx="904072" cy="461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388CA1A6-DF39-48AD-9752-87A2DFA87257}"/>
              </a:ext>
            </a:extLst>
          </p:cNvPr>
          <p:cNvCxnSpPr>
            <a:cxnSpLocks/>
          </p:cNvCxnSpPr>
          <p:nvPr/>
        </p:nvCxnSpPr>
        <p:spPr>
          <a:xfrm flipH="1">
            <a:off x="8048937" y="4243123"/>
            <a:ext cx="1884250" cy="15388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0874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840738D-7829-4D8F-8D71-6CE40F35F3AC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3F679C1-B343-455F-98B9-C76D6AE6E18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/>
              <a:t>Google </a:t>
            </a:r>
            <a:r>
              <a:rPr lang="en-US" sz="5000" kern="0" dirty="0" err="1"/>
              <a:t>qidiruv</a:t>
            </a:r>
            <a:r>
              <a:rPr lang="en-US" sz="5000" kern="0" dirty="0"/>
              <a:t> </a:t>
            </a:r>
            <a:r>
              <a:rPr lang="en-US" sz="5000" kern="0" dirty="0" err="1"/>
              <a:t>tizimida</a:t>
            </a:r>
            <a:r>
              <a:rPr lang="en-US" sz="5000" kern="0" dirty="0"/>
              <a:t> </a:t>
            </a:r>
            <a:r>
              <a:rPr lang="en-US" sz="5000" kern="0" dirty="0" err="1"/>
              <a:t>ishlash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D4C77C4-1BEE-43E8-807C-D0EA40F57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02" t="6754" r="15656" b="25781"/>
          <a:stretch/>
        </p:blipFill>
        <p:spPr>
          <a:xfrm>
            <a:off x="789482" y="1569609"/>
            <a:ext cx="5576340" cy="5166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BD5C50-D976-45EA-8580-7AA7ED5F8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54" t="13095" r="9508" b="27952"/>
          <a:stretch/>
        </p:blipFill>
        <p:spPr>
          <a:xfrm>
            <a:off x="7218590" y="2354431"/>
            <a:ext cx="3217182" cy="43812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B6A6F94A-0F29-46F3-9C83-068620CF7A36}"/>
              </a:ext>
            </a:extLst>
          </p:cNvPr>
          <p:cNvCxnSpPr>
            <a:cxnSpLocks/>
          </p:cNvCxnSpPr>
          <p:nvPr/>
        </p:nvCxnSpPr>
        <p:spPr>
          <a:xfrm flipV="1">
            <a:off x="4296229" y="2365614"/>
            <a:ext cx="585804" cy="3630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71C5C7A-E881-4CFD-B03D-D0EA156FC516}"/>
              </a:ext>
            </a:extLst>
          </p:cNvPr>
          <p:cNvSpPr txBox="1">
            <a:spLocks/>
          </p:cNvSpPr>
          <p:nvPr/>
        </p:nvSpPr>
        <p:spPr>
          <a:xfrm>
            <a:off x="6702644" y="1393834"/>
            <a:ext cx="4249074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rgbClr val="660033"/>
                </a:solidFill>
              </a:rPr>
              <a:t>Google </a:t>
            </a:r>
            <a:r>
              <a:rPr lang="en-US" sz="3000" kern="0" dirty="0" err="1">
                <a:solidFill>
                  <a:srgbClr val="660033"/>
                </a:solidFill>
              </a:rPr>
              <a:t>qidiruv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  <a:r>
              <a:rPr lang="en-US" sz="3000" kern="0" dirty="0" err="1">
                <a:solidFill>
                  <a:srgbClr val="660033"/>
                </a:solidFill>
              </a:rPr>
              <a:t>tizimi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  <a:r>
              <a:rPr lang="en-US" sz="3000" kern="0" dirty="0" err="1">
                <a:solidFill>
                  <a:srgbClr val="660033"/>
                </a:solidFill>
              </a:rPr>
              <a:t>imkoniyatlari</a:t>
            </a:r>
            <a:r>
              <a:rPr lang="en-US" sz="3000" kern="0" dirty="0">
                <a:solidFill>
                  <a:srgbClr val="660033"/>
                </a:solidFill>
              </a:rPr>
              <a:t>:</a:t>
            </a:r>
            <a:endParaRPr lang="ru-RU" sz="3000" kern="0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746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6933D01-677D-4D69-9377-B2C988D390A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53E66C5-EBA7-4F14-9DA7-6D9754446E69}"/>
              </a:ext>
            </a:extLst>
          </p:cNvPr>
          <p:cNvSpPr txBox="1">
            <a:spLocks/>
          </p:cNvSpPr>
          <p:nvPr/>
        </p:nvSpPr>
        <p:spPr>
          <a:xfrm>
            <a:off x="554182" y="46434"/>
            <a:ext cx="113468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/>
              <a:t>Nuqtalar</a:t>
            </a:r>
            <a:r>
              <a:rPr lang="en-US" sz="4000" kern="0" dirty="0"/>
              <a:t> </a:t>
            </a:r>
            <a:r>
              <a:rPr lang="en-US" sz="4000" kern="0" dirty="0" err="1"/>
              <a:t>o‘rniga</a:t>
            </a:r>
            <a:r>
              <a:rPr lang="en-US" sz="4000" kern="0" dirty="0"/>
              <a:t> </a:t>
            </a:r>
            <a:r>
              <a:rPr lang="en-US" sz="4000" kern="0" dirty="0" err="1"/>
              <a:t>o‘ng</a:t>
            </a:r>
            <a:r>
              <a:rPr lang="en-US" sz="4000" kern="0" dirty="0"/>
              <a:t> </a:t>
            </a:r>
            <a:r>
              <a:rPr lang="en-US" sz="4000" kern="0" dirty="0" err="1"/>
              <a:t>ustundagi</a:t>
            </a:r>
            <a:r>
              <a:rPr lang="en-US" sz="4000" kern="0" dirty="0"/>
              <a:t> </a:t>
            </a:r>
            <a:r>
              <a:rPr lang="en-US" sz="4000" kern="0" dirty="0" err="1"/>
              <a:t>kerakli</a:t>
            </a:r>
            <a:r>
              <a:rPr lang="en-US" sz="4000" kern="0" dirty="0"/>
              <a:t> </a:t>
            </a:r>
            <a:r>
              <a:rPr lang="en-US" sz="4000" kern="0" dirty="0" err="1"/>
              <a:t>so‘zlarni</a:t>
            </a:r>
            <a:r>
              <a:rPr lang="en-US" sz="4000" kern="0" dirty="0"/>
              <a:t> </a:t>
            </a:r>
            <a:r>
              <a:rPr lang="en-US" sz="4000" kern="0" dirty="0" err="1"/>
              <a:t>joylashtirib</a:t>
            </a:r>
            <a:r>
              <a:rPr lang="en-US" sz="4000" kern="0" dirty="0"/>
              <a:t> </a:t>
            </a:r>
            <a:r>
              <a:rPr lang="en-US" sz="4000" kern="0" dirty="0" err="1"/>
              <a:t>ko‘chiring</a:t>
            </a:r>
            <a:r>
              <a:rPr lang="en-US" sz="4000" kern="0" dirty="0"/>
              <a:t>:</a:t>
            </a:r>
            <a:endParaRPr lang="ru-RU" sz="4000" kern="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08944364-712D-4336-A29D-260925EA9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82720"/>
              </p:ext>
            </p:extLst>
          </p:nvPr>
        </p:nvGraphicFramePr>
        <p:xfrm>
          <a:off x="261257" y="3733344"/>
          <a:ext cx="11244943" cy="2887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3854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2691089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7367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–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maxsus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internet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tarmog‘idan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kerakli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xizmat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qiladi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5100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…lar  – 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www.uz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11900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O‘zbekistonda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2006-yilning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oktyabr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oyida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UZINFOCOM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texnologiyalarini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rivojlantirish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joriy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markazi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tushirilgan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EBF524-AAF0-4C5E-ABDC-64814AC2DB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7143" y="1505557"/>
            <a:ext cx="1642413" cy="205976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6F13C52-F29A-4A5B-92BD-05FAB7EDCA85}"/>
              </a:ext>
            </a:extLst>
          </p:cNvPr>
          <p:cNvSpPr txBox="1">
            <a:spLocks/>
          </p:cNvSpPr>
          <p:nvPr/>
        </p:nvSpPr>
        <p:spPr>
          <a:xfrm>
            <a:off x="554182" y="2505670"/>
            <a:ext cx="899819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1"/>
                </a:solidFill>
              </a:rPr>
              <a:t>2. </a:t>
            </a:r>
            <a:r>
              <a:rPr lang="en-US" sz="3000" kern="0" dirty="0" err="1">
                <a:solidFill>
                  <a:schemeClr val="tx1"/>
                </a:solidFill>
              </a:rPr>
              <a:t>Nuqtalar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o‘rniga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o‘ng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ustundagi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kerakli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so‘zlarni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joylashtirib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ko‘chiring</a:t>
            </a:r>
            <a:r>
              <a:rPr lang="en-US" sz="3000" kern="0" dirty="0">
                <a:solidFill>
                  <a:schemeClr val="tx1"/>
                </a:solidFill>
              </a:rPr>
              <a:t> (66-bet):</a:t>
            </a:r>
            <a:endParaRPr lang="ru-RU" sz="3000" kern="0" dirty="0">
              <a:solidFill>
                <a:schemeClr val="tx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588D11D-20B5-4AF6-A64E-AC17E9C432DA}"/>
              </a:ext>
            </a:extLst>
          </p:cNvPr>
          <p:cNvSpPr txBox="1">
            <a:spLocks/>
          </p:cNvSpPr>
          <p:nvPr/>
        </p:nvSpPr>
        <p:spPr>
          <a:xfrm>
            <a:off x="554181" y="1628319"/>
            <a:ext cx="899819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1"/>
                </a:solidFill>
              </a:rPr>
              <a:t>1. 1-4 </a:t>
            </a:r>
            <a:r>
              <a:rPr lang="en-US" sz="3000" kern="0" dirty="0" err="1">
                <a:solidFill>
                  <a:schemeClr val="tx1"/>
                </a:solidFill>
              </a:rPr>
              <a:t>savollarga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javob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bering</a:t>
            </a:r>
            <a:r>
              <a:rPr lang="en-US" sz="3000" kern="0" dirty="0">
                <a:solidFill>
                  <a:schemeClr val="tx1"/>
                </a:solidFill>
              </a:rPr>
              <a:t> (66-bet).</a:t>
            </a:r>
            <a:endParaRPr lang="ru-RU" sz="3000" kern="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FBCF92-FBA9-470B-819D-7FE8AFF8FB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7803" y="1526407"/>
            <a:ext cx="1469396" cy="10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/>
              <a:t>TAKRORLASH:</a:t>
            </a:r>
            <a:endParaRPr lang="ru-RU" sz="5000" kern="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A8A8C23-B84B-43D7-83DC-FF7256E92D0F}"/>
              </a:ext>
            </a:extLst>
          </p:cNvPr>
          <p:cNvSpPr/>
          <p:nvPr/>
        </p:nvSpPr>
        <p:spPr>
          <a:xfrm>
            <a:off x="304800" y="2339267"/>
            <a:ext cx="8492836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ustuniga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harflar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boshlanadigan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bobda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o‘rganilgan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dasturlarni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80818A0F-2B05-4F2B-B43D-CE26F9E3B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07493"/>
              </p:ext>
            </p:extLst>
          </p:nvPr>
        </p:nvGraphicFramePr>
        <p:xfrm>
          <a:off x="520700" y="3928867"/>
          <a:ext cx="11150600" cy="212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120">
                  <a:extLst>
                    <a:ext uri="{9D8B030D-6E8A-4147-A177-3AD203B41FA5}">
                      <a16:colId xmlns:a16="http://schemas.microsoft.com/office/drawing/2014/main" xmlns="" val="3397903899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xmlns="" val="2403510287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xmlns="" val="447097462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xmlns="" val="3157884317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xmlns="" val="4266283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2596637"/>
                  </a:ext>
                </a:extLst>
              </a:tr>
              <a:tr h="820933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5754183"/>
                  </a:ext>
                </a:extLst>
              </a:tr>
              <a:tr h="754743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040830"/>
                  </a:ext>
                </a:extLst>
              </a:tr>
            </a:tbl>
          </a:graphicData>
        </a:graphic>
      </p:graphicFrame>
      <p:pic>
        <p:nvPicPr>
          <p:cNvPr id="5124" name="Picture 4" descr="Начинается VIII-ая междисциплинарная Интернет-олимпиада «Информационные  технологии в сложных системах»!">
            <a:extLst>
              <a:ext uri="{FF2B5EF4-FFF2-40B4-BE49-F238E27FC236}">
                <a16:creationId xmlns:a16="http://schemas.microsoft.com/office/drawing/2014/main" xmlns="" id="{F39E3E09-EF24-4251-BDB1-947792CD5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574" y="1520071"/>
            <a:ext cx="1693172" cy="16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2983364B-B371-42AD-9BF7-1CD397721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17287"/>
              </p:ext>
            </p:extLst>
          </p:nvPr>
        </p:nvGraphicFramePr>
        <p:xfrm>
          <a:off x="520700" y="3928867"/>
          <a:ext cx="111506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120">
                  <a:extLst>
                    <a:ext uri="{9D8B030D-6E8A-4147-A177-3AD203B41FA5}">
                      <a16:colId xmlns:a16="http://schemas.microsoft.com/office/drawing/2014/main" xmlns="" val="3397903899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xmlns="" val="2403510287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xmlns="" val="447097462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xmlns="" val="3157884317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xmlns="" val="4266283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2596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texnologiyasi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Mijoz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Protokol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 Wide Web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5754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tizimlari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Explorer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Mintaqaviy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tarmoq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Provayder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040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2240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 err="1"/>
              <a:t>Buni</a:t>
            </a:r>
            <a:r>
              <a:rPr lang="en-US" sz="5000" kern="0" dirty="0"/>
              <a:t> </a:t>
            </a:r>
            <a:r>
              <a:rPr lang="en-US" sz="5000" kern="0" dirty="0" err="1"/>
              <a:t>bilasizmi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pic>
        <p:nvPicPr>
          <p:cNvPr id="1028" name="Picture 4" descr="ИРО: Лига знание. Естественный интеллект">
            <a:extLst>
              <a:ext uri="{FF2B5EF4-FFF2-40B4-BE49-F238E27FC236}">
                <a16:creationId xmlns:a16="http://schemas.microsoft.com/office/drawing/2014/main" xmlns="" id="{E512D76E-0821-4CF4-9326-288C50B6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45" y="1573357"/>
            <a:ext cx="4870829" cy="52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xmlns="" id="{ACFA2382-3520-4B34-AB4F-326C3D6FE54D}"/>
              </a:ext>
            </a:extLst>
          </p:cNvPr>
          <p:cNvSpPr/>
          <p:nvPr/>
        </p:nvSpPr>
        <p:spPr>
          <a:xfrm>
            <a:off x="254834" y="1573357"/>
            <a:ext cx="3195890" cy="4047954"/>
          </a:xfrm>
          <a:prstGeom prst="wedgeRoundRectCallout">
            <a:avLst>
              <a:gd name="adj1" fmla="val 77398"/>
              <a:gd name="adj2" fmla="val -3841"/>
              <a:gd name="adj3" fmla="val 16667"/>
            </a:avLst>
          </a:prstGeom>
          <a:noFill/>
          <a:ln w="38100">
            <a:solidFill>
              <a:srgbClr val="E98A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Bizga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ru-RU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tutishimiz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6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6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xmlns="" id="{EA8A8C23-B84B-43D7-83DC-FF7256E92D0F}"/>
              </a:ext>
            </a:extLst>
          </p:cNvPr>
          <p:cNvSpPr/>
          <p:nvPr/>
        </p:nvSpPr>
        <p:spPr>
          <a:xfrm>
            <a:off x="8004748" y="1573357"/>
            <a:ext cx="3822491" cy="2773792"/>
          </a:xfrm>
          <a:prstGeom prst="wedgeRoundRectCallout">
            <a:avLst>
              <a:gd name="adj1" fmla="val -81692"/>
              <a:gd name="adj2" fmla="val -6317"/>
              <a:gd name="adj3" fmla="val 16667"/>
            </a:avLst>
          </a:prstGeom>
          <a:noFill/>
          <a:ln w="38100">
            <a:solidFill>
              <a:srgbClr val="E98A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Internetda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izlashda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Internetning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tizimlari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xizmati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899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 err="1"/>
              <a:t>Qidiruv</a:t>
            </a:r>
            <a:r>
              <a:rPr lang="en-US" sz="5000" kern="0" dirty="0"/>
              <a:t> </a:t>
            </a:r>
            <a:r>
              <a:rPr lang="en-US" sz="5000" kern="0" dirty="0" err="1"/>
              <a:t>tizimlari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A8A8C23-B84B-43D7-83DC-FF7256E92D0F}"/>
              </a:ext>
            </a:extLst>
          </p:cNvPr>
          <p:cNvSpPr/>
          <p:nvPr/>
        </p:nvSpPr>
        <p:spPr>
          <a:xfrm>
            <a:off x="277091" y="3724722"/>
            <a:ext cx="610985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web­-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Internet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tarmog‘idan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izlab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Поисковая система">
            <a:extLst>
              <a:ext uri="{FF2B5EF4-FFF2-40B4-BE49-F238E27FC236}">
                <a16:creationId xmlns:a16="http://schemas.microsoft.com/office/drawing/2014/main" xmlns="" id="{A214AE35-26F7-4CB8-ACD1-7D49F3CD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45" y="2171281"/>
            <a:ext cx="5208247" cy="2515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56765891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39522"/>
            <a:ext cx="121920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/>
              <a:t>Har </a:t>
            </a:r>
            <a:r>
              <a:rPr lang="en-US" sz="4000" kern="0" dirty="0" err="1"/>
              <a:t>bir</a:t>
            </a:r>
            <a:r>
              <a:rPr lang="en-US" sz="4000" kern="0" dirty="0"/>
              <a:t> </a:t>
            </a:r>
            <a:r>
              <a:rPr lang="en-US" sz="4000" kern="0" dirty="0" err="1"/>
              <a:t>qidiruv</a:t>
            </a:r>
            <a:r>
              <a:rPr lang="en-US" sz="4000" kern="0" dirty="0"/>
              <a:t> </a:t>
            </a:r>
            <a:r>
              <a:rPr lang="en-US" sz="4000" kern="0" dirty="0" err="1"/>
              <a:t>tizimi</a:t>
            </a:r>
            <a:r>
              <a:rPr lang="en-US" sz="4000" kern="0" dirty="0"/>
              <a:t> Internet </a:t>
            </a:r>
            <a:r>
              <a:rPr lang="en-US" sz="4000" kern="0" dirty="0" err="1"/>
              <a:t>tarmog‘ida</a:t>
            </a:r>
            <a:r>
              <a:rPr lang="en-US" sz="4000" kern="0" dirty="0"/>
              <a:t> </a:t>
            </a:r>
            <a:r>
              <a:rPr lang="en-US" sz="4000" kern="0" dirty="0" err="1"/>
              <a:t>o‘z</a:t>
            </a:r>
            <a:r>
              <a:rPr lang="en-US" sz="4000" kern="0" dirty="0"/>
              <a:t> </a:t>
            </a:r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/>
              <a:t>manziliga</a:t>
            </a:r>
            <a:r>
              <a:rPr lang="en-US" sz="4000" kern="0" dirty="0"/>
              <a:t> </a:t>
            </a:r>
            <a:r>
              <a:rPr lang="en-US" sz="4000" kern="0" dirty="0" err="1" smtClean="0"/>
              <a:t>ega</a:t>
            </a:r>
            <a:endParaRPr lang="en-US" sz="4000" kern="0" dirty="0"/>
          </a:p>
        </p:txBody>
      </p:sp>
      <p:pic>
        <p:nvPicPr>
          <p:cNvPr id="3074" name="Picture 2" descr="Поисковая система Гугл и как продвигать сайт в Google история гиганта ✅  Доход онлайн">
            <a:extLst>
              <a:ext uri="{FF2B5EF4-FFF2-40B4-BE49-F238E27FC236}">
                <a16:creationId xmlns:a16="http://schemas.microsoft.com/office/drawing/2014/main" xmlns="" id="{A0FC1931-C615-48D2-8BE7-045B845AC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t="14619" r="7647" b="13096"/>
          <a:stretch/>
        </p:blipFill>
        <p:spPr bwMode="auto">
          <a:xfrm>
            <a:off x="1325319" y="1584332"/>
            <a:ext cx="2338363" cy="8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B0920B6B-CE3D-4EF0-A49D-BE7FCBA4C818}"/>
              </a:ext>
            </a:extLst>
          </p:cNvPr>
          <p:cNvSpPr/>
          <p:nvPr/>
        </p:nvSpPr>
        <p:spPr>
          <a:xfrm>
            <a:off x="2089358" y="2274708"/>
            <a:ext cx="572890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google.com</a:t>
            </a:r>
            <a:endParaRPr lang="ru-RU" sz="36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309D9B6A-2146-4DE9-91AE-2C301267C43C}"/>
              </a:ext>
            </a:extLst>
          </p:cNvPr>
          <p:cNvSpPr/>
          <p:nvPr/>
        </p:nvSpPr>
        <p:spPr>
          <a:xfrm>
            <a:off x="7338582" y="2312358"/>
            <a:ext cx="423261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yandex.ru</a:t>
            </a:r>
            <a:endParaRPr lang="ru-RU" sz="36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Яндекс">
            <a:extLst>
              <a:ext uri="{FF2B5EF4-FFF2-40B4-BE49-F238E27FC236}">
                <a16:creationId xmlns:a16="http://schemas.microsoft.com/office/drawing/2014/main" xmlns="" id="{589B2B36-A1DB-4634-B8D0-41B748D19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4" b="30133"/>
          <a:stretch/>
        </p:blipFill>
        <p:spPr bwMode="auto">
          <a:xfrm>
            <a:off x="6623923" y="1667280"/>
            <a:ext cx="1901207" cy="78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7D3581AF-1FEE-4CA0-B0F8-A5B029AD4764}"/>
              </a:ext>
            </a:extLst>
          </p:cNvPr>
          <p:cNvSpPr/>
          <p:nvPr/>
        </p:nvSpPr>
        <p:spPr>
          <a:xfrm>
            <a:off x="7600740" y="4293632"/>
            <a:ext cx="423261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mail.ru</a:t>
            </a:r>
            <a:endParaRPr lang="ru-RU" sz="36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У почты Mail.ru масштабный сбой">
            <a:extLst>
              <a:ext uri="{FF2B5EF4-FFF2-40B4-BE49-F238E27FC236}">
                <a16:creationId xmlns:a16="http://schemas.microsoft.com/office/drawing/2014/main" xmlns="" id="{4C9FD131-E9B4-43C7-9C0F-DB358F3BF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0" b="22827"/>
          <a:stretch/>
        </p:blipFill>
        <p:spPr bwMode="auto">
          <a:xfrm>
            <a:off x="6792702" y="3718684"/>
            <a:ext cx="1901207" cy="5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ренд Рамблер">
            <a:extLst>
              <a:ext uri="{FF2B5EF4-FFF2-40B4-BE49-F238E27FC236}">
                <a16:creationId xmlns:a16="http://schemas.microsoft.com/office/drawing/2014/main" xmlns="" id="{FA894BE3-42D1-4A1E-A108-6DECA365C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14" y="5555410"/>
            <a:ext cx="2787076" cy="57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D1FC1C40-48A4-497B-AD8F-5306207EC80A}"/>
              </a:ext>
            </a:extLst>
          </p:cNvPr>
          <p:cNvSpPr/>
          <p:nvPr/>
        </p:nvSpPr>
        <p:spPr>
          <a:xfrm>
            <a:off x="2631673" y="5904016"/>
            <a:ext cx="423261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rambler.ru</a:t>
            </a:r>
            <a:endParaRPr lang="ru-RU" sz="36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1CAA4D0-C943-47E5-8FAF-1986012B83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49" t="9478" r="63606" b="71207"/>
          <a:stretch/>
        </p:blipFill>
        <p:spPr>
          <a:xfrm>
            <a:off x="1415539" y="3575920"/>
            <a:ext cx="2432268" cy="829441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433E5490-3B6B-47C2-8A1E-73D1B8F6365E}"/>
              </a:ext>
            </a:extLst>
          </p:cNvPr>
          <p:cNvSpPr/>
          <p:nvPr/>
        </p:nvSpPr>
        <p:spPr>
          <a:xfrm>
            <a:off x="2631673" y="4347671"/>
            <a:ext cx="423261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www.uz</a:t>
            </a:r>
            <a:endParaRPr lang="ru-RU" sz="36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571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39522"/>
            <a:ext cx="121920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/>
              <a:t>Har </a:t>
            </a:r>
            <a:r>
              <a:rPr lang="en-US" sz="4000" kern="0" dirty="0" err="1"/>
              <a:t>bir</a:t>
            </a:r>
            <a:r>
              <a:rPr lang="en-US" sz="4000" kern="0" dirty="0"/>
              <a:t> </a:t>
            </a:r>
            <a:r>
              <a:rPr lang="en-US" sz="4000" kern="0" dirty="0" err="1"/>
              <a:t>qidiruv</a:t>
            </a:r>
            <a:r>
              <a:rPr lang="en-US" sz="4000" kern="0" dirty="0"/>
              <a:t> </a:t>
            </a:r>
            <a:r>
              <a:rPr lang="en-US" sz="4000" kern="0" dirty="0" err="1"/>
              <a:t>tizimi</a:t>
            </a:r>
            <a:r>
              <a:rPr lang="en-US" sz="4000" kern="0" dirty="0"/>
              <a:t> </a:t>
            </a:r>
            <a:r>
              <a:rPr lang="en-US" sz="4000" kern="0" dirty="0" err="1"/>
              <a:t>sahifasida</a:t>
            </a:r>
            <a:r>
              <a:rPr lang="en-US" sz="4000" kern="0" dirty="0"/>
              <a:t> </a:t>
            </a:r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/>
              <a:t>o‘z</a:t>
            </a:r>
            <a:r>
              <a:rPr lang="en-US" sz="4000" kern="0" dirty="0"/>
              <a:t> </a:t>
            </a:r>
            <a:r>
              <a:rPr lang="en-US" sz="4000" kern="0" dirty="0" err="1"/>
              <a:t>qidiruv</a:t>
            </a:r>
            <a:r>
              <a:rPr lang="en-US" sz="4000" kern="0" dirty="0"/>
              <a:t> </a:t>
            </a:r>
            <a:r>
              <a:rPr lang="en-US" sz="4000" kern="0" dirty="0" err="1"/>
              <a:t>satriga</a:t>
            </a:r>
            <a:r>
              <a:rPr lang="en-US" sz="4000" kern="0" dirty="0"/>
              <a:t> </a:t>
            </a:r>
            <a:r>
              <a:rPr lang="en-US" sz="4000" kern="0" dirty="0" err="1" smtClean="0"/>
              <a:t>ega</a:t>
            </a:r>
            <a:endParaRPr lang="en-US" sz="4000" kern="0" dirty="0"/>
          </a:p>
        </p:txBody>
      </p:sp>
      <p:pic>
        <p:nvPicPr>
          <p:cNvPr id="3" name="Picture 2" descr="Поисковая система">
            <a:extLst>
              <a:ext uri="{FF2B5EF4-FFF2-40B4-BE49-F238E27FC236}">
                <a16:creationId xmlns:a16="http://schemas.microsoft.com/office/drawing/2014/main" xmlns="" id="{99F98B00-3F5F-47A6-9990-746C9CE07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5" y="1429714"/>
            <a:ext cx="7082971" cy="54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128607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1009DE3-D78B-49E3-B61C-829EC4F14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4" t="5442" r="6188" b="62312"/>
          <a:stretch/>
        </p:blipFill>
        <p:spPr>
          <a:xfrm>
            <a:off x="2160938" y="1490637"/>
            <a:ext cx="7612649" cy="26983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F386597-5E1D-4697-BED3-5F27FC9B5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4" t="50392" r="6188" b="17361"/>
          <a:stretch/>
        </p:blipFill>
        <p:spPr>
          <a:xfrm>
            <a:off x="2160938" y="4069855"/>
            <a:ext cx="7612649" cy="26983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54407C-CA23-4EF7-9B42-4C18D80F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3F26A5E-6F95-4A0F-94FB-EB571852C0A6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D7A3656F-DEA8-48E3-B059-7C21BBA90BCA}"/>
              </a:ext>
            </a:extLst>
          </p:cNvPr>
          <p:cNvSpPr txBox="1">
            <a:spLocks/>
          </p:cNvSpPr>
          <p:nvPr/>
        </p:nvSpPr>
        <p:spPr>
          <a:xfrm>
            <a:off x="569625" y="249382"/>
            <a:ext cx="121920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4400" dirty="0"/>
              <a:t>WWW.UZ </a:t>
            </a:r>
            <a:r>
              <a:rPr lang="ru-RU" sz="4400" dirty="0" err="1"/>
              <a:t>qidiruv</a:t>
            </a:r>
            <a:r>
              <a:rPr lang="ru-RU" sz="4400" dirty="0"/>
              <a:t> </a:t>
            </a:r>
            <a:r>
              <a:rPr lang="ru-RU" sz="4400" dirty="0" err="1"/>
              <a:t>tizimining</a:t>
            </a:r>
            <a:r>
              <a:rPr lang="ru-RU" sz="4400" dirty="0"/>
              <a:t> </a:t>
            </a:r>
            <a:r>
              <a:rPr lang="en-US" sz="4400" dirty="0"/>
              <a:t>b</a:t>
            </a:r>
            <a:r>
              <a:rPr lang="ru-RU" sz="4400" dirty="0" err="1"/>
              <a:t>osh</a:t>
            </a:r>
            <a:r>
              <a:rPr lang="en-US" sz="4400" dirty="0"/>
              <a:t> </a:t>
            </a:r>
            <a:r>
              <a:rPr lang="en-US" sz="4400" dirty="0" err="1"/>
              <a:t>sahifasi</a:t>
            </a:r>
            <a:r>
              <a:rPr lang="en-US" sz="4400" dirty="0"/>
              <a:t>:</a:t>
            </a:r>
            <a:endParaRPr lang="ru-RU" sz="44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644FF1E-4CDD-48C2-8E58-58CFDCCD22C3}"/>
              </a:ext>
            </a:extLst>
          </p:cNvPr>
          <p:cNvSpPr txBox="1">
            <a:spLocks/>
          </p:cNvSpPr>
          <p:nvPr/>
        </p:nvSpPr>
        <p:spPr>
          <a:xfrm>
            <a:off x="0" y="2433729"/>
            <a:ext cx="1720661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err="1">
                <a:solidFill>
                  <a:srgbClr val="660033"/>
                </a:solidFill>
              </a:rPr>
              <a:t>Qidiruv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  <a:r>
              <a:rPr lang="en-US" sz="3000" kern="0" dirty="0" err="1">
                <a:solidFill>
                  <a:srgbClr val="660033"/>
                </a:solidFill>
              </a:rPr>
              <a:t>satri</a:t>
            </a:r>
            <a:endParaRPr lang="ru-RU" sz="3000" kern="0" dirty="0">
              <a:solidFill>
                <a:srgbClr val="660033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A49E4E7E-866F-4197-BD5E-978691453D78}"/>
              </a:ext>
            </a:extLst>
          </p:cNvPr>
          <p:cNvSpPr txBox="1">
            <a:spLocks/>
          </p:cNvSpPr>
          <p:nvPr/>
        </p:nvSpPr>
        <p:spPr>
          <a:xfrm>
            <a:off x="10291745" y="2433729"/>
            <a:ext cx="190025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err="1">
                <a:solidFill>
                  <a:srgbClr val="660033"/>
                </a:solidFill>
              </a:rPr>
              <a:t>Qidiruv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  <a:r>
              <a:rPr lang="en-US" sz="3000" kern="0" dirty="0" err="1">
                <a:solidFill>
                  <a:srgbClr val="660033"/>
                </a:solidFill>
              </a:rPr>
              <a:t>tugmasi</a:t>
            </a:r>
            <a:endParaRPr lang="ru-RU" sz="3000" kern="0" dirty="0">
              <a:solidFill>
                <a:srgbClr val="660033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80D834EA-46C2-4C1D-B4E4-43744968B7D0}"/>
              </a:ext>
            </a:extLst>
          </p:cNvPr>
          <p:cNvSpPr txBox="1">
            <a:spLocks/>
          </p:cNvSpPr>
          <p:nvPr/>
        </p:nvSpPr>
        <p:spPr>
          <a:xfrm>
            <a:off x="-22295" y="4620568"/>
            <a:ext cx="1915876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err="1">
                <a:solidFill>
                  <a:srgbClr val="660033"/>
                </a:solidFill>
              </a:rPr>
              <a:t>Bo‘limlar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  <a:r>
              <a:rPr lang="en-US" sz="3000" kern="0" dirty="0" err="1">
                <a:solidFill>
                  <a:srgbClr val="660033"/>
                </a:solidFill>
              </a:rPr>
              <a:t>ro‘yxati</a:t>
            </a:r>
            <a:endParaRPr lang="ru-RU" sz="3000" kern="0" dirty="0">
              <a:solidFill>
                <a:srgbClr val="660033"/>
              </a:solidFill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3CA53811-266D-42A8-B6B4-C4200F7792C6}"/>
              </a:ext>
            </a:extLst>
          </p:cNvPr>
          <p:cNvCxnSpPr>
            <a:cxnSpLocks/>
          </p:cNvCxnSpPr>
          <p:nvPr/>
        </p:nvCxnSpPr>
        <p:spPr>
          <a:xfrm>
            <a:off x="1412791" y="3009396"/>
            <a:ext cx="1005622" cy="3687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1811DF45-09C7-4B9E-82AB-083CDEB40C19}"/>
              </a:ext>
            </a:extLst>
          </p:cNvPr>
          <p:cNvCxnSpPr>
            <a:cxnSpLocks/>
          </p:cNvCxnSpPr>
          <p:nvPr/>
        </p:nvCxnSpPr>
        <p:spPr>
          <a:xfrm flipV="1">
            <a:off x="1220025" y="3815061"/>
            <a:ext cx="1198388" cy="7753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5DCDA48A-AC4F-40EB-99FC-8B3123A8C84E}"/>
              </a:ext>
            </a:extLst>
          </p:cNvPr>
          <p:cNvCxnSpPr>
            <a:cxnSpLocks/>
          </p:cNvCxnSpPr>
          <p:nvPr/>
        </p:nvCxnSpPr>
        <p:spPr>
          <a:xfrm flipH="1">
            <a:off x="9399543" y="3228449"/>
            <a:ext cx="892202" cy="1968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503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 err="1"/>
              <a:t>Qidiruv</a:t>
            </a:r>
            <a:r>
              <a:rPr lang="en-US" sz="5000" kern="0" dirty="0"/>
              <a:t> </a:t>
            </a:r>
            <a:r>
              <a:rPr lang="en-US" sz="5000" kern="0" dirty="0" err="1"/>
              <a:t>tizimlarida</a:t>
            </a:r>
            <a:r>
              <a:rPr lang="en-US" sz="5000" kern="0" dirty="0"/>
              <a:t> </a:t>
            </a:r>
            <a:r>
              <a:rPr lang="en-US" sz="5000" kern="0" dirty="0" err="1"/>
              <a:t>axborot</a:t>
            </a:r>
            <a:r>
              <a:rPr lang="en-US" sz="5000" kern="0" dirty="0"/>
              <a:t> </a:t>
            </a:r>
            <a:r>
              <a:rPr lang="en-US" sz="5000" kern="0" dirty="0" err="1"/>
              <a:t>izlash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A8A8C23-B84B-43D7-83DC-FF7256E92D0F}"/>
              </a:ext>
            </a:extLst>
          </p:cNvPr>
          <p:cNvSpPr/>
          <p:nvPr/>
        </p:nvSpPr>
        <p:spPr>
          <a:xfrm>
            <a:off x="324387" y="2131753"/>
            <a:ext cx="1154322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katalogidagi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foydalanuvchi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katalogiga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qo‘shilgan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saytlar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ichidagi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izlash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92A97B2-0652-4A00-B432-964D50949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4" t="23559" r="6188" b="62312"/>
          <a:stretch/>
        </p:blipFill>
        <p:spPr>
          <a:xfrm>
            <a:off x="324387" y="3513837"/>
            <a:ext cx="11543225" cy="179277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0DC3A42C-3CAF-439A-B8B7-4B1EAC94FAB5}"/>
              </a:ext>
            </a:extLst>
          </p:cNvPr>
          <p:cNvSpPr txBox="1">
            <a:spLocks/>
          </p:cNvSpPr>
          <p:nvPr/>
        </p:nvSpPr>
        <p:spPr>
          <a:xfrm>
            <a:off x="3539236" y="5715556"/>
            <a:ext cx="2306664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>
                <a:solidFill>
                  <a:srgbClr val="660033"/>
                </a:solidFill>
              </a:rPr>
              <a:t>Kalit</a:t>
            </a:r>
            <a:r>
              <a:rPr lang="en-US" sz="4000" kern="0" dirty="0">
                <a:solidFill>
                  <a:srgbClr val="660033"/>
                </a:solidFill>
              </a:rPr>
              <a:t> </a:t>
            </a:r>
            <a:r>
              <a:rPr lang="en-US" sz="4000" kern="0" dirty="0" err="1">
                <a:solidFill>
                  <a:srgbClr val="660033"/>
                </a:solidFill>
              </a:rPr>
              <a:t>so‘z</a:t>
            </a:r>
            <a:endParaRPr lang="ru-RU" sz="4000" kern="0" dirty="0">
              <a:solidFill>
                <a:srgbClr val="660033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01B91A9-AD16-4D21-AD12-6B6439891E72}"/>
              </a:ext>
            </a:extLst>
          </p:cNvPr>
          <p:cNvSpPr txBox="1">
            <a:spLocks/>
          </p:cNvSpPr>
          <p:nvPr/>
        </p:nvSpPr>
        <p:spPr>
          <a:xfrm>
            <a:off x="6467959" y="5360488"/>
            <a:ext cx="2570749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err="1">
                <a:solidFill>
                  <a:srgbClr val="660033"/>
                </a:solidFill>
              </a:rPr>
              <a:t>maqola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  <a:r>
              <a:rPr lang="en-US" sz="3000" kern="0" dirty="0" err="1">
                <a:solidFill>
                  <a:srgbClr val="660033"/>
                </a:solidFill>
              </a:rPr>
              <a:t>nomi</a:t>
            </a:r>
            <a:r>
              <a:rPr lang="en-US" sz="3000" kern="0" dirty="0">
                <a:solidFill>
                  <a:srgbClr val="660033"/>
                </a:solidFill>
              </a:rPr>
              <a:t> </a:t>
            </a:r>
          </a:p>
        </p:txBody>
      </p:sp>
      <p:pic>
        <p:nvPicPr>
          <p:cNvPr id="2" name="Picture 2" descr="Узнайте что такое ключевые слова в контекстной рекламе?">
            <a:extLst>
              <a:ext uri="{FF2B5EF4-FFF2-40B4-BE49-F238E27FC236}">
                <a16:creationId xmlns:a16="http://schemas.microsoft.com/office/drawing/2014/main" xmlns="" id="{A147B823-4E39-4990-84F4-89227229A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11990" r="8667" b="24050"/>
          <a:stretch/>
        </p:blipFill>
        <p:spPr bwMode="auto">
          <a:xfrm>
            <a:off x="324387" y="5360488"/>
            <a:ext cx="3044368" cy="14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A305B4F2-E6BC-493E-8CE5-BC0F6DB0065A}"/>
              </a:ext>
            </a:extLst>
          </p:cNvPr>
          <p:cNvSpPr txBox="1">
            <a:spLocks/>
          </p:cNvSpPr>
          <p:nvPr/>
        </p:nvSpPr>
        <p:spPr>
          <a:xfrm>
            <a:off x="6607133" y="5847940"/>
            <a:ext cx="2570749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err="1">
                <a:solidFill>
                  <a:srgbClr val="660033"/>
                </a:solidFill>
              </a:rPr>
              <a:t>so‘z</a:t>
            </a:r>
            <a:endParaRPr lang="en-US" sz="3000" kern="0" dirty="0">
              <a:solidFill>
                <a:srgbClr val="660033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AE93D3BB-7925-4AD6-8920-38B27BEFE621}"/>
              </a:ext>
            </a:extLst>
          </p:cNvPr>
          <p:cNvSpPr txBox="1">
            <a:spLocks/>
          </p:cNvSpPr>
          <p:nvPr/>
        </p:nvSpPr>
        <p:spPr>
          <a:xfrm>
            <a:off x="6591942" y="6313610"/>
            <a:ext cx="2570749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err="1">
                <a:solidFill>
                  <a:srgbClr val="660033"/>
                </a:solidFill>
              </a:rPr>
              <a:t>jumla</a:t>
            </a:r>
            <a:endParaRPr lang="en-US" sz="3000" kern="0" dirty="0">
              <a:solidFill>
                <a:srgbClr val="660033"/>
              </a:solidFill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E7FDD886-4924-40D9-B95C-FD742F33813A}"/>
              </a:ext>
            </a:extLst>
          </p:cNvPr>
          <p:cNvSpPr/>
          <p:nvPr/>
        </p:nvSpPr>
        <p:spPr>
          <a:xfrm>
            <a:off x="6171361" y="5486400"/>
            <a:ext cx="329721" cy="2446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xmlns="" id="{FE5039AD-EEBA-4492-881C-6E93760F4F50}"/>
              </a:ext>
            </a:extLst>
          </p:cNvPr>
          <p:cNvSpPr/>
          <p:nvPr/>
        </p:nvSpPr>
        <p:spPr>
          <a:xfrm>
            <a:off x="6171360" y="5948065"/>
            <a:ext cx="329721" cy="2446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xmlns="" id="{5E8A2E4C-082F-4B97-B9B1-0D9B95A1B4DC}"/>
              </a:ext>
            </a:extLst>
          </p:cNvPr>
          <p:cNvSpPr/>
          <p:nvPr/>
        </p:nvSpPr>
        <p:spPr>
          <a:xfrm>
            <a:off x="6164062" y="6422115"/>
            <a:ext cx="329721" cy="2446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5837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3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54407C-CA23-4EF7-9B42-4C18D80F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3F26A5E-6F95-4A0F-94FB-EB571852C0A6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D7A3656F-DEA8-48E3-B059-7C21BBA90BC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 err="1"/>
              <a:t>Qidiruv</a:t>
            </a:r>
            <a:r>
              <a:rPr lang="en-US" sz="5000" kern="0" dirty="0"/>
              <a:t> </a:t>
            </a:r>
            <a:r>
              <a:rPr lang="en-US" sz="5000" kern="0" dirty="0" err="1"/>
              <a:t>tizimlarida</a:t>
            </a:r>
            <a:r>
              <a:rPr lang="en-US" sz="5000" kern="0" dirty="0"/>
              <a:t> </a:t>
            </a:r>
            <a:r>
              <a:rPr lang="en-US" sz="5000" kern="0" dirty="0" err="1"/>
              <a:t>axborot</a:t>
            </a:r>
            <a:r>
              <a:rPr lang="en-US" sz="5000" kern="0" dirty="0"/>
              <a:t> </a:t>
            </a:r>
            <a:r>
              <a:rPr lang="en-US" sz="5000" kern="0" dirty="0" err="1"/>
              <a:t>izlash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F7BD84-A04F-4D7B-8760-87A870D9BF7A}"/>
              </a:ext>
            </a:extLst>
          </p:cNvPr>
          <p:cNvSpPr/>
          <p:nvPr/>
        </p:nvSpPr>
        <p:spPr>
          <a:xfrm>
            <a:off x="331152" y="1428752"/>
            <a:ext cx="113461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informatikadan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referatlarni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izlash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satriga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informatikadan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referatlar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kalit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Kalit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so‘zni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kalit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etil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E00B550-1C07-442A-98AE-56078E339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05" t="42204" r="1641" b="6444"/>
          <a:stretch/>
        </p:blipFill>
        <p:spPr>
          <a:xfrm>
            <a:off x="6015368" y="3382732"/>
            <a:ext cx="4627418" cy="3208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EBF116-5EC2-4E16-BCB5-B3ED2C7B2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71" t="27312" r="22664" b="28732"/>
          <a:stretch/>
        </p:blipFill>
        <p:spPr>
          <a:xfrm>
            <a:off x="874760" y="3367742"/>
            <a:ext cx="4357378" cy="3208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122A62B3-E827-47FD-B000-033EF7F711BD}"/>
              </a:ext>
            </a:extLst>
          </p:cNvPr>
          <p:cNvSpPr/>
          <p:nvPr/>
        </p:nvSpPr>
        <p:spPr>
          <a:xfrm>
            <a:off x="5232138" y="4811844"/>
            <a:ext cx="783230" cy="3897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8377AC61-A3AA-4C1C-A038-FCEAC9EA20C1}"/>
              </a:ext>
            </a:extLst>
          </p:cNvPr>
          <p:cNvCxnSpPr>
            <a:cxnSpLocks/>
          </p:cNvCxnSpPr>
          <p:nvPr/>
        </p:nvCxnSpPr>
        <p:spPr>
          <a:xfrm flipV="1">
            <a:off x="294020" y="3715441"/>
            <a:ext cx="785271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C90D04BB-7F76-4826-BA92-FC9790160B6B}"/>
              </a:ext>
            </a:extLst>
          </p:cNvPr>
          <p:cNvSpPr/>
          <p:nvPr/>
        </p:nvSpPr>
        <p:spPr>
          <a:xfrm>
            <a:off x="4631961" y="3414010"/>
            <a:ext cx="600177" cy="603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4581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24471</TotalTime>
  <Words>315</Words>
  <Application>Microsoft Office PowerPoint</Application>
  <PresentationFormat>Широкоэкранный</PresentationFormat>
  <Paragraphs>67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 T</dc:creator>
  <cp:lastModifiedBy>Учетная запись Майкрософт</cp:lastModifiedBy>
  <cp:revision>838</cp:revision>
  <dcterms:created xsi:type="dcterms:W3CDTF">2020-09-03T11:25:49Z</dcterms:created>
  <dcterms:modified xsi:type="dcterms:W3CDTF">2020-12-21T07:37:06Z</dcterms:modified>
</cp:coreProperties>
</file>