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12" r:id="rId2"/>
    <p:sldId id="300" r:id="rId3"/>
    <p:sldId id="454" r:id="rId4"/>
    <p:sldId id="449" r:id="rId5"/>
    <p:sldId id="464" r:id="rId6"/>
    <p:sldId id="466" r:id="rId7"/>
    <p:sldId id="468" r:id="rId8"/>
    <p:sldId id="470" r:id="rId9"/>
    <p:sldId id="471" r:id="rId10"/>
    <p:sldId id="475" r:id="rId11"/>
    <p:sldId id="473" r:id="rId12"/>
    <p:sldId id="474" r:id="rId13"/>
    <p:sldId id="476" r:id="rId14"/>
    <p:sldId id="478" r:id="rId15"/>
    <p:sldId id="477" r:id="rId16"/>
    <p:sldId id="462" r:id="rId1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1F2F4"/>
    <a:srgbClr val="BFBFBF"/>
    <a:srgbClr val="FFFFFF"/>
    <a:srgbClr val="660066"/>
    <a:srgbClr val="CC00CC"/>
    <a:srgbClr val="00FFFF"/>
    <a:srgbClr val="660033"/>
    <a:srgbClr val="666699"/>
    <a:srgbClr val="4C6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79" d="100"/>
          <a:sy n="79" d="100"/>
        </p:scale>
        <p:origin x="-2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054E3C6B-CF63-468C-87C7-4E9EEF676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4AA518A-C608-44D1-BFA8-12AE5F8DAD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34B6E5-581F-4F8F-8AB9-7CE855250DC9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230331CD-2BC5-4CF3-BBEB-589AB100D9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71A741DD-54EC-4474-82EF-AD1FFC8A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D04121-5026-432F-875E-195D1999D2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A755312-82DF-4AA9-BFFF-FD628643C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96FAF-E0AE-4FE8-8A6E-C258A87F1E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98937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xmlns="" id="{70EF6BFB-4024-41B9-8DB1-9496D158B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xmlns="" id="{4498BEA6-3EFD-492B-87A7-4AC1CCB0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xmlns="" id="{FA8F567B-BF30-4757-9DDD-A536C5ED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65FDD0-463B-4F05-965F-F7B8B3C3329F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45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2E2EB2-A663-466A-BCFF-A8F05E555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D4AA45A-BF13-4BC7-8813-CAEF890B4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A7092B-3C71-417D-99BD-674C8F4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D3142-0E50-4CF7-9F9D-1E5F716866D0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FFDA25-36B8-46E6-A1EC-54F3AF04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4A57B-2A99-46E8-AA60-A3FED2F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43FF-38C6-42D1-BA9F-8EAD10CF2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2726011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296D9C-3B0D-4DC3-AD23-1D666A6D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DBCF684-C8F5-426A-A2D3-846BA4CA9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C13CF6-9C4D-4BC9-845B-554903F3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9FCA-6819-4865-96FA-2EEC2D658822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4498FC-F557-44A8-BEC1-599D815D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63956B-06BE-4BE3-9756-66BC2384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C2B3-F6AF-4713-B668-5346813E8B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587359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51B8CBD-25FC-4B8F-B8E4-2723B1910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15D9B8-EFDD-4832-A596-91A59FA94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F18AE4-1973-4F73-8003-30F2039A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5032-A759-4568-A650-7D5611EDDFD3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5B80E8-BBE3-4E0B-92EE-20308B02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CC9D20-7EA2-480F-B77A-6B83DF8F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DCB4C-759F-4408-8918-D8AFDE7FEF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7019168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300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3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4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15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5824338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19232"/>
          </a:xfrm>
        </p:spPr>
        <p:txBody>
          <a:bodyPr lIns="0" tIns="0" rIns="0" bIns="0"/>
          <a:lstStyle>
            <a:lvl1pPr>
              <a:defRPr sz="40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xmlns="" id="{984634D1-F00E-4B65-9F87-2B7017BB7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xmlns="" id="{EACB35A7-2430-4BF7-BE3A-0EE0D36EC5C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50F1B7-61C0-4D30-BE93-04806B9CDA38}" type="datetimeFigureOut">
              <a:rPr lang="en-US"/>
              <a:pPr>
                <a:defRPr/>
              </a:pPr>
              <a:t>11/16/2020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xmlns="" id="{43AD37EC-3DE0-48B1-851D-1B27C50B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A68BCCE9-C0EE-43C1-8A45-B5F9BDBEE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29215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9F6945-8744-4884-BA86-263BDA4C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482717-D4D2-4F34-B044-926F91E9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E38AC9-3E80-453B-A13B-19725366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026C-F346-48FE-8969-6C5B7ABE3C00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287452-3534-452B-94E6-61DEC24F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249F45-E7E0-4A3C-9654-7E644B99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0C058-67FA-47CB-A14C-334E2DDFF0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329531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5EDBDA-126F-43A1-860F-8A73CC2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AFDE12-72BF-441C-ABC8-E0A50BEEC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A0EA84-32C0-4F82-8A02-8859596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AFB-D82D-402E-860B-078814EB7085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E5EE5E-2682-4DDF-83BC-30591033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7EC988-E6F6-4396-95DA-EA9DE25E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AFBB-E13A-4B43-962F-8D3721D0FB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26448107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7C3D-52D3-42BE-BE2D-5A0B61AA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27DFA5-05F9-4C74-B21A-AE4C5391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E2D4D2F-DDD0-446A-8B7A-F3122615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C6B48183-1280-4491-911C-E648F705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ABBC-3DF7-4D40-99A3-B751E01DB60F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FCE7CBC9-8295-4FF2-9F06-8BBBD086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15ABC888-79DB-42ED-972C-B43EEB18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FF2B-462C-4BCF-82A9-4A577F0FB9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8854931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CC0CBE-1A37-4E73-98AC-B93E2C74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83AF70-AC96-4D06-ACBA-37D6F33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564D61-6572-495C-87B3-66697B66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F21C902-D1C4-4F87-8A52-1D4C073D7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6963A8C-3C02-43EC-8936-FFA804AC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72E3CBDD-2CE7-4B9E-A71D-16AD1656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DF3A-AE16-4F67-808D-B9AA0506FD1A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5CDC79D3-1AAE-4D94-A9EC-A588585A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1ED658DD-841D-42E5-A636-6019587F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B50EA-C1D1-4378-9AF5-4C1309B7D49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769179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53D8C8-55C5-4F20-8A0B-3D06C4C7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ABA16945-44C1-4338-A853-440B836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8DAF-E03F-41D7-9E1D-20E39ED98793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565E3541-F5A1-47FC-AF8F-048B89E9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74408C41-5085-42DF-8425-4D8C0BB4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E675D-D85B-44DE-9D9E-43CC4E0AF90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233517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251BFB15-F45B-45F7-9DE2-D2DA8FC3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FAB8-011D-45FE-AC6F-23D3171A8E44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CC44C5C5-15F0-4E56-AAC3-870B1871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381536AD-57A2-49F9-A4BE-BDA84D97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01DB4-477C-4D19-8161-8906B917A5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236763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A71A04-13FE-49CB-A651-06C771C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092BF1-F8F9-49FC-8F30-85EFBF5B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1465A8-BF54-4A05-9D0E-5A6F395A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B189A356-4EE7-461B-920F-F9A36669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A280-FD99-45D8-8C76-E819B9AFE911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9B8A905B-4056-49C0-9DCA-169774C2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71D722E-4C85-4ED6-B49C-D3D7629D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8276A-DE40-4DA7-A6D9-10B378FFD2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936389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F772C9-1087-4F81-A263-A70D3212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E64C6B2-632E-4108-96FD-85F976AAF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C1B72C1-4725-40B8-A9B3-E07CF04E2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3C1CA815-5FE2-4EB9-B189-EEC60FD8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AFE-87B0-4A58-B940-A27ECA91F010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2CAD942-4245-4531-9727-2B4976CA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AA554FF-827C-44B1-BC43-DC24ABF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A809-EBD9-412D-87CD-48E209C472E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283599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C9AC8FED-B469-446E-B99B-B8697DAF3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80600FED-575E-4CA7-9D4A-AF15BA107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74C3D0-D951-4D74-B7C1-77EF141B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1AB21-66E1-4C29-8BA2-512A88883F75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6037FA-5B51-41F2-AD54-AE301998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CA9C9B-94D3-4638-B526-E3686F31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9208E2-7C82-484B-AF6A-4F16635AA65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ransition spd="slow"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17/06/relationships/model3d" Target="../media/model3d3.glb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nternet Logo Vector | Logopik">
            <a:extLst>
              <a:ext uri="{FF2B5EF4-FFF2-40B4-BE49-F238E27FC236}">
                <a16:creationId xmlns:a16="http://schemas.microsoft.com/office/drawing/2014/main" xmlns="" id="{64336B1C-F775-4F7C-8E90-C9AB6DE66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64"/>
          <a:stretch/>
        </p:blipFill>
        <p:spPr bwMode="auto">
          <a:xfrm>
            <a:off x="4345295" y="4504893"/>
            <a:ext cx="4225268" cy="216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175"/>
            <a:ext cx="12192000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426369" y="2347913"/>
            <a:ext cx="9830653" cy="2362415"/>
          </a:xfrm>
          <a:prstGeom prst="rect">
            <a:avLst/>
          </a:prstGeom>
        </p:spPr>
        <p:txBody>
          <a:bodyPr wrap="square" lIns="0" tIns="28168" rIns="0" bIns="0">
            <a:spAutoFit/>
          </a:bodyPr>
          <a:lstStyle/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5000" b="1" spc="3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000" b="1" spc="300" dirty="0" smtClean="0">
                <a:solidFill>
                  <a:srgbClr val="002060"/>
                </a:solidFill>
                <a:latin typeface="Arial"/>
                <a:cs typeface="Arial"/>
              </a:rPr>
              <a:t>MAVZU: </a:t>
            </a:r>
            <a:r>
              <a:rPr lang="it-IT" sz="5000" b="1" spc="300" dirty="0" smtClean="0">
                <a:solidFill>
                  <a:srgbClr val="002060"/>
                </a:solidFill>
                <a:latin typeface="Arial"/>
                <a:cs typeface="Arial"/>
              </a:rPr>
              <a:t>AXBOROTLI </a:t>
            </a:r>
            <a:r>
              <a:rPr lang="it-IT" sz="5000" b="1" spc="300" dirty="0">
                <a:solidFill>
                  <a:srgbClr val="002060"/>
                </a:solidFill>
                <a:latin typeface="Arial"/>
                <a:cs typeface="Arial"/>
              </a:rPr>
              <a:t>OLAM MUAMMOLARI VA </a:t>
            </a:r>
          </a:p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it-IT" sz="5000" b="1" spc="300" dirty="0">
                <a:solidFill>
                  <a:srgbClr val="002060"/>
                </a:solidFill>
                <a:latin typeface="Arial"/>
                <a:cs typeface="Arial"/>
              </a:rPr>
              <a:t>INTERNET</a:t>
            </a:r>
            <a:r>
              <a:rPr lang="en-US" sz="5000" b="1" spc="3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en-US" sz="4000" i="1" spc="300" dirty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751681" y="2506412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751681" y="4749041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 dirty="0">
              <a:latin typeface="+mn-lt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894888" y="598488"/>
            <a:ext cx="1565275" cy="801687"/>
          </a:xfrm>
          <a:prstGeom prst="rect">
            <a:avLst/>
          </a:prstGeom>
        </p:spPr>
        <p:txBody>
          <a:bodyPr lIns="0" tIns="32012" rIns="0" bIns="0">
            <a:spAutoFit/>
          </a:bodyPr>
          <a:lstStyle/>
          <a:p>
            <a:pPr eaLnBrk="1" fontAlgn="auto" hangingPunct="1">
              <a:spcBef>
                <a:spcPts val="252"/>
              </a:spcBef>
              <a:spcAft>
                <a:spcPts val="0"/>
              </a:spcAft>
              <a:defRPr/>
            </a:pPr>
            <a:r>
              <a:rPr lang="en-US" sz="5000" b="1" spc="2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001" b="1" spc="20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001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xmlns="" id="{173C2D9C-C6BD-4DDA-B358-531897F817D9}"/>
              </a:ext>
            </a:extLst>
          </p:cNvPr>
          <p:cNvSpPr txBox="1">
            <a:spLocks/>
          </p:cNvSpPr>
          <p:nvPr/>
        </p:nvSpPr>
        <p:spPr>
          <a:xfrm>
            <a:off x="2117725" y="431800"/>
            <a:ext cx="7399338" cy="1320800"/>
          </a:xfrm>
          <a:prstGeom prst="rect">
            <a:avLst/>
          </a:prstGeom>
        </p:spPr>
        <p:txBody>
          <a:bodyPr lIns="0" tIns="2949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647" algn="ctr" defTabSz="1846555" eaLnBrk="1" fontAlgn="auto" hangingPunct="1">
              <a:spcBef>
                <a:spcPts val="231"/>
              </a:spcBef>
              <a:spcAft>
                <a:spcPts val="0"/>
              </a:spcAft>
              <a:defRPr/>
            </a:pPr>
            <a:r>
              <a:rPr lang="en-US" sz="4191" kern="0" cap="all" spc="-61" dirty="0" err="1">
                <a:solidFill>
                  <a:sysClr val="window" lastClr="FFFFFF"/>
                </a:solidFill>
              </a:rPr>
              <a:t>Informatika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va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axborot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texnologiyalari</a:t>
            </a:r>
            <a:endParaRPr lang="en-US" sz="4191" kern="0" cap="all" spc="10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xmlns="" id="{83775CBE-21CF-425D-ABFB-41180DA5A377}"/>
              </a:ext>
            </a:extLst>
          </p:cNvPr>
          <p:cNvSpPr/>
          <p:nvPr/>
        </p:nvSpPr>
        <p:spPr>
          <a:xfrm>
            <a:off x="1725613" y="1101725"/>
            <a:ext cx="26987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xmlns="" id="{B178D85C-EB66-41A7-A3BD-6CA192A25BC2}"/>
              </a:ext>
            </a:extLst>
          </p:cNvPr>
          <p:cNvSpPr/>
          <p:nvPr/>
        </p:nvSpPr>
        <p:spPr>
          <a:xfrm>
            <a:off x="1725613" y="1274763"/>
            <a:ext cx="26987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xmlns="" id="{B1AC9C4C-06A4-42C7-B853-E49E57991666}"/>
              </a:ext>
            </a:extLst>
          </p:cNvPr>
          <p:cNvSpPr/>
          <p:nvPr/>
        </p:nvSpPr>
        <p:spPr>
          <a:xfrm>
            <a:off x="1219200" y="1101725"/>
            <a:ext cx="26988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xmlns="" id="{AA74AE73-2CC7-4164-A38A-9C32CF275CE9}"/>
              </a:ext>
            </a:extLst>
          </p:cNvPr>
          <p:cNvSpPr/>
          <p:nvPr/>
        </p:nvSpPr>
        <p:spPr>
          <a:xfrm>
            <a:off x="1219200" y="1274763"/>
            <a:ext cx="26988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B649F4-D4B3-4831-AB0E-3F339363E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" y="522490"/>
            <a:ext cx="1853479" cy="104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5849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DA10935-5540-436C-8C7B-1F1115693F69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WEB</a:t>
            </a:r>
            <a:r>
              <a:rPr lang="ru-RU" sz="4400" kern="0" spc="300" dirty="0"/>
              <a:t> </a:t>
            </a:r>
            <a:r>
              <a:rPr lang="en-US" sz="4400" kern="0" spc="300" dirty="0"/>
              <a:t>SAHIFA </a:t>
            </a:r>
            <a:endParaRPr lang="ru-RU" sz="4400" kern="0" spc="3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FE4428-3C2F-42BF-91FA-6BEE5C853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" t="12806" r="7654" b="5368"/>
          <a:stretch/>
        </p:blipFill>
        <p:spPr>
          <a:xfrm>
            <a:off x="3002808" y="1512799"/>
            <a:ext cx="7676934" cy="412600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7C84ACBC-3DC3-4F03-AA33-95B6070F3B6D}"/>
              </a:ext>
            </a:extLst>
          </p:cNvPr>
          <p:cNvSpPr/>
          <p:nvPr/>
        </p:nvSpPr>
        <p:spPr>
          <a:xfrm>
            <a:off x="-786466" y="1812594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951D15D2-C952-4EF7-BC27-8D27330B1ED4}"/>
              </a:ext>
            </a:extLst>
          </p:cNvPr>
          <p:cNvSpPr/>
          <p:nvPr/>
        </p:nvSpPr>
        <p:spPr>
          <a:xfrm>
            <a:off x="-751066" y="2679452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553AE6C5-20E0-44F6-9625-10C6C29E0816}"/>
              </a:ext>
            </a:extLst>
          </p:cNvPr>
          <p:cNvSpPr/>
          <p:nvPr/>
        </p:nvSpPr>
        <p:spPr>
          <a:xfrm>
            <a:off x="-630629" y="3713445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BD81D4F2-A36B-47FF-866A-3CBDB602820D}"/>
              </a:ext>
            </a:extLst>
          </p:cNvPr>
          <p:cNvSpPr/>
          <p:nvPr/>
        </p:nvSpPr>
        <p:spPr>
          <a:xfrm>
            <a:off x="-242703" y="4770893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Videotasvir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226DC685-2913-4A41-A598-A1347D78BE36}"/>
              </a:ext>
            </a:extLst>
          </p:cNvPr>
          <p:cNvCxnSpPr>
            <a:cxnSpLocks/>
          </p:cNvCxnSpPr>
          <p:nvPr/>
        </p:nvCxnSpPr>
        <p:spPr>
          <a:xfrm>
            <a:off x="1651934" y="2099748"/>
            <a:ext cx="2381285" cy="5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40F25769-5A46-4F49-A424-0BC49DE0830A}"/>
              </a:ext>
            </a:extLst>
          </p:cNvPr>
          <p:cNvCxnSpPr>
            <a:cxnSpLocks/>
          </p:cNvCxnSpPr>
          <p:nvPr/>
        </p:nvCxnSpPr>
        <p:spPr>
          <a:xfrm>
            <a:off x="1812165" y="3024537"/>
            <a:ext cx="1346480" cy="86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661D6E16-642F-4D09-8EA7-B22357A0DE63}"/>
              </a:ext>
            </a:extLst>
          </p:cNvPr>
          <p:cNvCxnSpPr>
            <a:cxnSpLocks/>
          </p:cNvCxnSpPr>
          <p:nvPr/>
        </p:nvCxnSpPr>
        <p:spPr>
          <a:xfrm flipV="1">
            <a:off x="1968003" y="4000599"/>
            <a:ext cx="3337396" cy="491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82D9F8F9-2BD2-41A3-A1D1-8D2BBAFCED38}"/>
              </a:ext>
            </a:extLst>
          </p:cNvPr>
          <p:cNvCxnSpPr>
            <a:cxnSpLocks/>
          </p:cNvCxnSpPr>
          <p:nvPr/>
        </p:nvCxnSpPr>
        <p:spPr>
          <a:xfrm>
            <a:off x="2814307" y="5130622"/>
            <a:ext cx="24910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AA1A441-8413-40A9-9FCF-3A38CE7F889D}"/>
              </a:ext>
            </a:extLst>
          </p:cNvPr>
          <p:cNvSpPr/>
          <p:nvPr/>
        </p:nvSpPr>
        <p:spPr>
          <a:xfrm>
            <a:off x="1651934" y="5794164"/>
            <a:ext cx="104384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WWWda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Web-sahifalarda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67481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1CCE72-8A4C-4B9A-A636-3DC85469E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t="12305" r="2259" b="13922"/>
          <a:stretch/>
        </p:blipFill>
        <p:spPr>
          <a:xfrm>
            <a:off x="180979" y="1596911"/>
            <a:ext cx="7445948" cy="33840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DA10935-5540-436C-8C7B-1F1115693F69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GIPERMATN VA GIPERMUROJAAT </a:t>
            </a:r>
            <a:endParaRPr lang="ru-RU" sz="4400" kern="0" spc="300" dirty="0"/>
          </a:p>
        </p:txBody>
      </p:sp>
      <p:pic>
        <p:nvPicPr>
          <p:cNvPr id="2052" name="Picture 4" descr="Курсор PNG">
            <a:extLst>
              <a:ext uri="{FF2B5EF4-FFF2-40B4-BE49-F238E27FC236}">
                <a16:creationId xmlns:a16="http://schemas.microsoft.com/office/drawing/2014/main" xmlns="" id="{97EC7121-D302-4C8D-995B-AADFF507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633" y="4032397"/>
            <a:ext cx="948531" cy="94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9DF9C889-824B-4B8C-A1BB-1D03E0962C16}"/>
              </a:ext>
            </a:extLst>
          </p:cNvPr>
          <p:cNvSpPr/>
          <p:nvPr/>
        </p:nvSpPr>
        <p:spPr>
          <a:xfrm>
            <a:off x="7696200" y="2404239"/>
            <a:ext cx="449580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Gipermatn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web­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sahifaning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sahifaga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bog‘liqligini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ko‘rsatuvchi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7672188-D2BA-4F21-92E9-63B917A22A33}"/>
              </a:ext>
            </a:extLst>
          </p:cNvPr>
          <p:cNvCxnSpPr>
            <a:cxnSpLocks/>
          </p:cNvCxnSpPr>
          <p:nvPr/>
        </p:nvCxnSpPr>
        <p:spPr>
          <a:xfrm flipH="1" flipV="1">
            <a:off x="1482436" y="3713018"/>
            <a:ext cx="7758546" cy="7936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68F4ECB-5D14-425B-A31E-1D36CE34F883}"/>
              </a:ext>
            </a:extLst>
          </p:cNvPr>
          <p:cNvSpPr/>
          <p:nvPr/>
        </p:nvSpPr>
        <p:spPr>
          <a:xfrm>
            <a:off x="275432" y="5177627"/>
            <a:ext cx="1014293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Gipermatn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Web­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sahifaning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Web­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sahifaga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o‘tiladi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qism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Web­sahifaga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5444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DA10935-5540-436C-8C7B-1F1115693F69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WEB SAYT</a:t>
            </a:r>
            <a:endParaRPr lang="ru-RU" sz="4400" kern="0" spc="3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68F4ECB-5D14-425B-A31E-1D36CE34F883}"/>
              </a:ext>
            </a:extLst>
          </p:cNvPr>
          <p:cNvSpPr/>
          <p:nvPr/>
        </p:nvSpPr>
        <p:spPr>
          <a:xfrm>
            <a:off x="275432" y="5934670"/>
            <a:ext cx="11363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tashkilot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xususiy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shaxsga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mazmuniga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Web-­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sahifalar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majmui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sayt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EE1778-1663-40CC-B75F-E1BE3D452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12537" r="7614" b="13518"/>
          <a:stretch/>
        </p:blipFill>
        <p:spPr>
          <a:xfrm>
            <a:off x="763158" y="3778011"/>
            <a:ext cx="4495801" cy="2181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04E4517-A21B-41AC-BAB7-BC40A37A11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3148" r="6797" b="13208"/>
          <a:stretch/>
        </p:blipFill>
        <p:spPr>
          <a:xfrm>
            <a:off x="763157" y="1426215"/>
            <a:ext cx="4495802" cy="21440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EE6C969-C87D-44BB-8B4F-AA87B9FC48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t="12779" r="6797" b="13649"/>
          <a:stretch/>
        </p:blipFill>
        <p:spPr>
          <a:xfrm>
            <a:off x="6064834" y="3754049"/>
            <a:ext cx="4684318" cy="22293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6F27ECE-F43B-4BFB-88A9-220D497D2B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12726" r="7199" b="17585"/>
          <a:stretch/>
        </p:blipFill>
        <p:spPr>
          <a:xfrm>
            <a:off x="6064834" y="1426215"/>
            <a:ext cx="4684318" cy="21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352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DA10935-5540-436C-8C7B-1F1115693F69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URL manzil </a:t>
            </a:r>
            <a:endParaRPr lang="ru-RU" sz="4400" kern="0" spc="3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9DF9C889-824B-4B8C-A1BB-1D03E0962C16}"/>
              </a:ext>
            </a:extLst>
          </p:cNvPr>
          <p:cNvSpPr/>
          <p:nvPr/>
        </p:nvSpPr>
        <p:spPr>
          <a:xfrm>
            <a:off x="8102155" y="3366369"/>
            <a:ext cx="408984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Uniform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Resourse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Locator – 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zahiraning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takrorlanmas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ma’nosini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В чем разница между облаком и веб-сервером?">
            <a:extLst>
              <a:ext uri="{FF2B5EF4-FFF2-40B4-BE49-F238E27FC236}">
                <a16:creationId xmlns:a16="http://schemas.microsoft.com/office/drawing/2014/main" xmlns="" id="{1FFF8D53-11D5-4B87-8EDC-67CBF0248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77" y="2255111"/>
            <a:ext cx="3375313" cy="259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кая она, идеальная веб-страница? Часть 5: Работа с кодом | Блог seolib.ru">
            <a:extLst>
              <a:ext uri="{FF2B5EF4-FFF2-40B4-BE49-F238E27FC236}">
                <a16:creationId xmlns:a16="http://schemas.microsoft.com/office/drawing/2014/main" xmlns="" id="{ECC4334A-2316-4C7D-9A99-7109DC4A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8" y="2603246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конка сайт, веб сайт, интернет, браузер, website, размер 512x512 | id42315  | iconbird.com">
            <a:extLst>
              <a:ext uri="{FF2B5EF4-FFF2-40B4-BE49-F238E27FC236}">
                <a16:creationId xmlns:a16="http://schemas.microsoft.com/office/drawing/2014/main" xmlns="" id="{0DAEC78A-3DE4-4336-AACF-46D3FACC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08" y="2792988"/>
            <a:ext cx="1522702" cy="15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EDCC4DAE-DD1B-44FB-930D-F8D8900D9EF7}"/>
              </a:ext>
            </a:extLst>
          </p:cNvPr>
          <p:cNvCxnSpPr>
            <a:cxnSpLocks/>
            <a:endCxn id="1030" idx="1"/>
          </p:cNvCxnSpPr>
          <p:nvPr/>
        </p:nvCxnSpPr>
        <p:spPr>
          <a:xfrm>
            <a:off x="2701636" y="3531933"/>
            <a:ext cx="680172" cy="2240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67A0CD70-D337-4B99-B8DF-3819A6D3FFBC}"/>
              </a:ext>
            </a:extLst>
          </p:cNvPr>
          <p:cNvCxnSpPr>
            <a:cxnSpLocks/>
          </p:cNvCxnSpPr>
          <p:nvPr/>
        </p:nvCxnSpPr>
        <p:spPr>
          <a:xfrm>
            <a:off x="4975377" y="3508552"/>
            <a:ext cx="680172" cy="2240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563439C1-3AB4-4C55-9DCB-B146FA74F6DA}"/>
              </a:ext>
            </a:extLst>
          </p:cNvPr>
          <p:cNvSpPr/>
          <p:nvPr/>
        </p:nvSpPr>
        <p:spPr>
          <a:xfrm>
            <a:off x="-302092" y="4256852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03690121-019D-40DD-888A-C02071EC707F}"/>
              </a:ext>
            </a:extLst>
          </p:cNvPr>
          <p:cNvSpPr/>
          <p:nvPr/>
        </p:nvSpPr>
        <p:spPr>
          <a:xfrm>
            <a:off x="2306726" y="4269903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sayt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338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ак выбрать интернет провайдера">
            <a:extLst>
              <a:ext uri="{FF2B5EF4-FFF2-40B4-BE49-F238E27FC236}">
                <a16:creationId xmlns:a16="http://schemas.microsoft.com/office/drawing/2014/main" xmlns="" id="{1116F707-9AE4-4950-AA2C-52CEC664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29" y="1601241"/>
            <a:ext cx="8614540" cy="499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DA10935-5540-436C-8C7B-1F1115693F69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PROVAYDER </a:t>
            </a:r>
            <a:r>
              <a:rPr lang="en-US" sz="4400" kern="0" spc="300" dirty="0" err="1"/>
              <a:t>nima</a:t>
            </a:r>
            <a:r>
              <a:rPr lang="en-US" sz="4400" kern="0" spc="300" dirty="0"/>
              <a:t>? </a:t>
            </a:r>
            <a:endParaRPr lang="ru-RU" sz="4400" kern="0" spc="3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9DF9C889-824B-4B8C-A1BB-1D03E0962C16}"/>
              </a:ext>
            </a:extLst>
          </p:cNvPr>
          <p:cNvSpPr/>
          <p:nvPr/>
        </p:nvSpPr>
        <p:spPr>
          <a:xfrm>
            <a:off x="110836" y="2545722"/>
            <a:ext cx="6914852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Provayderlar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provide –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ta’minlash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Internetning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foydalanishga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foydalanuvchilarga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xizmatlarni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ko‘rsatuvchi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firmalardir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5C58D085-FA3A-4034-8B52-49F6C353E1EC}"/>
              </a:ext>
            </a:extLst>
          </p:cNvPr>
          <p:cNvCxnSpPr/>
          <p:nvPr/>
        </p:nvCxnSpPr>
        <p:spPr>
          <a:xfrm>
            <a:off x="0" y="5490393"/>
            <a:ext cx="1925782" cy="0"/>
          </a:xfrm>
          <a:prstGeom prst="line">
            <a:avLst/>
          </a:prstGeom>
          <a:ln w="381000">
            <a:solidFill>
              <a:srgbClr val="029D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7218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Предназначение хостинга">
            <a:extLst>
              <a:ext uri="{FF2B5EF4-FFF2-40B4-BE49-F238E27FC236}">
                <a16:creationId xmlns:a16="http://schemas.microsoft.com/office/drawing/2014/main" xmlns="" id="{DED0038E-61C2-406D-9B6C-CED82D77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68" y="4806581"/>
            <a:ext cx="2909021" cy="180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DA10935-5540-436C-8C7B-1F1115693F69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 err="1" smtClean="0"/>
              <a:t>Mustahkamlash</a:t>
            </a:r>
            <a:r>
              <a:rPr lang="en-US" sz="4400" kern="0" spc="300" dirty="0" smtClean="0"/>
              <a:t> </a:t>
            </a:r>
            <a:r>
              <a:rPr lang="en-US" sz="4400" kern="0" spc="300" dirty="0" err="1" smtClean="0"/>
              <a:t>uchun</a:t>
            </a:r>
            <a:r>
              <a:rPr lang="en-US" sz="4400" kern="0" spc="300" dirty="0" smtClean="0"/>
              <a:t> </a:t>
            </a:r>
            <a:r>
              <a:rPr lang="en-US" sz="4400" kern="0" spc="300" dirty="0" err="1" smtClean="0"/>
              <a:t>topshiriq</a:t>
            </a:r>
            <a:r>
              <a:rPr lang="en-US" sz="4400" kern="0" spc="300" dirty="0" smtClean="0"/>
              <a:t> </a:t>
            </a:r>
            <a:endParaRPr lang="ru-RU" sz="4400" kern="0" spc="300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7810595C-21B8-4722-8EC7-0D1D9759040B}"/>
              </a:ext>
            </a:extLst>
          </p:cNvPr>
          <p:cNvSpPr/>
          <p:nvPr/>
        </p:nvSpPr>
        <p:spPr>
          <a:xfrm>
            <a:off x="138545" y="2720550"/>
            <a:ext cx="11914909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https://eduportal.uz/Umumiyfiles/fayl_temur.doc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595BBC96-01C7-451B-BDFF-23FA9A9D7F4C}"/>
              </a:ext>
            </a:extLst>
          </p:cNvPr>
          <p:cNvSpPr/>
          <p:nvPr/>
        </p:nvSpPr>
        <p:spPr>
          <a:xfrm>
            <a:off x="0" y="3856622"/>
            <a:ext cx="198060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Bog‘lanish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protokoli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E40E9DA6-B0B4-40FA-BA89-353715989F8F}"/>
              </a:ext>
            </a:extLst>
          </p:cNvPr>
          <p:cNvCxnSpPr>
            <a:cxnSpLocks/>
          </p:cNvCxnSpPr>
          <p:nvPr/>
        </p:nvCxnSpPr>
        <p:spPr>
          <a:xfrm flipV="1">
            <a:off x="865611" y="3282846"/>
            <a:ext cx="1" cy="54606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FE9BD92E-1849-4245-BD15-46D741D74FF5}"/>
              </a:ext>
            </a:extLst>
          </p:cNvPr>
          <p:cNvSpPr/>
          <p:nvPr/>
        </p:nvSpPr>
        <p:spPr>
          <a:xfrm>
            <a:off x="2306726" y="4219458"/>
            <a:ext cx="2410689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saqlanayotgan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provayder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(server)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C72A9E6A-7847-4284-8C1B-BF5DB3DA9254}"/>
              </a:ext>
            </a:extLst>
          </p:cNvPr>
          <p:cNvCxnSpPr>
            <a:cxnSpLocks/>
          </p:cNvCxnSpPr>
          <p:nvPr/>
        </p:nvCxnSpPr>
        <p:spPr>
          <a:xfrm flipV="1">
            <a:off x="3512070" y="3259510"/>
            <a:ext cx="1" cy="54606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2D2ADCA0-89E1-4DF6-B111-C5E6CBD37142}"/>
              </a:ext>
            </a:extLst>
          </p:cNvPr>
          <p:cNvSpPr/>
          <p:nvPr/>
        </p:nvSpPr>
        <p:spPr>
          <a:xfrm>
            <a:off x="5430273" y="4088790"/>
            <a:ext cx="2410689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saqlanayotgan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manzilga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xmlns="" id="{098C038F-07B2-4728-AC0D-E355D6667793}"/>
              </a:ext>
            </a:extLst>
          </p:cNvPr>
          <p:cNvCxnSpPr>
            <a:cxnSpLocks/>
          </p:cNvCxnSpPr>
          <p:nvPr/>
        </p:nvCxnSpPr>
        <p:spPr>
          <a:xfrm flipV="1">
            <a:off x="6635618" y="3275214"/>
            <a:ext cx="1" cy="54606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25BC0E26-9E16-4CFE-981A-98EE1DF4C428}"/>
              </a:ext>
            </a:extLst>
          </p:cNvPr>
          <p:cNvSpPr/>
          <p:nvPr/>
        </p:nvSpPr>
        <p:spPr>
          <a:xfrm>
            <a:off x="8472345" y="3924970"/>
            <a:ext cx="2410689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xmlns="" id="{20817E14-4E83-4998-9305-050880B2A3FB}"/>
              </a:ext>
            </a:extLst>
          </p:cNvPr>
          <p:cNvCxnSpPr>
            <a:cxnSpLocks/>
          </p:cNvCxnSpPr>
          <p:nvPr/>
        </p:nvCxnSpPr>
        <p:spPr>
          <a:xfrm flipV="1">
            <a:off x="9525289" y="3302924"/>
            <a:ext cx="1" cy="54606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5127C66-FA69-4AA3-AA1A-41D960CC5B37}"/>
              </a:ext>
            </a:extLst>
          </p:cNvPr>
          <p:cNvSpPr/>
          <p:nvPr/>
        </p:nvSpPr>
        <p:spPr>
          <a:xfrm>
            <a:off x="-313078" y="1567646"/>
            <a:ext cx="9629841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manzilini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tahlil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URL-адрес – что это такое? Разновидности URL-адресов. Преимущества и  недостатки абсолютной и относит">
            <a:extLst>
              <a:ext uri="{FF2B5EF4-FFF2-40B4-BE49-F238E27FC236}">
                <a16:creationId xmlns:a16="http://schemas.microsoft.com/office/drawing/2014/main" xmlns="" id="{911EC334-6E69-4449-86E5-7DFBD5D0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4624059"/>
            <a:ext cx="21050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5034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33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 err="1"/>
              <a:t>Mustaqil</a:t>
            </a:r>
            <a:r>
              <a:rPr lang="en-US" sz="5000" kern="0" dirty="0"/>
              <a:t> </a:t>
            </a:r>
            <a:r>
              <a:rPr lang="en-US" sz="5000" kern="0" dirty="0" err="1"/>
              <a:t>bajarish</a:t>
            </a:r>
            <a:r>
              <a:rPr lang="en-US" sz="5000" kern="0" dirty="0"/>
              <a:t> </a:t>
            </a:r>
            <a:r>
              <a:rPr lang="en-US" sz="5000" kern="0" dirty="0" err="1"/>
              <a:t>uchun</a:t>
            </a:r>
            <a:r>
              <a:rPr lang="en-US" sz="5000" kern="0" dirty="0"/>
              <a:t> </a:t>
            </a:r>
            <a:r>
              <a:rPr lang="en-US" sz="5000" kern="0" dirty="0" err="1"/>
              <a:t>topshiriqlar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5BFAEC1-5926-45FD-A156-546AD6B2D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383678"/>
              </p:ext>
            </p:extLst>
          </p:nvPr>
        </p:nvGraphicFramePr>
        <p:xfrm>
          <a:off x="582741" y="4288502"/>
          <a:ext cx="975275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3407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2659343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sahifalar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majmui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deyiladi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Web­-server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saytlar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deb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ataluvchi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ulangan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maxsus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kompyuterlarda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saqlanadi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kitobga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…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kitobning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sahifasiga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o‘xshatish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mumkin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sayt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A8A8C23-B84B-43D7-83DC-FF7256E92D0F}"/>
              </a:ext>
            </a:extLst>
          </p:cNvPr>
          <p:cNvSpPr/>
          <p:nvPr/>
        </p:nvSpPr>
        <p:spPr>
          <a:xfrm>
            <a:off x="1003103" y="2636213"/>
            <a:ext cx="901373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(56-bet).</a:t>
            </a:r>
          </a:p>
          <a:p>
            <a:pPr>
              <a:defRPr/>
            </a:pP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ustundagi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joylashtirib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indent="-742950">
              <a:buAutoNum type="arabicPeriod"/>
              <a:defRPr/>
            </a:pP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Трехмерная модель 2" descr="Флажок установлен">
                <a:extLst>
                  <a:ext uri="{FF2B5EF4-FFF2-40B4-BE49-F238E27FC236}">
                    <a16:creationId xmlns:a16="http://schemas.microsoft.com/office/drawing/2014/main" id="{6E0C26BB-3212-4999-99BF-1367036507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2387650"/>
                  </p:ext>
                </p:extLst>
              </p:nvPr>
            </p:nvGraphicFramePr>
            <p:xfrm>
              <a:off x="0" y="1323974"/>
              <a:ext cx="1165483" cy="97617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65483" cy="976171"/>
                    </a:xfrm>
                    <a:prstGeom prst="rect">
                      <a:avLst/>
                    </a:prstGeom>
                  </am3d:spPr>
                  <am3d:camera>
                    <am3d:pos x="0" y="0" z="652542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25885" d="1000000"/>
                    <am3d:preTrans dx="-6292458" dy="-15031105" dz="-389797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24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Флажок установлен">
                <a:extLst>
                  <a:ext uri="{FF2B5EF4-FFF2-40B4-BE49-F238E27FC236}">
                    <a16:creationId xmlns:a16="http://schemas.microsoft.com/office/drawing/2014/main" xmlns="" id="{6E0C26BB-3212-4999-99BF-1367036507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323974"/>
                <a:ext cx="1165483" cy="9761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2" name="Трехмерная модель 11" descr="Флажок установлен">
                <a:extLst>
                  <a:ext uri="{FF2B5EF4-FFF2-40B4-BE49-F238E27FC236}">
                    <a16:creationId xmlns:a16="http://schemas.microsoft.com/office/drawing/2014/main" id="{F29737C4-2BD8-4786-86BE-E03BE8E639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8871645"/>
                  </p:ext>
                </p:extLst>
              </p:nvPr>
            </p:nvGraphicFramePr>
            <p:xfrm>
              <a:off x="0" y="2519094"/>
              <a:ext cx="1165483" cy="97617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65483" cy="976171"/>
                    </a:xfrm>
                    <a:prstGeom prst="rect">
                      <a:avLst/>
                    </a:prstGeom>
                  </am3d:spPr>
                  <am3d:camera>
                    <am3d:pos x="0" y="0" z="652542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25885" d="1000000"/>
                    <am3d:preTrans dx="-6292458" dy="-15031105" dz="-389797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24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Трехмерная модель 11" descr="Флажок установлен">
                <a:extLst>
                  <a:ext uri="{FF2B5EF4-FFF2-40B4-BE49-F238E27FC236}">
                    <a16:creationId xmlns:a16="http://schemas.microsoft.com/office/drawing/2014/main" xmlns="" id="{F29737C4-2BD8-4786-86BE-E03BE8E639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2519094"/>
                <a:ext cx="1165483" cy="9761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Трехмерная модель 5" descr="Ноутбук — меню Windows">
                <a:extLst>
                  <a:ext uri="{FF2B5EF4-FFF2-40B4-BE49-F238E27FC236}">
                    <a16:creationId xmlns:a16="http://schemas.microsoft.com/office/drawing/2014/main" id="{11C76020-6389-4913-8520-3A333694E2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9528883"/>
                  </p:ext>
                </p:extLst>
              </p:nvPr>
            </p:nvGraphicFramePr>
            <p:xfrm>
              <a:off x="9755763" y="1349645"/>
              <a:ext cx="2196750" cy="192009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196750" cy="1920090"/>
                    </a:xfrm>
                    <a:prstGeom prst="rect">
                      <a:avLst/>
                    </a:prstGeom>
                  </am3d:spPr>
                  <am3d:camera>
                    <am3d:pos x="0" y="0" z="706644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27928" d="1000000"/>
                    <am3d:preTrans dx="952605" dy="-10635068" dz="3626282"/>
                    <am3d:scale>
                      <am3d:sx n="1000000" d="1000000"/>
                      <am3d:sy n="1000000" d="1000000"/>
                      <am3d:sz n="1000000" d="1000000"/>
                    </am3d:scale>
                    <am3d:rot ax="1013770" ay="-1409593" az="-41425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482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Ноутбук — меню Windows">
                <a:extLst>
                  <a:ext uri="{FF2B5EF4-FFF2-40B4-BE49-F238E27FC236}">
                    <a16:creationId xmlns:a16="http://schemas.microsoft.com/office/drawing/2014/main" xmlns="" id="{11C76020-6389-4913-8520-3A333694E2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55763" y="1349645"/>
                <a:ext cx="2196750" cy="19200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1729987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51476" y="38183"/>
            <a:ext cx="1214052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Jadvaldan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texnologiyalarini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omillarini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guruhlarga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kern="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AD2D58A-3737-46A7-99C0-FE82950E8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551022"/>
              </p:ext>
            </p:extLst>
          </p:nvPr>
        </p:nvGraphicFramePr>
        <p:xfrm>
          <a:off x="120751" y="2214327"/>
          <a:ext cx="11959712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964">
                  <a:extLst>
                    <a:ext uri="{9D8B030D-6E8A-4147-A177-3AD203B41FA5}">
                      <a16:colId xmlns:a16="http://schemas.microsoft.com/office/drawing/2014/main" xmlns="" val="3006747888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2258502878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1024238758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2704169393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2940908054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4088198075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3018650136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113458711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daftar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telefon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o‘chirg‘ich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rasm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yodlash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eshitish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oyna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279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matn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magnitlash</a:t>
                      </a:r>
                      <a:endParaRPr lang="ru-RU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qalam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o‘qish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televizor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qo‘shiq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18151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globus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maktab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chizma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kinoteatr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xulosa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o‘chirish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569252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1FCB9818-09FA-43A2-A137-584A3010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450095"/>
              </p:ext>
            </p:extLst>
          </p:nvPr>
        </p:nvGraphicFramePr>
        <p:xfrm>
          <a:off x="111537" y="1629000"/>
          <a:ext cx="11959712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964">
                  <a:extLst>
                    <a:ext uri="{9D8B030D-6E8A-4147-A177-3AD203B41FA5}">
                      <a16:colId xmlns:a16="http://schemas.microsoft.com/office/drawing/2014/main" xmlns="" val="3006747888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2258502878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1024238758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2704169393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2940908054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4088198075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3018650136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xmlns="" val="1134587110"/>
                    </a:ext>
                  </a:extLst>
                </a:gridCol>
              </a:tblGrid>
              <a:tr h="7200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ICHKI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TASHQI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279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yodlash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eshitish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magnitlash</a:t>
                      </a:r>
                      <a:endParaRPr lang="ru-RU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o‘qish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daftar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telefon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o‘chirg‘ich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18151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qo‘shiq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xulosa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o‘chirish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rasm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kinoteatr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matn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569252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qalam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televizor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globus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614238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chizma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064380"/>
                  </a:ext>
                </a:extLst>
              </a:tr>
            </a:tbl>
          </a:graphicData>
        </a:graphic>
      </p:graphicFrame>
      <p:pic>
        <p:nvPicPr>
          <p:cNvPr id="2052" name="Picture 4" descr="ᐈ Знаки интернета фотографии, картинки интернет знак | скачать на  Depositphotos®">
            <a:extLst>
              <a:ext uri="{FF2B5EF4-FFF2-40B4-BE49-F238E27FC236}">
                <a16:creationId xmlns:a16="http://schemas.microsoft.com/office/drawing/2014/main" xmlns="" id="{C1EB2068-30DE-4391-8AAF-04A02F55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6" y="5471220"/>
            <a:ext cx="1288452" cy="12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К (Персональный Компьютер) — Национальная библиотека им. Н. Э. Баумана">
            <a:extLst>
              <a:ext uri="{FF2B5EF4-FFF2-40B4-BE49-F238E27FC236}">
                <a16:creationId xmlns:a16="http://schemas.microsoft.com/office/drawing/2014/main" xmlns="" id="{A6017422-9D03-415D-BABF-D4C5C1FB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1" y="5475126"/>
            <a:ext cx="1937299" cy="11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Внимание всем!»: сигнал гражданской обороны появится во всех районах  Тюменской области">
            <a:extLst>
              <a:ext uri="{FF2B5EF4-FFF2-40B4-BE49-F238E27FC236}">
                <a16:creationId xmlns:a16="http://schemas.microsoft.com/office/drawing/2014/main" xmlns="" id="{44EF153E-6577-449A-9071-FAFB25E8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37" y="5568714"/>
            <a:ext cx="1531359" cy="10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то придумал карандаш">
            <a:extLst>
              <a:ext uri="{FF2B5EF4-FFF2-40B4-BE49-F238E27FC236}">
                <a16:creationId xmlns:a16="http://schemas.microsoft.com/office/drawing/2014/main" xmlns="" id="{05F99116-D491-47AF-9C68-841F779A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15" y="5598462"/>
            <a:ext cx="1486656" cy="9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Глобус политический Глобусный мир, 42см, на круглой подставке, цена 97.70  руб., купить в Минске — Deal.by (ID#33489544)">
            <a:extLst>
              <a:ext uri="{FF2B5EF4-FFF2-40B4-BE49-F238E27FC236}">
                <a16:creationId xmlns:a16="http://schemas.microsoft.com/office/drawing/2014/main" xmlns="" id="{FD408A21-3D7E-4B01-9341-ED3C1B87F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916" y="5422488"/>
            <a:ext cx="1288452" cy="12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9477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400" kern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955DBDE-B3C3-4C46-8E69-3A0F2D5C7EA2}"/>
              </a:ext>
            </a:extLst>
          </p:cNvPr>
          <p:cNvSpPr/>
          <p:nvPr/>
        </p:nvSpPr>
        <p:spPr>
          <a:xfrm>
            <a:off x="235527" y="1753641"/>
            <a:ext cx="657398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Internetning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etilishiga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XX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yillari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AQSH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Mudofaa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ARPANet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aloqa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ARPANet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buzilgan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aloqa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bo‘g‘inlarini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avtomatik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tarmoqdagi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kompyuterlarning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almashishiga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tuzilmadir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993393F7-E1CF-4611-AC5D-FAF08E332146}"/>
              </a:ext>
            </a:extLst>
          </p:cNvPr>
          <p:cNvSpPr txBox="1">
            <a:spLocks/>
          </p:cNvSpPr>
          <p:nvPr/>
        </p:nvSpPr>
        <p:spPr>
          <a:xfrm>
            <a:off x="553250" y="4296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INTERNET TARIXI </a:t>
            </a:r>
            <a:endParaRPr lang="ru-RU" sz="4400" kern="0" spc="300" dirty="0"/>
          </a:p>
        </p:txBody>
      </p:sp>
      <p:pic>
        <p:nvPicPr>
          <p:cNvPr id="1028" name="Picture 4" descr="https://images.theconversation.com/files/144166/original/image-20161102-27243-uve388.jpg?ixlib=rb-1.1.0&amp;q=45&amp;auto=format&amp;w=237&amp;fit=clip">
            <a:extLst>
              <a:ext uri="{FF2B5EF4-FFF2-40B4-BE49-F238E27FC236}">
                <a16:creationId xmlns:a16="http://schemas.microsoft.com/office/drawing/2014/main" xmlns="" id="{5A1F26C6-2379-4846-B908-2B67F6A91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2" y="1719005"/>
            <a:ext cx="4258378" cy="33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50801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INTERNET TARIXI </a:t>
            </a:r>
            <a:endParaRPr lang="ru-RU" sz="4400" kern="0" spc="300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7969A6A2-1037-4B13-99DE-59C093C6B681}"/>
              </a:ext>
            </a:extLst>
          </p:cNvPr>
          <p:cNvSpPr/>
          <p:nvPr/>
        </p:nvSpPr>
        <p:spPr>
          <a:xfrm>
            <a:off x="4170218" y="2164773"/>
            <a:ext cx="8021782" cy="3269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1969 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29-oktyabrda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tushirilgan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ARPANet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oraliq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 km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Los­Anjeles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universiteti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Stenford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tadqiqot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yo‘g‘i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almashinilgan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Keyinchalik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tarmoqqa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AQSHning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universitet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kollej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tashkilotlari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ulangan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0" name="Picture 8" descr="История возникновения Интернета timeline | Timetoast timelines">
            <a:extLst>
              <a:ext uri="{FF2B5EF4-FFF2-40B4-BE49-F238E27FC236}">
                <a16:creationId xmlns:a16="http://schemas.microsoft.com/office/drawing/2014/main" xmlns="" id="{54F67249-0FB9-4E94-ABAE-E7D672DB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0" y="1600888"/>
            <a:ext cx="3833558" cy="383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822056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INTERNET TARIXI </a:t>
            </a:r>
            <a:endParaRPr lang="ru-RU" sz="4400" kern="0" spc="300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7969A6A2-1037-4B13-99DE-59C093C6B681}"/>
              </a:ext>
            </a:extLst>
          </p:cNvPr>
          <p:cNvSpPr/>
          <p:nvPr/>
        </p:nvSpPr>
        <p:spPr>
          <a:xfrm>
            <a:off x="5112992" y="1967345"/>
            <a:ext cx="6845300" cy="3269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 </a:t>
            </a: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transatlantik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kabe­li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o‘tkazilganidan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ARPANET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tarmog‘iga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Yevropaning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yurtlari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tashkilotlari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ulandi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tariqa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tar­mog‘i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aylandi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История создания и развития интернета | Как это сделано">
            <a:extLst>
              <a:ext uri="{FF2B5EF4-FFF2-40B4-BE49-F238E27FC236}">
                <a16:creationId xmlns:a16="http://schemas.microsoft.com/office/drawing/2014/main" xmlns="" id="{542E5566-66D8-4801-A472-0C08C84CC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9" y="1946563"/>
            <a:ext cx="4712143" cy="352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92846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6A493C5-324F-4851-8FE5-FC635F18475D}"/>
              </a:ext>
            </a:extLst>
          </p:cNvPr>
          <p:cNvSpPr/>
          <p:nvPr/>
        </p:nvSpPr>
        <p:spPr>
          <a:xfrm>
            <a:off x="0" y="1323975"/>
            <a:ext cx="777979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tilidagi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interconnected</a:t>
            </a:r>
            <a:r>
              <a:rPr lang="ru-RU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r>
              <a:rPr lang="ru-RU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iborasining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qisqartmasi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ma’nosi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yagona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tarmoqqa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birlashtirilgan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minglab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tarmoqlarining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majmuidir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Monthly Service - Networking Computer Sales">
            <a:extLst>
              <a:ext uri="{FF2B5EF4-FFF2-40B4-BE49-F238E27FC236}">
                <a16:creationId xmlns:a16="http://schemas.microsoft.com/office/drawing/2014/main" xmlns="" id="{3ACD7549-F79F-4DE3-A821-3D183AAC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63" y="1595003"/>
            <a:ext cx="4436856" cy="33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063033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6A493C5-324F-4851-8FE5-FC635F18475D}"/>
              </a:ext>
            </a:extLst>
          </p:cNvPr>
          <p:cNvSpPr/>
          <p:nvPr/>
        </p:nvSpPr>
        <p:spPr>
          <a:xfrm>
            <a:off x="5215770" y="1784928"/>
            <a:ext cx="69762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Internetda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standart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qoidalar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Internetdagi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qoidalari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protokollar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TCP/IP – TRANSMISSON CONTROL PROTOKOL / INTERNET PROTOKOL) deb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DA10935-5540-436C-8C7B-1F1115693F69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TCP / IP </a:t>
            </a:r>
            <a:endParaRPr lang="ru-RU" sz="4400" kern="0" spc="3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08E6864-13D4-433A-B20F-13DDF0AD3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3899" r="32727" b="10082"/>
          <a:stretch/>
        </p:blipFill>
        <p:spPr>
          <a:xfrm>
            <a:off x="519079" y="1369835"/>
            <a:ext cx="4696691" cy="52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89507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6A493C5-324F-4851-8FE5-FC635F18475D}"/>
              </a:ext>
            </a:extLst>
          </p:cNvPr>
          <p:cNvSpPr/>
          <p:nvPr/>
        </p:nvSpPr>
        <p:spPr>
          <a:xfrm>
            <a:off x="1892159" y="1581325"/>
            <a:ext cx="9850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(E­mail)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foydalanuvchi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DA10935-5540-436C-8C7B-1F1115693F69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Internet </a:t>
            </a:r>
            <a:r>
              <a:rPr lang="en-US" sz="4400" kern="0" spc="300" dirty="0" err="1"/>
              <a:t>xizmatlari</a:t>
            </a:r>
            <a:r>
              <a:rPr lang="en-US" sz="4400" kern="0" spc="300" dirty="0"/>
              <a:t>: </a:t>
            </a:r>
            <a:endParaRPr lang="ru-RU" sz="4400" kern="0" spc="300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7" name="Трехмерная модель 6" descr="Электронная почта">
                <a:extLst>
                  <a:ext uri="{FF2B5EF4-FFF2-40B4-BE49-F238E27FC236}">
                    <a16:creationId xmlns:a16="http://schemas.microsoft.com/office/drawing/2014/main" id="{48B904A8-F680-4FED-9B38-40117458B8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7542962"/>
                  </p:ext>
                </p:extLst>
              </p:nvPr>
            </p:nvGraphicFramePr>
            <p:xfrm>
              <a:off x="447150" y="1384242"/>
              <a:ext cx="1223849" cy="94998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23849" cy="949980"/>
                    </a:xfrm>
                    <a:prstGeom prst="rect">
                      <a:avLst/>
                    </a:prstGeom>
                  </am3d:spPr>
                  <am3d:camera>
                    <am3d:pos x="0" y="0" z="604373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43480" d="1000000"/>
                    <am3d:preTrans dx="1429321" dy="-13682864" dz="29947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232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Электронная почта">
                <a:extLst>
                  <a:ext uri="{FF2B5EF4-FFF2-40B4-BE49-F238E27FC236}">
                    <a16:creationId xmlns:a16="http://schemas.microsoft.com/office/drawing/2014/main" xmlns="" id="{48B904A8-F680-4FED-9B38-40117458B8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150" y="1384242"/>
                <a:ext cx="1223849" cy="94998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Иконка chat, общение, чат, размер 512x512 | id31033 | iconbird.com">
            <a:extLst>
              <a:ext uri="{FF2B5EF4-FFF2-40B4-BE49-F238E27FC236}">
                <a16:creationId xmlns:a16="http://schemas.microsoft.com/office/drawing/2014/main" xmlns="" id="{02D97192-2BA5-4274-81C8-306989F0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30" y="2491474"/>
            <a:ext cx="794288" cy="7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нлайн-телеконференция для выпускников школ Молдовы - #diez на русском">
            <a:extLst>
              <a:ext uri="{FF2B5EF4-FFF2-40B4-BE49-F238E27FC236}">
                <a16:creationId xmlns:a16="http://schemas.microsoft.com/office/drawing/2014/main" xmlns="" id="{FD1AC8A0-5C57-45FD-B605-495FB32C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6" y="3401449"/>
            <a:ext cx="1331973" cy="7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исковые системы в интернете">
            <a:extLst>
              <a:ext uri="{FF2B5EF4-FFF2-40B4-BE49-F238E27FC236}">
                <a16:creationId xmlns:a16="http://schemas.microsoft.com/office/drawing/2014/main" xmlns="" id="{E47D278B-96C0-4D48-B723-2F3C8099A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1" y="4357527"/>
            <a:ext cx="898078" cy="7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World Wide Web (WWW)? - WebDigitalTrends">
            <a:extLst>
              <a:ext uri="{FF2B5EF4-FFF2-40B4-BE49-F238E27FC236}">
                <a16:creationId xmlns:a16="http://schemas.microsoft.com/office/drawing/2014/main" xmlns="" id="{52216BE1-21BA-4E60-8BC2-BA84DC27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26" y="5248798"/>
            <a:ext cx="1562453" cy="8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FB41ED8-9817-4765-889B-BC324924281D}"/>
              </a:ext>
            </a:extLst>
          </p:cNvPr>
          <p:cNvSpPr/>
          <p:nvPr/>
        </p:nvSpPr>
        <p:spPr>
          <a:xfrm>
            <a:off x="1892159" y="2243022"/>
            <a:ext cx="9850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chat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AE07F2E-10E2-4C76-A486-2F61DCD9B43E}"/>
              </a:ext>
            </a:extLst>
          </p:cNvPr>
          <p:cNvSpPr/>
          <p:nvPr/>
        </p:nvSpPr>
        <p:spPr>
          <a:xfrm>
            <a:off x="1892159" y="3131346"/>
            <a:ext cx="9850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telekonferensiya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jamoa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9AACAD2-AF11-4EB6-8C2B-F6D7027960CF}"/>
              </a:ext>
            </a:extLst>
          </p:cNvPr>
          <p:cNvSpPr/>
          <p:nvPr/>
        </p:nvSpPr>
        <p:spPr>
          <a:xfrm>
            <a:off x="1892159" y="4089007"/>
            <a:ext cx="9850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izlash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tizimlaridan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21B64B8-747C-413A-8C75-6CD5F1E4AF21}"/>
              </a:ext>
            </a:extLst>
          </p:cNvPr>
          <p:cNvSpPr/>
          <p:nvPr/>
        </p:nvSpPr>
        <p:spPr>
          <a:xfrm>
            <a:off x="1892159" y="4902918"/>
            <a:ext cx="9106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WWW (World Wide Web)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ko‘rinish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shakldagi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ax­borot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manbalarini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birlashtirgan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yagona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olamidan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35285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6A493C5-324F-4851-8FE5-FC635F18475D}"/>
              </a:ext>
            </a:extLst>
          </p:cNvPr>
          <p:cNvSpPr/>
          <p:nvPr/>
        </p:nvSpPr>
        <p:spPr>
          <a:xfrm>
            <a:off x="207818" y="1601241"/>
            <a:ext cx="631767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1992–1993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­-yillarda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texnologiyasining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tasviriy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tovushli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axborotlarni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olis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masofalardan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uza­tish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yaratilgan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xizmati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World Wide Web </a:t>
            </a:r>
            <a:endParaRPr lang="uz-Cyrl-U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ma’nosi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o‘rgimchak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) deb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nomlangan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DA10935-5540-436C-8C7B-1F1115693F69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spc="300" dirty="0"/>
              <a:t>WORLD WIDE WEB </a:t>
            </a:r>
            <a:endParaRPr lang="ru-RU" sz="4400" kern="0" spc="300" dirty="0"/>
          </a:p>
        </p:txBody>
      </p:sp>
      <p:pic>
        <p:nvPicPr>
          <p:cNvPr id="4098" name="Picture 2" descr="WWW (World Wide Web) - Компьютерные технологии">
            <a:extLst>
              <a:ext uri="{FF2B5EF4-FFF2-40B4-BE49-F238E27FC236}">
                <a16:creationId xmlns:a16="http://schemas.microsoft.com/office/drawing/2014/main" xmlns="" id="{4B40C360-1D46-44F1-97AB-F7DCC95FE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91" y="1714499"/>
            <a:ext cx="4893445" cy="313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02129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17213</TotalTime>
  <Words>564</Words>
  <Application>Microsoft Office PowerPoint</Application>
  <PresentationFormat>Произвольный</PresentationFormat>
  <Paragraphs>121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 T</dc:creator>
  <cp:lastModifiedBy>Пользователь</cp:lastModifiedBy>
  <cp:revision>716</cp:revision>
  <dcterms:created xsi:type="dcterms:W3CDTF">2020-09-03T11:25:49Z</dcterms:created>
  <dcterms:modified xsi:type="dcterms:W3CDTF">2020-11-16T14:02:09Z</dcterms:modified>
</cp:coreProperties>
</file>