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12" r:id="rId2"/>
    <p:sldId id="398" r:id="rId3"/>
    <p:sldId id="440" r:id="rId4"/>
    <p:sldId id="432" r:id="rId5"/>
    <p:sldId id="453" r:id="rId6"/>
    <p:sldId id="429" r:id="rId7"/>
    <p:sldId id="454" r:id="rId8"/>
    <p:sldId id="449" r:id="rId9"/>
    <p:sldId id="451" r:id="rId10"/>
    <p:sldId id="456" r:id="rId11"/>
    <p:sldId id="450" r:id="rId12"/>
    <p:sldId id="457" r:id="rId13"/>
    <p:sldId id="459" r:id="rId14"/>
    <p:sldId id="455" r:id="rId15"/>
    <p:sldId id="458" r:id="rId16"/>
    <p:sldId id="460" r:id="rId17"/>
    <p:sldId id="462" r:id="rId18"/>
    <p:sldId id="300" r:id="rId19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2F4"/>
    <a:srgbClr val="BFBFBF"/>
    <a:srgbClr val="FFFFFF"/>
    <a:srgbClr val="660066"/>
    <a:srgbClr val="4472C4"/>
    <a:srgbClr val="CC00CC"/>
    <a:srgbClr val="00FFFF"/>
    <a:srgbClr val="660033"/>
    <a:srgbClr val="666699"/>
    <a:srgbClr val="4C67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54E3C6B-CF63-468C-87C7-4E9EEF6769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4AA518A-C608-44D1-BFA8-12AE5F8DAD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D34B6E5-581F-4F8F-8AB9-7CE855250DC9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230331CD-2BC5-4CF3-BBEB-589AB100D9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71A741DD-54EC-4474-82EF-AD1FFC8A8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D04121-5026-432F-875E-195D1999D2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755312-82DF-4AA9-BFFF-FD628643C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F296FAF-E0AE-4FE8-8A6E-C258A87F1E7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989377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>
            <a:extLst>
              <a:ext uri="{FF2B5EF4-FFF2-40B4-BE49-F238E27FC236}">
                <a16:creationId xmlns:a16="http://schemas.microsoft.com/office/drawing/2014/main" id="{70EF6BFB-4024-41B9-8DB1-9496D158BF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>
            <a:extLst>
              <a:ext uri="{FF2B5EF4-FFF2-40B4-BE49-F238E27FC236}">
                <a16:creationId xmlns:a16="http://schemas.microsoft.com/office/drawing/2014/main" id="{4498BEA6-3EFD-492B-87A7-4AC1CCB027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148" name="Номер слайда 3">
            <a:extLst>
              <a:ext uri="{FF2B5EF4-FFF2-40B4-BE49-F238E27FC236}">
                <a16:creationId xmlns:a16="http://schemas.microsoft.com/office/drawing/2014/main" id="{FA8F567B-BF30-4757-9DDD-A536C5ED9A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D65FDD0-463B-4F05-965F-F7B8B3C3329F}" type="slidenum">
              <a:rPr lang="ru-RU" altLang="ru-RU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458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E2EB2-A663-466A-BCFF-A8F05E555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4AA45A-BF13-4BC7-8813-CAEF890B4E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A7092B-3C71-417D-99BD-674C8F40D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D3142-0E50-4CF7-9F9D-1E5F716866D0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FFDA25-36B8-46E6-A1EC-54F3AF04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E4A57B-2A99-46E8-AA60-A3FED2FC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E43FF-38C6-42D1-BA9F-8EAD10CF2FF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27260114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F6945-8744-4884-BA86-263BDA4CB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482717-D4D2-4F34-B044-926F91E96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E38AC9-3E80-453B-A13B-197253669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D026C-F346-48FE-8969-6C5B7ABE3C00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287452-3534-452B-94E6-61DEC24F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249F45-E7E0-4A3C-9654-7E644B999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0C058-67FA-47CB-A14C-334E2DDFF07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33295316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EDBDA-126F-43A1-860F-8A73CC27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AFDE12-72BF-441C-ABC8-E0A50BEEC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A0EA84-32C0-4F82-8A02-88595968F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DBAFB-D82D-402E-860B-078814EB7085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5EE5E-2682-4DDF-83BC-30591033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7EC988-E6F6-4396-95DA-EA9DE25EB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3AFBB-E13A-4B43-962F-8D3721D0FBD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26448107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87C3D-52D3-42BE-BE2D-5A0B61AA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27DFA5-05F9-4C74-B21A-AE4C5391C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2D4D2F-DDD0-446A-8B7A-F31226155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C6B48183-1280-4491-911C-E648F705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5ABBC-3DF7-4D40-99A3-B751E01DB60F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CE7CBC9-8295-4FF2-9F06-8BBBD0861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5ABC888-79DB-42ED-972C-B43EEB18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7FFF2B-462C-4BCF-82A9-4A577F0FB95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88549318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C0CBE-1A37-4E73-98AC-B93E2C742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83AF70-AC96-4D06-ACBA-37D6F334F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564D61-6572-495C-87B3-66697B66E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21C902-D1C4-4F87-8A52-1D4C073D74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963A8C-3C02-43EC-8936-FFA804AC7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72E3CBDD-2CE7-4B9E-A71D-16AD1656F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8DF3A-AE16-4F67-808D-B9AA0506FD1A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5CDC79D3-1AAE-4D94-A9EC-A588585A9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1ED658DD-841D-42E5-A636-6019587F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B50EA-C1D1-4378-9AF5-4C1309B7D49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07691797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3D8C8-55C5-4F20-8A0B-3D06C4C7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ABA16945-44C1-4338-A853-440B83647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78DAF-E03F-41D7-9E1D-20E39ED98793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565E3541-F5A1-47FC-AF8F-048B89E9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74408C41-5085-42DF-8425-4D8C0BB46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0E675D-D85B-44DE-9D9E-43CC4E0AF90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02335179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251BFB15-F45B-45F7-9DE2-D2DA8FC33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FFAB8-011D-45FE-AC6F-23D3171A8E44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CC44C5C5-15F0-4E56-AAC3-870B1871D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81536AD-57A2-49F9-A4BE-BDA84D97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01DB4-477C-4D19-8161-8906B917A59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502367634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71A04-13FE-49CB-A651-06C771C9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092BF1-F8F9-49FC-8F30-85EFBF5B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1465A8-BF54-4A05-9D0E-5A6F395A7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189A356-4EE7-461B-920F-F9A366690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CA280-FD99-45D8-8C76-E819B9AFE911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9B8A905B-4056-49C0-9DCA-169774C2C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71D722E-4C85-4ED6-B49C-D3D7629D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8276A-DE40-4DA7-A6D9-10B378FFD2F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09363895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772C9-1087-4F81-A263-A70D32125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64C6B2-632E-4108-96FD-85F976AAF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1B72C1-4725-40B8-A9B3-E07CF04E2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C1CA815-5FE2-4EB9-B189-EEC60FD85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09AFE-87B0-4A58-B940-A27ECA91F010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2CAD942-4245-4531-9727-2B4976CA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AA554FF-827C-44B1-BC43-DC24ABF8D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7A809-EBD9-412D-87CD-48E209C472E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2835992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96D9C-3B0D-4DC3-AD23-1D666A6D5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BCF684-C8F5-426A-A2D3-846BA4CA9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C13CF6-9C4D-4BC9-845B-554903F36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C9FCA-6819-4865-96FA-2EEC2D658822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4498FC-F557-44A8-BEC1-599D815D8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63956B-06BE-4BE3-9756-66BC23842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5C2B3-F6AF-4713-B668-5346813E8B9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25873596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1B8CBD-25FC-4B8F-B8E4-2723B19107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15D9B8-EFDD-4832-A596-91A59FA94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F18AE4-1973-4F73-8003-30F2039A1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E5032-A759-4568-A650-7D5611EDDFD3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5B80E8-BBE3-4E0B-92EE-20308B02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CC9D20-7EA2-480F-B77A-6B83DF8F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DCB4C-759F-4408-8918-D8AFDE7FEF0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27019168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30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34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3" y="1397002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34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2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34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 marL="145382" indent="-145382">
              <a:buFont typeface="Arial" panose="020B0604020202020204" pitchFamily="34" charset="0"/>
              <a:buChar char="•"/>
              <a:defRPr sz="1334"/>
            </a:lvl2pPr>
            <a:lvl3pPr marL="290764" indent="-145382">
              <a:defRPr sz="1334"/>
            </a:lvl3pPr>
            <a:lvl4pPr marL="508836" indent="-218073">
              <a:defRPr sz="1334"/>
            </a:lvl4pPr>
            <a:lvl5pPr marL="726909" indent="-218073">
              <a:defRPr sz="133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 marL="145382" indent="-145382">
              <a:buFont typeface="Arial" panose="020B0604020202020204" pitchFamily="34" charset="0"/>
              <a:buChar char="•"/>
              <a:defRPr sz="1334"/>
            </a:lvl2pPr>
            <a:lvl3pPr marL="290764" indent="-145382">
              <a:defRPr sz="1334"/>
            </a:lvl3pPr>
            <a:lvl4pPr marL="508836" indent="-218073">
              <a:defRPr sz="1334"/>
            </a:lvl4pPr>
            <a:lvl5pPr marL="726909" indent="-218073">
              <a:defRPr sz="133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 marL="145382" indent="-145382">
              <a:buFont typeface="Arial" panose="020B0604020202020204" pitchFamily="34" charset="0"/>
              <a:buChar char="•"/>
              <a:defRPr sz="1334"/>
            </a:lvl2pPr>
            <a:lvl3pPr marL="290764" indent="-145382">
              <a:defRPr sz="1334"/>
            </a:lvl3pPr>
            <a:lvl4pPr marL="508836" indent="-218073">
              <a:defRPr sz="1334"/>
            </a:lvl4pPr>
            <a:lvl5pPr marL="726909" indent="-218073">
              <a:defRPr sz="133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4" y="933454"/>
            <a:ext cx="10363201" cy="406399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15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75824338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5953" y="216473"/>
            <a:ext cx="10920095" cy="619232"/>
          </a:xfrm>
        </p:spPr>
        <p:txBody>
          <a:bodyPr lIns="0" tIns="0" rIns="0" bIns="0"/>
          <a:lstStyle>
            <a:lvl1pPr>
              <a:defRPr sz="4024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984634D1-F00E-4B65-9F87-2B7017BB74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ACB35A7-2430-4BF7-BE3A-0EE0D36EC5C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50F1B7-61C0-4D30-BE93-04806B9CDA38}" type="datetimeFigureOut">
              <a:rPr lang="en-US"/>
              <a:pPr>
                <a:defRPr/>
              </a:pPr>
              <a:t>11/16/2020</a:t>
            </a:fld>
            <a:endParaRPr 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3AD37EC-3DE0-48B1-851D-1B27C50BF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fld id="{A68BCCE9-C0EE-43C1-8A45-B5F9BDBEE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292159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C9AC8FED-B469-446E-B99B-B8697DAF3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80600FED-575E-4CA7-9D4A-AF15BA107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74C3D0-D951-4D74-B7C1-77EF141BBE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1E1AB21-66E1-4C29-8BA2-512A88883F75}" type="datetimeFigureOut">
              <a:rPr lang="ru-RU"/>
              <a:pPr>
                <a:defRPr/>
              </a:pPr>
              <a:t>16.11.2020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6037FA-5B51-41F2-AD54-AE301998D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CA9C9B-94D3-4638-B526-E3686F31BB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09208E2-7C82-484B-AF6A-4F16635AA65A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</p:sldLayoutIdLst>
  <p:transition spd="slow">
    <p:wipe dir="d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Relationship Id="rId9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3175"/>
            <a:ext cx="12192000" cy="2157413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905854" y="2493584"/>
            <a:ext cx="10351168" cy="1690437"/>
          </a:xfrm>
          <a:prstGeom prst="rect">
            <a:avLst/>
          </a:prstGeom>
        </p:spPr>
        <p:txBody>
          <a:bodyPr wrap="square" lIns="0" tIns="28168" rIns="0" bIns="0">
            <a:spAutoFit/>
          </a:bodyPr>
          <a:lstStyle/>
          <a:p>
            <a:pPr marL="37131" algn="ctr" eaLnBrk="1" fontAlgn="auto" hangingPunct="1">
              <a:spcBef>
                <a:spcPts val="222"/>
              </a:spcBef>
              <a:spcAft>
                <a:spcPts val="0"/>
              </a:spcAft>
              <a:defRPr/>
            </a:pPr>
            <a:r>
              <a:rPr lang="en-US" sz="5000" b="1" spc="300" dirty="0" smtClean="0">
                <a:solidFill>
                  <a:srgbClr val="002060"/>
                </a:solidFill>
                <a:latin typeface="Arial"/>
                <a:cs typeface="Arial"/>
              </a:rPr>
              <a:t>MAVZU: </a:t>
            </a:r>
            <a:r>
              <a:rPr lang="en-US" sz="5400" b="1" spc="300" dirty="0">
                <a:solidFill>
                  <a:srgbClr val="002060"/>
                </a:solidFill>
                <a:latin typeface="Arial"/>
                <a:cs typeface="Arial"/>
              </a:rPr>
              <a:t>AXBOROT </a:t>
            </a:r>
            <a:r>
              <a:rPr lang="en-US" sz="5400" b="1" spc="300" dirty="0" smtClean="0">
                <a:solidFill>
                  <a:srgbClr val="002060"/>
                </a:solidFill>
                <a:latin typeface="Arial"/>
                <a:cs typeface="Arial"/>
              </a:rPr>
              <a:t>TEXNO</a:t>
            </a:r>
            <a:r>
              <a:rPr lang="fr-FR" sz="5400" b="1" spc="300" dirty="0">
                <a:solidFill>
                  <a:srgbClr val="002060"/>
                </a:solidFill>
                <a:latin typeface="Arial"/>
                <a:cs typeface="Arial"/>
              </a:rPr>
              <a:t>L</a:t>
            </a:r>
            <a:r>
              <a:rPr lang="en-US" sz="5400" b="1" spc="300" dirty="0" smtClean="0">
                <a:solidFill>
                  <a:srgbClr val="002060"/>
                </a:solidFill>
                <a:latin typeface="Arial"/>
                <a:cs typeface="Arial"/>
              </a:rPr>
              <a:t>OGIYALARI </a:t>
            </a:r>
            <a:endParaRPr lang="en-US" sz="5400" i="1" spc="300" dirty="0">
              <a:solidFill>
                <a:srgbClr val="373435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504427" y="2493583"/>
            <a:ext cx="494507" cy="1548578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CB4B4C4-B96E-4D3D-A3B1-019ECDA735A1}"/>
              </a:ext>
            </a:extLst>
          </p:cNvPr>
          <p:cNvSpPr/>
          <p:nvPr/>
        </p:nvSpPr>
        <p:spPr>
          <a:xfrm>
            <a:off x="504426" y="4375156"/>
            <a:ext cx="494507" cy="1548578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731375" y="647700"/>
            <a:ext cx="1852613" cy="79216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 dirty="0">
              <a:latin typeface="+mn-lt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731375" y="647700"/>
            <a:ext cx="1852613" cy="79216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894888" y="598488"/>
            <a:ext cx="1565275" cy="801687"/>
          </a:xfrm>
          <a:prstGeom prst="rect">
            <a:avLst/>
          </a:prstGeom>
        </p:spPr>
        <p:txBody>
          <a:bodyPr lIns="0" tIns="32012" rIns="0" bIns="0">
            <a:spAutoFit/>
          </a:bodyPr>
          <a:lstStyle/>
          <a:p>
            <a:pPr eaLnBrk="1" fontAlgn="auto" hangingPunct="1">
              <a:spcBef>
                <a:spcPts val="252"/>
              </a:spcBef>
              <a:spcAft>
                <a:spcPts val="0"/>
              </a:spcAft>
              <a:defRPr/>
            </a:pPr>
            <a:r>
              <a:rPr lang="en-US" sz="5000" b="1" spc="20" dirty="0">
                <a:solidFill>
                  <a:srgbClr val="FEFEFE"/>
                </a:solidFill>
                <a:latin typeface="Arial"/>
                <a:cs typeface="Arial"/>
              </a:rPr>
              <a:t>7</a:t>
            </a:r>
            <a:r>
              <a:rPr lang="en-US" sz="4001" b="1" spc="20" dirty="0">
                <a:solidFill>
                  <a:srgbClr val="FEFEFE"/>
                </a:solidFill>
                <a:latin typeface="Arial"/>
                <a:cs typeface="Arial"/>
              </a:rPr>
              <a:t>-sinf</a:t>
            </a:r>
            <a:endParaRPr sz="4001" dirty="0">
              <a:latin typeface="Arial"/>
              <a:cs typeface="Arial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173C2D9C-C6BD-4DDA-B358-531897F817D9}"/>
              </a:ext>
            </a:extLst>
          </p:cNvPr>
          <p:cNvSpPr txBox="1">
            <a:spLocks/>
          </p:cNvSpPr>
          <p:nvPr/>
        </p:nvSpPr>
        <p:spPr>
          <a:xfrm>
            <a:off x="2117725" y="431800"/>
            <a:ext cx="7399338" cy="1320800"/>
          </a:xfrm>
          <a:prstGeom prst="rect">
            <a:avLst/>
          </a:prstGeom>
        </p:spPr>
        <p:txBody>
          <a:bodyPr lIns="0" tIns="29491" rIns="0" bIns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5647" algn="ctr" defTabSz="1846555" eaLnBrk="1" fontAlgn="auto" hangingPunct="1">
              <a:spcBef>
                <a:spcPts val="231"/>
              </a:spcBef>
              <a:spcAft>
                <a:spcPts val="0"/>
              </a:spcAft>
              <a:defRPr/>
            </a:pPr>
            <a:r>
              <a:rPr lang="en-US" sz="4191" kern="0" cap="all" spc="-61" dirty="0" err="1">
                <a:solidFill>
                  <a:sysClr val="window" lastClr="FFFFFF"/>
                </a:solidFill>
              </a:rPr>
              <a:t>Informatika</a:t>
            </a:r>
            <a:r>
              <a:rPr lang="en-US" sz="4191" kern="0" cap="all" spc="-61" dirty="0">
                <a:solidFill>
                  <a:sysClr val="window" lastClr="FFFFFF"/>
                </a:solidFill>
              </a:rPr>
              <a:t> </a:t>
            </a:r>
            <a:r>
              <a:rPr lang="en-US" sz="4191" kern="0" cap="all" spc="-61" dirty="0" err="1">
                <a:solidFill>
                  <a:sysClr val="window" lastClr="FFFFFF"/>
                </a:solidFill>
              </a:rPr>
              <a:t>va</a:t>
            </a:r>
            <a:r>
              <a:rPr lang="en-US" sz="4191" kern="0" cap="all" spc="-61" dirty="0">
                <a:solidFill>
                  <a:sysClr val="window" lastClr="FFFFFF"/>
                </a:solidFill>
              </a:rPr>
              <a:t> </a:t>
            </a:r>
            <a:r>
              <a:rPr lang="en-US" sz="4191" kern="0" cap="all" spc="-61" dirty="0" err="1">
                <a:solidFill>
                  <a:sysClr val="window" lastClr="FFFFFF"/>
                </a:solidFill>
              </a:rPr>
              <a:t>axborot</a:t>
            </a:r>
            <a:r>
              <a:rPr lang="en-US" sz="4191" kern="0" cap="all" spc="-61" dirty="0">
                <a:solidFill>
                  <a:sysClr val="window" lastClr="FFFFFF"/>
                </a:solidFill>
              </a:rPr>
              <a:t> </a:t>
            </a:r>
            <a:r>
              <a:rPr lang="en-US" sz="4191" kern="0" cap="all" spc="-61" dirty="0" err="1">
                <a:solidFill>
                  <a:sysClr val="window" lastClr="FFFFFF"/>
                </a:solidFill>
              </a:rPr>
              <a:t>texnologiyalari</a:t>
            </a:r>
            <a:endParaRPr lang="en-US" sz="4191" kern="0" cap="all" spc="10" dirty="0">
              <a:solidFill>
                <a:sysClr val="window" lastClr="FFFFFF"/>
              </a:solidFill>
            </a:endParaRPr>
          </a:p>
        </p:txBody>
      </p:sp>
      <p:sp>
        <p:nvSpPr>
          <p:cNvPr id="27" name="object 12">
            <a:extLst>
              <a:ext uri="{FF2B5EF4-FFF2-40B4-BE49-F238E27FC236}">
                <a16:creationId xmlns:a16="http://schemas.microsoft.com/office/drawing/2014/main" id="{83775CBE-21CF-425D-ABFB-41180DA5A377}"/>
              </a:ext>
            </a:extLst>
          </p:cNvPr>
          <p:cNvSpPr/>
          <p:nvPr/>
        </p:nvSpPr>
        <p:spPr>
          <a:xfrm>
            <a:off x="1725613" y="1101725"/>
            <a:ext cx="26987" cy="144463"/>
          </a:xfrm>
          <a:custGeom>
            <a:avLst/>
            <a:gdLst/>
            <a:ahLst/>
            <a:cxnLst/>
            <a:rect l="l" t="t" r="r" b="b"/>
            <a:pathLst>
              <a:path w="13970" h="67945">
                <a:moveTo>
                  <a:pt x="0" y="67814"/>
                </a:moveTo>
                <a:lnTo>
                  <a:pt x="13561" y="67814"/>
                </a:lnTo>
                <a:lnTo>
                  <a:pt x="13561" y="0"/>
                </a:lnTo>
                <a:lnTo>
                  <a:pt x="0" y="0"/>
                </a:lnTo>
                <a:lnTo>
                  <a:pt x="0" y="67814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13">
            <a:extLst>
              <a:ext uri="{FF2B5EF4-FFF2-40B4-BE49-F238E27FC236}">
                <a16:creationId xmlns:a16="http://schemas.microsoft.com/office/drawing/2014/main" id="{B178D85C-EB66-41A7-A3BD-6CA192A25BC2}"/>
              </a:ext>
            </a:extLst>
          </p:cNvPr>
          <p:cNvSpPr/>
          <p:nvPr/>
        </p:nvSpPr>
        <p:spPr>
          <a:xfrm>
            <a:off x="1725613" y="1274763"/>
            <a:ext cx="26987" cy="100012"/>
          </a:xfrm>
          <a:custGeom>
            <a:avLst/>
            <a:gdLst/>
            <a:ahLst/>
            <a:cxnLst/>
            <a:rect l="l" t="t" r="r" b="b"/>
            <a:pathLst>
              <a:path w="13970" h="47625">
                <a:moveTo>
                  <a:pt x="0" y="47468"/>
                </a:moveTo>
                <a:lnTo>
                  <a:pt x="13561" y="47468"/>
                </a:lnTo>
                <a:lnTo>
                  <a:pt x="13561" y="0"/>
                </a:lnTo>
                <a:lnTo>
                  <a:pt x="0" y="0"/>
                </a:lnTo>
                <a:lnTo>
                  <a:pt x="0" y="47468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14">
            <a:extLst>
              <a:ext uri="{FF2B5EF4-FFF2-40B4-BE49-F238E27FC236}">
                <a16:creationId xmlns:a16="http://schemas.microsoft.com/office/drawing/2014/main" id="{B1AC9C4C-06A4-42C7-B853-E49E57991666}"/>
              </a:ext>
            </a:extLst>
          </p:cNvPr>
          <p:cNvSpPr/>
          <p:nvPr/>
        </p:nvSpPr>
        <p:spPr>
          <a:xfrm>
            <a:off x="1219200" y="1101725"/>
            <a:ext cx="26988" cy="144463"/>
          </a:xfrm>
          <a:custGeom>
            <a:avLst/>
            <a:gdLst/>
            <a:ahLst/>
            <a:cxnLst/>
            <a:rect l="l" t="t" r="r" b="b"/>
            <a:pathLst>
              <a:path w="13970" h="67945">
                <a:moveTo>
                  <a:pt x="0" y="67814"/>
                </a:moveTo>
                <a:lnTo>
                  <a:pt x="13561" y="67814"/>
                </a:lnTo>
                <a:lnTo>
                  <a:pt x="13561" y="0"/>
                </a:lnTo>
                <a:lnTo>
                  <a:pt x="0" y="0"/>
                </a:lnTo>
                <a:lnTo>
                  <a:pt x="0" y="67814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15">
            <a:extLst>
              <a:ext uri="{FF2B5EF4-FFF2-40B4-BE49-F238E27FC236}">
                <a16:creationId xmlns:a16="http://schemas.microsoft.com/office/drawing/2014/main" id="{AA74AE73-2CC7-4164-A38A-9C32CF275CE9}"/>
              </a:ext>
            </a:extLst>
          </p:cNvPr>
          <p:cNvSpPr/>
          <p:nvPr/>
        </p:nvSpPr>
        <p:spPr>
          <a:xfrm>
            <a:off x="1219200" y="1274763"/>
            <a:ext cx="26988" cy="100012"/>
          </a:xfrm>
          <a:custGeom>
            <a:avLst/>
            <a:gdLst/>
            <a:ahLst/>
            <a:cxnLst/>
            <a:rect l="l" t="t" r="r" b="b"/>
            <a:pathLst>
              <a:path w="13970" h="47625">
                <a:moveTo>
                  <a:pt x="0" y="47468"/>
                </a:moveTo>
                <a:lnTo>
                  <a:pt x="13561" y="47468"/>
                </a:lnTo>
                <a:lnTo>
                  <a:pt x="13561" y="0"/>
                </a:lnTo>
                <a:lnTo>
                  <a:pt x="0" y="0"/>
                </a:lnTo>
                <a:lnTo>
                  <a:pt x="0" y="47468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B649F4-D4B3-4831-AB0E-3F339363E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" y="410991"/>
            <a:ext cx="1557629" cy="1230110"/>
          </a:xfrm>
          <a:prstGeom prst="rect">
            <a:avLst/>
          </a:prstGeom>
        </p:spPr>
      </p:pic>
      <p:pic>
        <p:nvPicPr>
          <p:cNvPr id="19" name="Picture 2" descr="Робот PNG">
            <a:extLst>
              <a:ext uri="{FF2B5EF4-FFF2-40B4-BE49-F238E27FC236}">
                <a16:creationId xmlns:a16="http://schemas.microsoft.com/office/drawing/2014/main" id="{6F7E8332-DEE1-4D59-B1C6-0C22550D5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514" y="4240402"/>
            <a:ext cx="4375368" cy="245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9584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929102-7332-4A6D-BF78-BA0C471F9639}"/>
              </a:ext>
            </a:extLst>
          </p:cNvPr>
          <p:cNvSpPr/>
          <p:nvPr/>
        </p:nvSpPr>
        <p:spPr>
          <a:xfrm>
            <a:off x="1443673" y="1780525"/>
            <a:ext cx="107018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1) 1011100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+ 101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CB6D4B6-DE6A-4FA7-A135-41847DACE63F}"/>
              </a:ext>
            </a:extLst>
          </p:cNvPr>
          <p:cNvSpPr/>
          <p:nvPr/>
        </p:nvSpPr>
        <p:spPr>
          <a:xfrm>
            <a:off x="1360092" y="4971617"/>
            <a:ext cx="107018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4) 216</a:t>
            </a:r>
            <a:r>
              <a:rPr lang="en-US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→ ?</a:t>
            </a:r>
            <a:r>
              <a:rPr lang="en-US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just"/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Преимущества и недостатки интернета - Блог веб-программиста">
            <a:extLst>
              <a:ext uri="{FF2B5EF4-FFF2-40B4-BE49-F238E27FC236}">
                <a16:creationId xmlns:a16="http://schemas.microsoft.com/office/drawing/2014/main" id="{568DE8D3-562F-4189-9B0A-75CFAE4CA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773" y="1998467"/>
            <a:ext cx="3770490" cy="269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2929102-7332-4A6D-BF78-BA0C471F9639}"/>
              </a:ext>
            </a:extLst>
          </p:cNvPr>
          <p:cNvSpPr/>
          <p:nvPr/>
        </p:nvSpPr>
        <p:spPr>
          <a:xfrm>
            <a:off x="1381092" y="2791073"/>
            <a:ext cx="107018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2) 111100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- 10101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2929102-7332-4A6D-BF78-BA0C471F9639}"/>
              </a:ext>
            </a:extLst>
          </p:cNvPr>
          <p:cNvSpPr/>
          <p:nvPr/>
        </p:nvSpPr>
        <p:spPr>
          <a:xfrm>
            <a:off x="1417747" y="3892903"/>
            <a:ext cx="107018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3) 110110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• 10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3B2C70F-B3D4-4AD2-8764-9E2850B83588}"/>
              </a:ext>
            </a:extLst>
          </p:cNvPr>
          <p:cNvSpPr/>
          <p:nvPr/>
        </p:nvSpPr>
        <p:spPr>
          <a:xfrm>
            <a:off x="1250297" y="186750"/>
            <a:ext cx="22320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Amallarni</a:t>
            </a: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bajaring</a:t>
            </a:r>
            <a:endParaRPr lang="ru-RU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5F6B43B-5E4E-4EE4-85F8-9319D24FDCC8}"/>
              </a:ext>
            </a:extLst>
          </p:cNvPr>
          <p:cNvSpPr/>
          <p:nvPr/>
        </p:nvSpPr>
        <p:spPr>
          <a:xfrm>
            <a:off x="5442385" y="15654"/>
            <a:ext cx="212387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Tetrada</a:t>
            </a: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usulida</a:t>
            </a: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kodlang</a:t>
            </a:r>
            <a:endParaRPr lang="ru-RU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249FFE6-550E-4F19-902F-CC5C0DFB3EC0}"/>
              </a:ext>
            </a:extLst>
          </p:cNvPr>
          <p:cNvSpPr/>
          <p:nvPr/>
        </p:nvSpPr>
        <p:spPr>
          <a:xfrm>
            <a:off x="9302769" y="0"/>
            <a:ext cx="212387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ASCIIdan</a:t>
            </a: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foydalanib</a:t>
            </a: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kodlang</a:t>
            </a:r>
            <a:endParaRPr lang="ru-RU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21">
            <a:extLst>
              <a:ext uri="{FF2B5EF4-FFF2-40B4-BE49-F238E27FC236}">
                <a16:creationId xmlns:a16="http://schemas.microsoft.com/office/drawing/2014/main" id="{65459332-288E-4A89-9C31-3E68FCC87F3C}"/>
              </a:ext>
            </a:extLst>
          </p:cNvPr>
          <p:cNvSpPr/>
          <p:nvPr/>
        </p:nvSpPr>
        <p:spPr bwMode="auto">
          <a:xfrm>
            <a:off x="8206701" y="179074"/>
            <a:ext cx="1140499" cy="875026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1" kern="0">
              <a:solidFill>
                <a:prstClr val="white"/>
              </a:solidFill>
              <a:latin typeface="Arial"/>
              <a:ea typeface="Arial Unicode MS"/>
              <a:cs typeface="+mn-cs"/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9B22787C-29CE-46C4-85E2-BBCA7CC68712}"/>
              </a:ext>
            </a:extLst>
          </p:cNvPr>
          <p:cNvSpPr/>
          <p:nvPr/>
        </p:nvSpPr>
        <p:spPr bwMode="auto">
          <a:xfrm rot="14270044">
            <a:off x="607632" y="269131"/>
            <a:ext cx="787596" cy="753026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1" kern="0">
              <a:solidFill>
                <a:prstClr val="white"/>
              </a:solidFill>
              <a:latin typeface="Arial"/>
              <a:ea typeface="Arial Unicode MS"/>
              <a:cs typeface="+mn-cs"/>
            </a:endParaRPr>
          </a:p>
        </p:txBody>
      </p:sp>
      <p:pic>
        <p:nvPicPr>
          <p:cNvPr id="20" name="Рисунок 19" descr="Фрагменты головоломки">
            <a:extLst>
              <a:ext uri="{FF2B5EF4-FFF2-40B4-BE49-F238E27FC236}">
                <a16:creationId xmlns:a16="http://schemas.microsoft.com/office/drawing/2014/main" id="{B60609B3-9362-4B65-BB72-2AECC41B17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9978" y="26496"/>
            <a:ext cx="1177966" cy="117796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B2AB9FD-BC66-4E4D-B1F3-733B87BA03D6}"/>
              </a:ext>
            </a:extLst>
          </p:cNvPr>
          <p:cNvSpPr/>
          <p:nvPr/>
        </p:nvSpPr>
        <p:spPr>
          <a:xfrm>
            <a:off x="1440627" y="1764148"/>
            <a:ext cx="68502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1) 1011100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+ 101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= 1100001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7701BAD-ADF5-4DFB-BE0B-01BB88E4C4DB}"/>
              </a:ext>
            </a:extLst>
          </p:cNvPr>
          <p:cNvSpPr/>
          <p:nvPr/>
        </p:nvSpPr>
        <p:spPr>
          <a:xfrm>
            <a:off x="1357046" y="4955240"/>
            <a:ext cx="68502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4) 216</a:t>
            </a:r>
            <a:r>
              <a:rPr lang="en-US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1101111</a:t>
            </a:r>
            <a:r>
              <a:rPr lang="en-US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just"/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ECFD3D9-604C-4A4B-8B03-FEF96ABEBBA1}"/>
              </a:ext>
            </a:extLst>
          </p:cNvPr>
          <p:cNvSpPr/>
          <p:nvPr/>
        </p:nvSpPr>
        <p:spPr>
          <a:xfrm>
            <a:off x="1414701" y="3876526"/>
            <a:ext cx="68502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3) 110110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• 10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= 1101100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DEF988A-62E8-4A33-AC24-5AD0C204F5D5}"/>
              </a:ext>
            </a:extLst>
          </p:cNvPr>
          <p:cNvSpPr/>
          <p:nvPr/>
        </p:nvSpPr>
        <p:spPr>
          <a:xfrm>
            <a:off x="1378046" y="2774696"/>
            <a:ext cx="68502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2) 111100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– 10101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= 100111</a:t>
            </a:r>
            <a:r>
              <a:rPr lang="ru-RU" sz="3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ounded Rectangle 1">
            <a:extLst>
              <a:ext uri="{FF2B5EF4-FFF2-40B4-BE49-F238E27FC236}">
                <a16:creationId xmlns:a16="http://schemas.microsoft.com/office/drawing/2014/main" id="{6936B50D-5B97-45CB-90F7-B67F9E39356C}"/>
              </a:ext>
            </a:extLst>
          </p:cNvPr>
          <p:cNvSpPr/>
          <p:nvPr/>
        </p:nvSpPr>
        <p:spPr>
          <a:xfrm rot="19075501" flipH="1">
            <a:off x="436220" y="1647562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00B0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26" name="Rounded Rectangle 1">
            <a:extLst>
              <a:ext uri="{FF2B5EF4-FFF2-40B4-BE49-F238E27FC236}">
                <a16:creationId xmlns:a16="http://schemas.microsoft.com/office/drawing/2014/main" id="{106277AA-8FB2-49F3-AC5F-A14EF3A9E694}"/>
              </a:ext>
            </a:extLst>
          </p:cNvPr>
          <p:cNvSpPr/>
          <p:nvPr/>
        </p:nvSpPr>
        <p:spPr>
          <a:xfrm rot="19075501" flipH="1">
            <a:off x="340074" y="3810884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00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55CE92F8-1C0F-47D1-BEFD-2EC2020AE707}"/>
              </a:ext>
            </a:extLst>
          </p:cNvPr>
          <p:cNvSpPr/>
          <p:nvPr/>
        </p:nvSpPr>
        <p:spPr>
          <a:xfrm rot="19075501" flipH="1">
            <a:off x="393587" y="2703187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CC00C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28" name="Rounded Rectangle 1">
            <a:extLst>
              <a:ext uri="{FF2B5EF4-FFF2-40B4-BE49-F238E27FC236}">
                <a16:creationId xmlns:a16="http://schemas.microsoft.com/office/drawing/2014/main" id="{BA038752-C561-47AB-8781-694C233BBA42}"/>
              </a:ext>
            </a:extLst>
          </p:cNvPr>
          <p:cNvSpPr/>
          <p:nvPr/>
        </p:nvSpPr>
        <p:spPr>
          <a:xfrm rot="19075501" flipH="1">
            <a:off x="356932" y="4896844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94463116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11" grpId="0"/>
      <p:bldP spid="12" grpId="0"/>
      <p:bldP spid="21" grpId="0"/>
      <p:bldP spid="22" grpId="0"/>
      <p:bldP spid="24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53F2A68-6542-4F32-9AC3-3FF3CB0E2A62}"/>
              </a:ext>
            </a:extLst>
          </p:cNvPr>
          <p:cNvSpPr/>
          <p:nvPr/>
        </p:nvSpPr>
        <p:spPr>
          <a:xfrm>
            <a:off x="2948280" y="2449228"/>
            <a:ext cx="596770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9CD44BC-03F6-4318-A573-FA4BC688613D}"/>
              </a:ext>
            </a:extLst>
          </p:cNvPr>
          <p:cNvSpPr/>
          <p:nvPr/>
        </p:nvSpPr>
        <p:spPr>
          <a:xfrm>
            <a:off x="4638537" y="2449228"/>
            <a:ext cx="596770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Левая фигурная скобка 8">
            <a:extLst>
              <a:ext uri="{FF2B5EF4-FFF2-40B4-BE49-F238E27FC236}">
                <a16:creationId xmlns:a16="http://schemas.microsoft.com/office/drawing/2014/main" id="{09D90A45-C521-4C55-9CEF-BF13AE4209EE}"/>
              </a:ext>
            </a:extLst>
          </p:cNvPr>
          <p:cNvSpPr/>
          <p:nvPr/>
        </p:nvSpPr>
        <p:spPr>
          <a:xfrm rot="16200000">
            <a:off x="3074448" y="1656799"/>
            <a:ext cx="161920" cy="1499729"/>
          </a:xfrm>
          <a:prstGeom prst="leftBrace">
            <a:avLst>
              <a:gd name="adj1" fmla="val 4007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000"/>
          </a:p>
        </p:txBody>
      </p:sp>
      <p:sp>
        <p:nvSpPr>
          <p:cNvPr id="10" name="Левая фигурная скобка 9">
            <a:extLst>
              <a:ext uri="{FF2B5EF4-FFF2-40B4-BE49-F238E27FC236}">
                <a16:creationId xmlns:a16="http://schemas.microsoft.com/office/drawing/2014/main" id="{9F3EE2B9-BC53-430E-81C6-23969F06D37E}"/>
              </a:ext>
            </a:extLst>
          </p:cNvPr>
          <p:cNvSpPr/>
          <p:nvPr/>
        </p:nvSpPr>
        <p:spPr>
          <a:xfrm rot="16200000">
            <a:off x="4735298" y="1654555"/>
            <a:ext cx="161920" cy="1499729"/>
          </a:xfrm>
          <a:prstGeom prst="leftBrace">
            <a:avLst>
              <a:gd name="adj1" fmla="val 4007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000"/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56C31592-5C96-4BCE-ACD7-334D6850FE7C}"/>
              </a:ext>
            </a:extLst>
          </p:cNvPr>
          <p:cNvSpPr/>
          <p:nvPr/>
        </p:nvSpPr>
        <p:spPr>
          <a:xfrm>
            <a:off x="2934425" y="3439301"/>
            <a:ext cx="596770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399231D8-4D21-471D-BC03-56A414FB875F}"/>
              </a:ext>
            </a:extLst>
          </p:cNvPr>
          <p:cNvSpPr/>
          <p:nvPr/>
        </p:nvSpPr>
        <p:spPr>
          <a:xfrm>
            <a:off x="4624682" y="3439301"/>
            <a:ext cx="596770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Левая фигурная скобка 49">
            <a:extLst>
              <a:ext uri="{FF2B5EF4-FFF2-40B4-BE49-F238E27FC236}">
                <a16:creationId xmlns:a16="http://schemas.microsoft.com/office/drawing/2014/main" id="{8ACA468C-E242-4670-B098-9005D0E11286}"/>
              </a:ext>
            </a:extLst>
          </p:cNvPr>
          <p:cNvSpPr/>
          <p:nvPr/>
        </p:nvSpPr>
        <p:spPr>
          <a:xfrm rot="16200000">
            <a:off x="3060593" y="2646872"/>
            <a:ext cx="161920" cy="1499729"/>
          </a:xfrm>
          <a:prstGeom prst="leftBrace">
            <a:avLst>
              <a:gd name="adj1" fmla="val 4007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000"/>
          </a:p>
        </p:txBody>
      </p:sp>
      <p:sp>
        <p:nvSpPr>
          <p:cNvPr id="51" name="Левая фигурная скобка 50">
            <a:extLst>
              <a:ext uri="{FF2B5EF4-FFF2-40B4-BE49-F238E27FC236}">
                <a16:creationId xmlns:a16="http://schemas.microsoft.com/office/drawing/2014/main" id="{5D21C752-20A4-44C8-869F-421F5A8680A0}"/>
              </a:ext>
            </a:extLst>
          </p:cNvPr>
          <p:cNvSpPr/>
          <p:nvPr/>
        </p:nvSpPr>
        <p:spPr>
          <a:xfrm rot="16200000">
            <a:off x="4721443" y="2644628"/>
            <a:ext cx="161920" cy="1499729"/>
          </a:xfrm>
          <a:prstGeom prst="leftBrace">
            <a:avLst>
              <a:gd name="adj1" fmla="val 4007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000"/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6DA5812E-B24C-4B75-8587-05B457893B19}"/>
              </a:ext>
            </a:extLst>
          </p:cNvPr>
          <p:cNvSpPr/>
          <p:nvPr/>
        </p:nvSpPr>
        <p:spPr>
          <a:xfrm>
            <a:off x="2894207" y="4459992"/>
            <a:ext cx="596770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A97E935C-6779-4C7A-B983-5CB3E2F83E67}"/>
              </a:ext>
            </a:extLst>
          </p:cNvPr>
          <p:cNvSpPr/>
          <p:nvPr/>
        </p:nvSpPr>
        <p:spPr>
          <a:xfrm>
            <a:off x="4584464" y="4459992"/>
            <a:ext cx="596770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Левая фигурная скобка 54">
            <a:extLst>
              <a:ext uri="{FF2B5EF4-FFF2-40B4-BE49-F238E27FC236}">
                <a16:creationId xmlns:a16="http://schemas.microsoft.com/office/drawing/2014/main" id="{1EEE519D-D1C4-4262-99D6-1BA6373C6CFB}"/>
              </a:ext>
            </a:extLst>
          </p:cNvPr>
          <p:cNvSpPr/>
          <p:nvPr/>
        </p:nvSpPr>
        <p:spPr>
          <a:xfrm rot="16200000">
            <a:off x="3020375" y="3667563"/>
            <a:ext cx="161920" cy="1499729"/>
          </a:xfrm>
          <a:prstGeom prst="leftBrace">
            <a:avLst>
              <a:gd name="adj1" fmla="val 4007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000"/>
          </a:p>
        </p:txBody>
      </p:sp>
      <p:sp>
        <p:nvSpPr>
          <p:cNvPr id="56" name="Левая фигурная скобка 55">
            <a:extLst>
              <a:ext uri="{FF2B5EF4-FFF2-40B4-BE49-F238E27FC236}">
                <a16:creationId xmlns:a16="http://schemas.microsoft.com/office/drawing/2014/main" id="{EC401472-A6AF-48A2-A0D4-E159185A1957}"/>
              </a:ext>
            </a:extLst>
          </p:cNvPr>
          <p:cNvSpPr/>
          <p:nvPr/>
        </p:nvSpPr>
        <p:spPr>
          <a:xfrm rot="16200000">
            <a:off x="4681225" y="3665319"/>
            <a:ext cx="161920" cy="1499729"/>
          </a:xfrm>
          <a:prstGeom prst="leftBrace">
            <a:avLst>
              <a:gd name="adj1" fmla="val 4007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000"/>
          </a:p>
        </p:txBody>
      </p:sp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B2327953-75DF-4DDC-9373-7DD7637F81CE}"/>
              </a:ext>
            </a:extLst>
          </p:cNvPr>
          <p:cNvSpPr/>
          <p:nvPr/>
        </p:nvSpPr>
        <p:spPr>
          <a:xfrm>
            <a:off x="2894207" y="5572369"/>
            <a:ext cx="596770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E637E931-1AAF-4E96-BE55-BD6A733C5D2A}"/>
              </a:ext>
            </a:extLst>
          </p:cNvPr>
          <p:cNvSpPr/>
          <p:nvPr/>
        </p:nvSpPr>
        <p:spPr>
          <a:xfrm>
            <a:off x="4584464" y="5572369"/>
            <a:ext cx="596770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Левая фигурная скобка 59">
            <a:extLst>
              <a:ext uri="{FF2B5EF4-FFF2-40B4-BE49-F238E27FC236}">
                <a16:creationId xmlns:a16="http://schemas.microsoft.com/office/drawing/2014/main" id="{95CB6729-5180-4498-9A17-6290C917D79E}"/>
              </a:ext>
            </a:extLst>
          </p:cNvPr>
          <p:cNvSpPr/>
          <p:nvPr/>
        </p:nvSpPr>
        <p:spPr>
          <a:xfrm rot="16200000">
            <a:off x="3020375" y="4779940"/>
            <a:ext cx="161920" cy="1499729"/>
          </a:xfrm>
          <a:prstGeom prst="leftBrace">
            <a:avLst>
              <a:gd name="adj1" fmla="val 4007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000"/>
          </a:p>
        </p:txBody>
      </p:sp>
      <p:sp>
        <p:nvSpPr>
          <p:cNvPr id="61" name="Левая фигурная скобка 60">
            <a:extLst>
              <a:ext uri="{FF2B5EF4-FFF2-40B4-BE49-F238E27FC236}">
                <a16:creationId xmlns:a16="http://schemas.microsoft.com/office/drawing/2014/main" id="{8F3B3CA6-5C2A-4D86-BB39-AD63A8C2D2B6}"/>
              </a:ext>
            </a:extLst>
          </p:cNvPr>
          <p:cNvSpPr/>
          <p:nvPr/>
        </p:nvSpPr>
        <p:spPr>
          <a:xfrm rot="16200000">
            <a:off x="4681225" y="4777696"/>
            <a:ext cx="161920" cy="1499729"/>
          </a:xfrm>
          <a:prstGeom prst="leftBrace">
            <a:avLst>
              <a:gd name="adj1" fmla="val 4007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000"/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F1E36113-230C-49CC-8952-C4613B338B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26" t="40804" r="10455" b="35952"/>
          <a:stretch/>
        </p:blipFill>
        <p:spPr>
          <a:xfrm>
            <a:off x="5890581" y="1855211"/>
            <a:ext cx="6069329" cy="1233167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D52D788-EA4F-4472-BB41-A7FB144B92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11996"/>
              </p:ext>
            </p:extLst>
          </p:nvPr>
        </p:nvGraphicFramePr>
        <p:xfrm>
          <a:off x="2375834" y="1897772"/>
          <a:ext cx="328755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44">
                  <a:extLst>
                    <a:ext uri="{9D8B030D-6E8A-4147-A177-3AD203B41FA5}">
                      <a16:colId xmlns:a16="http://schemas.microsoft.com/office/drawing/2014/main" val="407882800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1582087558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3751428753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693130650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283229044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3115976516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2571742581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4180286809"/>
                    </a:ext>
                  </a:extLst>
                </a:gridCol>
              </a:tblGrid>
              <a:tr h="3332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669704"/>
                  </a:ext>
                </a:extLst>
              </a:tr>
            </a:tbl>
          </a:graphicData>
        </a:graphic>
      </p:graphicFrame>
      <p:graphicFrame>
        <p:nvGraphicFramePr>
          <p:cNvPr id="68" name="Таблица 67">
            <a:extLst>
              <a:ext uri="{FF2B5EF4-FFF2-40B4-BE49-F238E27FC236}">
                <a16:creationId xmlns:a16="http://schemas.microsoft.com/office/drawing/2014/main" id="{61782E75-85D5-49BC-9791-97C588C83F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329317"/>
              </p:ext>
            </p:extLst>
          </p:nvPr>
        </p:nvGraphicFramePr>
        <p:xfrm>
          <a:off x="2339487" y="2909061"/>
          <a:ext cx="328755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44">
                  <a:extLst>
                    <a:ext uri="{9D8B030D-6E8A-4147-A177-3AD203B41FA5}">
                      <a16:colId xmlns:a16="http://schemas.microsoft.com/office/drawing/2014/main" val="407882800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1582087558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3751428753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693130650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283229044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3115976516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2571742581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4180286809"/>
                    </a:ext>
                  </a:extLst>
                </a:gridCol>
              </a:tblGrid>
              <a:tr h="3332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669704"/>
                  </a:ext>
                </a:extLst>
              </a:tr>
            </a:tbl>
          </a:graphicData>
        </a:graphic>
      </p:graphicFrame>
      <p:graphicFrame>
        <p:nvGraphicFramePr>
          <p:cNvPr id="69" name="Таблица 68">
            <a:extLst>
              <a:ext uri="{FF2B5EF4-FFF2-40B4-BE49-F238E27FC236}">
                <a16:creationId xmlns:a16="http://schemas.microsoft.com/office/drawing/2014/main" id="{27D46BA1-1F30-4881-BEE8-5B447C742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422608"/>
              </p:ext>
            </p:extLst>
          </p:nvPr>
        </p:nvGraphicFramePr>
        <p:xfrm>
          <a:off x="2306642" y="3882306"/>
          <a:ext cx="328755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44">
                  <a:extLst>
                    <a:ext uri="{9D8B030D-6E8A-4147-A177-3AD203B41FA5}">
                      <a16:colId xmlns:a16="http://schemas.microsoft.com/office/drawing/2014/main" val="407882800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1582087558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3751428753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693130650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283229044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3115976516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2571742581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4180286809"/>
                    </a:ext>
                  </a:extLst>
                </a:gridCol>
              </a:tblGrid>
              <a:tr h="3332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669704"/>
                  </a:ext>
                </a:extLst>
              </a:tr>
            </a:tbl>
          </a:graphicData>
        </a:graphic>
      </p:graphicFrame>
      <p:graphicFrame>
        <p:nvGraphicFramePr>
          <p:cNvPr id="70" name="Таблица 69">
            <a:extLst>
              <a:ext uri="{FF2B5EF4-FFF2-40B4-BE49-F238E27FC236}">
                <a16:creationId xmlns:a16="http://schemas.microsoft.com/office/drawing/2014/main" id="{615FD51B-FC6E-4029-A357-BBBF73FD8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001413"/>
              </p:ext>
            </p:extLst>
          </p:nvPr>
        </p:nvGraphicFramePr>
        <p:xfrm>
          <a:off x="2291023" y="5029521"/>
          <a:ext cx="328755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44">
                  <a:extLst>
                    <a:ext uri="{9D8B030D-6E8A-4147-A177-3AD203B41FA5}">
                      <a16:colId xmlns:a16="http://schemas.microsoft.com/office/drawing/2014/main" val="407882800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1582087558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3751428753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693130650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283229044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3115976516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2571742581"/>
                    </a:ext>
                  </a:extLst>
                </a:gridCol>
                <a:gridCol w="410944">
                  <a:extLst>
                    <a:ext uri="{9D8B030D-6E8A-4147-A177-3AD203B41FA5}">
                      <a16:colId xmlns:a16="http://schemas.microsoft.com/office/drawing/2014/main" val="4180286809"/>
                    </a:ext>
                  </a:extLst>
                </a:gridCol>
              </a:tblGrid>
              <a:tr h="3332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669704"/>
                  </a:ext>
                </a:extLst>
              </a:tr>
            </a:tbl>
          </a:graphicData>
        </a:graphic>
      </p:graphicFrame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86082C9-8AD3-4068-88FB-403E85C8150B}"/>
              </a:ext>
            </a:extLst>
          </p:cNvPr>
          <p:cNvSpPr/>
          <p:nvPr/>
        </p:nvSpPr>
        <p:spPr>
          <a:xfrm>
            <a:off x="2462667" y="138565"/>
            <a:ext cx="907644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Tetrada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usulida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kodlang</a:t>
            </a:r>
            <a:endParaRPr lang="ru-RU" sz="5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 descr="Фрагменты головоломки">
            <a:extLst>
              <a:ext uri="{FF2B5EF4-FFF2-40B4-BE49-F238E27FC236}">
                <a16:creationId xmlns:a16="http://schemas.microsoft.com/office/drawing/2014/main" id="{11ED353B-8C01-4C1B-B15F-9861449A2F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2658" y="-153716"/>
            <a:ext cx="1515718" cy="1515718"/>
          </a:xfrm>
          <a:prstGeom prst="rect">
            <a:avLst/>
          </a:prstGeom>
        </p:spPr>
      </p:pic>
      <p:pic>
        <p:nvPicPr>
          <p:cNvPr id="4098" name="Picture 2" descr="Тесты 8 класс &lt;!--if(ТЕСТИРОВАНИЕ)--&gt;- ТЕСТИРОВАНИЕ&lt;!--endif--&gt; - Каталог  файлов - Сайт учителя информатики">
            <a:extLst>
              <a:ext uri="{FF2B5EF4-FFF2-40B4-BE49-F238E27FC236}">
                <a16:creationId xmlns:a16="http://schemas.microsoft.com/office/drawing/2014/main" id="{BAA541FD-DDD2-4A75-A46B-B99491592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734" y="3379799"/>
            <a:ext cx="2723748" cy="272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ounded Rectangle 1">
            <a:extLst>
              <a:ext uri="{FF2B5EF4-FFF2-40B4-BE49-F238E27FC236}">
                <a16:creationId xmlns:a16="http://schemas.microsoft.com/office/drawing/2014/main" id="{FDB8617E-CAFA-4614-A3FF-EC2B0873BEFB}"/>
              </a:ext>
            </a:extLst>
          </p:cNvPr>
          <p:cNvSpPr/>
          <p:nvPr/>
        </p:nvSpPr>
        <p:spPr>
          <a:xfrm rot="19075501" flipH="1">
            <a:off x="726110" y="1626703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00B0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46" name="Rounded Rectangle 1">
            <a:extLst>
              <a:ext uri="{FF2B5EF4-FFF2-40B4-BE49-F238E27FC236}">
                <a16:creationId xmlns:a16="http://schemas.microsoft.com/office/drawing/2014/main" id="{ACC68CA6-1781-4489-BFE9-2D4B73CC4F33}"/>
              </a:ext>
            </a:extLst>
          </p:cNvPr>
          <p:cNvSpPr/>
          <p:nvPr/>
        </p:nvSpPr>
        <p:spPr>
          <a:xfrm rot="19075501" flipH="1">
            <a:off x="629964" y="3878513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00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47" name="Rounded Rectangle 1">
            <a:extLst>
              <a:ext uri="{FF2B5EF4-FFF2-40B4-BE49-F238E27FC236}">
                <a16:creationId xmlns:a16="http://schemas.microsoft.com/office/drawing/2014/main" id="{3046463C-0B58-494A-8821-C02A1EBACF98}"/>
              </a:ext>
            </a:extLst>
          </p:cNvPr>
          <p:cNvSpPr/>
          <p:nvPr/>
        </p:nvSpPr>
        <p:spPr>
          <a:xfrm rot="19075501" flipH="1">
            <a:off x="683477" y="2726572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CC00C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52" name="Rounded Rectangle 1">
            <a:extLst>
              <a:ext uri="{FF2B5EF4-FFF2-40B4-BE49-F238E27FC236}">
                <a16:creationId xmlns:a16="http://schemas.microsoft.com/office/drawing/2014/main" id="{33F29A2E-915E-4FB9-A392-1AF16EEB8F7A}"/>
              </a:ext>
            </a:extLst>
          </p:cNvPr>
          <p:cNvSpPr/>
          <p:nvPr/>
        </p:nvSpPr>
        <p:spPr>
          <a:xfrm rot="19075501" flipH="1">
            <a:off x="646822" y="5067709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5172103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48" grpId="0"/>
      <p:bldP spid="49" grpId="0"/>
      <p:bldP spid="50" grpId="0" animBg="1"/>
      <p:bldP spid="51" grpId="0" animBg="1"/>
      <p:bldP spid="53" grpId="0"/>
      <p:bldP spid="54" grpId="0"/>
      <p:bldP spid="55" grpId="0" animBg="1"/>
      <p:bldP spid="56" grpId="0" animBg="1"/>
      <p:bldP spid="58" grpId="0"/>
      <p:bldP spid="59" grpId="0"/>
      <p:bldP spid="60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1">
            <a:extLst>
              <a:ext uri="{FF2B5EF4-FFF2-40B4-BE49-F238E27FC236}">
                <a16:creationId xmlns:a16="http://schemas.microsoft.com/office/drawing/2014/main" id="{2CA33E37-A75A-459E-B888-6DE1AF1BD246}"/>
              </a:ext>
            </a:extLst>
          </p:cNvPr>
          <p:cNvSpPr/>
          <p:nvPr/>
        </p:nvSpPr>
        <p:spPr>
          <a:xfrm rot="19075501" flipH="1">
            <a:off x="10437763" y="1521582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00B0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26" name="Rounded Rectangle 1">
            <a:extLst>
              <a:ext uri="{FF2B5EF4-FFF2-40B4-BE49-F238E27FC236}">
                <a16:creationId xmlns:a16="http://schemas.microsoft.com/office/drawing/2014/main" id="{66CDF994-7DBE-4BB5-AB7C-B952F971DDA4}"/>
              </a:ext>
            </a:extLst>
          </p:cNvPr>
          <p:cNvSpPr/>
          <p:nvPr/>
        </p:nvSpPr>
        <p:spPr>
          <a:xfrm rot="19075501" flipH="1">
            <a:off x="10341617" y="3684904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00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26BEE2FE-0E3F-4539-83B7-911C88704163}"/>
              </a:ext>
            </a:extLst>
          </p:cNvPr>
          <p:cNvSpPr/>
          <p:nvPr/>
        </p:nvSpPr>
        <p:spPr>
          <a:xfrm rot="19075501" flipH="1">
            <a:off x="10395130" y="2577207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CC00C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28" name="Rounded Rectangle 1">
            <a:extLst>
              <a:ext uri="{FF2B5EF4-FFF2-40B4-BE49-F238E27FC236}">
                <a16:creationId xmlns:a16="http://schemas.microsoft.com/office/drawing/2014/main" id="{3C319EB2-BD47-48C1-9099-8758895CF763}"/>
              </a:ext>
            </a:extLst>
          </p:cNvPr>
          <p:cNvSpPr/>
          <p:nvPr/>
        </p:nvSpPr>
        <p:spPr>
          <a:xfrm rot="19075501" flipH="1">
            <a:off x="10358475" y="4770864"/>
            <a:ext cx="814748" cy="93837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939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540" dirty="0">
              <a:solidFill>
                <a:prstClr val="white"/>
              </a:solidFill>
              <a:latin typeface="Open Sans Ligh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425F95-AD39-4B65-859F-12BEC2D1F4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37" t="26251" r="22992" b="8465"/>
          <a:stretch/>
        </p:blipFill>
        <p:spPr>
          <a:xfrm>
            <a:off x="172756" y="1469941"/>
            <a:ext cx="8169785" cy="5137298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73123B6-96A6-4C9E-B082-848F4B86B8C6}"/>
              </a:ext>
            </a:extLst>
          </p:cNvPr>
          <p:cNvSpPr/>
          <p:nvPr/>
        </p:nvSpPr>
        <p:spPr>
          <a:xfrm>
            <a:off x="7195674" y="1677499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spc="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</a:t>
            </a:r>
            <a:endParaRPr lang="ru-RU" sz="4000" spc="6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BF840F6-1669-4338-BE33-99725B848522}"/>
              </a:ext>
            </a:extLst>
          </p:cNvPr>
          <p:cNvSpPr/>
          <p:nvPr/>
        </p:nvSpPr>
        <p:spPr>
          <a:xfrm>
            <a:off x="7221846" y="2547773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spc="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endParaRPr lang="ru-RU" sz="4000" spc="6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44A4160-2CAA-4506-B816-2EE547441A5D}"/>
              </a:ext>
            </a:extLst>
          </p:cNvPr>
          <p:cNvSpPr/>
          <p:nvPr/>
        </p:nvSpPr>
        <p:spPr>
          <a:xfrm>
            <a:off x="7221846" y="3762795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spc="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6C </a:t>
            </a:r>
            <a:endParaRPr lang="ru-RU" sz="4000" spc="6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37449B8-2C58-405E-8E27-E35DD87669F6}"/>
              </a:ext>
            </a:extLst>
          </p:cNvPr>
          <p:cNvSpPr/>
          <p:nvPr/>
        </p:nvSpPr>
        <p:spPr>
          <a:xfrm>
            <a:off x="8134333" y="3605781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40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EF99CEF9-10A7-4183-9288-8BCC8641C0CE}"/>
              </a:ext>
            </a:extLst>
          </p:cNvPr>
          <p:cNvSpPr/>
          <p:nvPr/>
        </p:nvSpPr>
        <p:spPr>
          <a:xfrm>
            <a:off x="3614311" y="5389703"/>
            <a:ext cx="471053" cy="3017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6D90774-DDBA-4F8C-A2B5-610E95EAC600}"/>
              </a:ext>
            </a:extLst>
          </p:cNvPr>
          <p:cNvSpPr/>
          <p:nvPr/>
        </p:nvSpPr>
        <p:spPr>
          <a:xfrm>
            <a:off x="3614311" y="2133099"/>
            <a:ext cx="471053" cy="3017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36543BF1-EB08-41B8-8B0A-2E30E3815EF4}"/>
              </a:ext>
            </a:extLst>
          </p:cNvPr>
          <p:cNvSpPr/>
          <p:nvPr/>
        </p:nvSpPr>
        <p:spPr>
          <a:xfrm>
            <a:off x="3614310" y="6261176"/>
            <a:ext cx="471053" cy="3017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558A0D80-3361-4793-B111-127A7D50ACBF}"/>
              </a:ext>
            </a:extLst>
          </p:cNvPr>
          <p:cNvSpPr/>
          <p:nvPr/>
        </p:nvSpPr>
        <p:spPr>
          <a:xfrm>
            <a:off x="1738232" y="3892935"/>
            <a:ext cx="471053" cy="3017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254F8C95-3F41-4BB6-AADD-750FF75C9DEE}"/>
              </a:ext>
            </a:extLst>
          </p:cNvPr>
          <p:cNvSpPr/>
          <p:nvPr/>
        </p:nvSpPr>
        <p:spPr>
          <a:xfrm>
            <a:off x="7229011" y="4762239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spc="6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6F </a:t>
            </a:r>
            <a:endParaRPr lang="ru-RU" sz="4000" spc="6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AE2320C5-3AE9-424C-9CCC-248C948F6DE7}"/>
              </a:ext>
            </a:extLst>
          </p:cNvPr>
          <p:cNvSpPr/>
          <p:nvPr/>
        </p:nvSpPr>
        <p:spPr>
          <a:xfrm>
            <a:off x="8864437" y="1566266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  <a:endParaRPr lang="ru-RU" sz="60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D12FA672-9E2F-463F-8C1E-B371DAC534B7}"/>
              </a:ext>
            </a:extLst>
          </p:cNvPr>
          <p:cNvSpPr/>
          <p:nvPr/>
        </p:nvSpPr>
        <p:spPr>
          <a:xfrm>
            <a:off x="8850346" y="2616050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’ </a:t>
            </a:r>
            <a:endParaRPr lang="ru-RU" sz="60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DB998EEB-8822-4D01-929D-08C11E97DAF4}"/>
              </a:ext>
            </a:extLst>
          </p:cNvPr>
          <p:cNvSpPr/>
          <p:nvPr/>
        </p:nvSpPr>
        <p:spPr>
          <a:xfrm>
            <a:off x="8794001" y="3761638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 </a:t>
            </a:r>
            <a:endParaRPr lang="ru-RU" sz="60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7D190C4-D7A4-4DA5-91D7-2079F41C0CBF}"/>
              </a:ext>
            </a:extLst>
          </p:cNvPr>
          <p:cNvSpPr/>
          <p:nvPr/>
        </p:nvSpPr>
        <p:spPr>
          <a:xfrm>
            <a:off x="8798558" y="4762239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 </a:t>
            </a:r>
            <a:endParaRPr lang="ru-RU" sz="6000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E4657DD-DEA3-4ABC-8B9D-FCD2AFFC3C5A}"/>
              </a:ext>
            </a:extLst>
          </p:cNvPr>
          <p:cNvSpPr/>
          <p:nvPr/>
        </p:nvSpPr>
        <p:spPr>
          <a:xfrm>
            <a:off x="1738232" y="224381"/>
            <a:ext cx="955070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ASCIIdan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foydalanib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kodlang</a:t>
            </a:r>
            <a:endParaRPr lang="ru-RU" sz="5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21">
            <a:extLst>
              <a:ext uri="{FF2B5EF4-FFF2-40B4-BE49-F238E27FC236}">
                <a16:creationId xmlns:a16="http://schemas.microsoft.com/office/drawing/2014/main" id="{CDE1E289-2C0F-4150-A7E2-C30DAAD1FC35}"/>
              </a:ext>
            </a:extLst>
          </p:cNvPr>
          <p:cNvSpPr/>
          <p:nvPr/>
        </p:nvSpPr>
        <p:spPr bwMode="auto">
          <a:xfrm>
            <a:off x="668595" y="106292"/>
            <a:ext cx="1260364" cy="1111390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701" kern="0">
              <a:solidFill>
                <a:prstClr val="white"/>
              </a:solidFill>
              <a:latin typeface="Arial"/>
              <a:ea typeface="Arial Unicode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4705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2" grpId="0" animBg="1"/>
      <p:bldP spid="23" grpId="0" animBg="1"/>
      <p:bldP spid="24" grpId="0" animBg="1"/>
      <p:bldP spid="25" grpId="0" animBg="1"/>
      <p:bldP spid="32" grpId="0"/>
      <p:bldP spid="33" grpId="0"/>
      <p:bldP spid="34" grpId="0"/>
      <p:bldP spid="35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Рисунок ручка фото, фотографии ручка | скачать на Depositphotos®">
            <a:extLst>
              <a:ext uri="{FF2B5EF4-FFF2-40B4-BE49-F238E27FC236}">
                <a16:creationId xmlns:a16="http://schemas.microsoft.com/office/drawing/2014/main" id="{C75BD357-7680-4A68-891A-995C9A4B0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3311">
            <a:off x="6943698" y="2690912"/>
            <a:ext cx="1843395" cy="129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9A03F9-E49B-45CF-80A2-89A06A3DD1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305" t="8830" r="2305" b="35569"/>
          <a:stretch/>
        </p:blipFill>
        <p:spPr>
          <a:xfrm rot="20755540">
            <a:off x="6182948" y="2115804"/>
            <a:ext cx="2619375" cy="96917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00850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/>
              <a:t> </a:t>
            </a:r>
            <a:r>
              <a:rPr lang="en-US" sz="4400" kern="0" dirty="0" err="1"/>
              <a:t>Axborot</a:t>
            </a:r>
            <a:r>
              <a:rPr lang="en-US" sz="4400" kern="0" dirty="0"/>
              <a:t> (</a:t>
            </a:r>
            <a:r>
              <a:rPr lang="en-US" sz="4400" kern="0" dirty="0" err="1"/>
              <a:t>matn</a:t>
            </a:r>
            <a:r>
              <a:rPr lang="en-US" sz="4400" kern="0" dirty="0"/>
              <a:t>) </a:t>
            </a:r>
            <a:r>
              <a:rPr lang="en-US" sz="4400" kern="0" dirty="0" err="1"/>
              <a:t>yozish</a:t>
            </a:r>
            <a:r>
              <a:rPr lang="en-US" sz="4400" kern="0" dirty="0"/>
              <a:t> </a:t>
            </a:r>
            <a:r>
              <a:rPr lang="en-US" sz="4400" kern="0" dirty="0" err="1"/>
              <a:t>texnologiyasi</a:t>
            </a:r>
            <a:r>
              <a:rPr lang="en-US" sz="4400" kern="0" dirty="0"/>
              <a:t>:</a:t>
            </a:r>
            <a:endParaRPr lang="ru-RU" sz="4400" kern="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802A99-0C67-4C93-B627-26B75FBD91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493" t="26940" r="60970" b="49027"/>
          <a:stretch/>
        </p:blipFill>
        <p:spPr>
          <a:xfrm>
            <a:off x="567347" y="1482435"/>
            <a:ext cx="2022764" cy="2369128"/>
          </a:xfrm>
          <a:prstGeom prst="rect">
            <a:avLst/>
          </a:prstGeom>
        </p:spPr>
      </p:pic>
      <p:pic>
        <p:nvPicPr>
          <p:cNvPr id="4098" name="Picture 2" descr="очки чернила перо письма бумага свитки HD обои для ноутбука">
            <a:extLst>
              <a:ext uri="{FF2B5EF4-FFF2-40B4-BE49-F238E27FC236}">
                <a16:creationId xmlns:a16="http://schemas.microsoft.com/office/drawing/2014/main" id="{3BEF9FEE-89C8-49A1-84C5-783C8BEBA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868" y="1976590"/>
            <a:ext cx="2718993" cy="180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Печатные машинки в СССР">
            <a:extLst>
              <a:ext uri="{FF2B5EF4-FFF2-40B4-BE49-F238E27FC236}">
                <a16:creationId xmlns:a16="http://schemas.microsoft.com/office/drawing/2014/main" id="{0000F397-4E0A-4205-BC27-DB20E47D1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7" b="5797"/>
          <a:stretch/>
        </p:blipFill>
        <p:spPr bwMode="auto">
          <a:xfrm>
            <a:off x="9346785" y="1976590"/>
            <a:ext cx="2100785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24 правила набора текста: начинающим корректорам - блог Indigo">
            <a:extLst>
              <a:ext uri="{FF2B5EF4-FFF2-40B4-BE49-F238E27FC236}">
                <a16:creationId xmlns:a16="http://schemas.microsoft.com/office/drawing/2014/main" id="{1DEC9EAF-9F3D-4982-B441-2A6393B519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0" r="7420"/>
          <a:stretch/>
        </p:blipFill>
        <p:spPr bwMode="auto">
          <a:xfrm>
            <a:off x="6507463" y="4460889"/>
            <a:ext cx="2210364" cy="162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Первый массовый персональный компьютер. История персонального компьютера">
            <a:extLst>
              <a:ext uri="{FF2B5EF4-FFF2-40B4-BE49-F238E27FC236}">
                <a16:creationId xmlns:a16="http://schemas.microsoft.com/office/drawing/2014/main" id="{F0057D03-5AEE-4C15-AAF6-2E39ECB6A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0850" y="4491180"/>
            <a:ext cx="2619374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Рейтинг планшетов 2020 года — топ лучших моделей по мнению специалистов  iChip.ru">
            <a:extLst>
              <a:ext uri="{FF2B5EF4-FFF2-40B4-BE49-F238E27FC236}">
                <a16:creationId xmlns:a16="http://schemas.microsoft.com/office/drawing/2014/main" id="{E5303C5B-360B-4570-8F0F-DBF24D3D40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33"/>
          <a:stretch/>
        </p:blipFill>
        <p:spPr bwMode="auto">
          <a:xfrm>
            <a:off x="9346785" y="4486581"/>
            <a:ext cx="181388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Сборки ПК игровые">
            <a:extLst>
              <a:ext uri="{FF2B5EF4-FFF2-40B4-BE49-F238E27FC236}">
                <a16:creationId xmlns:a16="http://schemas.microsoft.com/office/drawing/2014/main" id="{2DDD4904-15F1-4CF6-8340-AC3D9056E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20224" y="4218022"/>
            <a:ext cx="2858282" cy="191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2058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0" y="-2532"/>
            <a:ext cx="12191999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/>
              <a:t> </a:t>
            </a:r>
            <a:r>
              <a:rPr lang="en-US" sz="4400" kern="0" dirty="0" err="1"/>
              <a:t>Axborot</a:t>
            </a:r>
            <a:r>
              <a:rPr lang="en-US" sz="4400" kern="0" dirty="0"/>
              <a:t> (</a:t>
            </a:r>
            <a:r>
              <a:rPr lang="en-US" sz="4400" kern="0" dirty="0" err="1"/>
              <a:t>xat</a:t>
            </a:r>
            <a:r>
              <a:rPr lang="en-US" sz="4400" kern="0" dirty="0"/>
              <a:t>) </a:t>
            </a:r>
            <a:r>
              <a:rPr lang="en-US" sz="4400" kern="0" dirty="0" err="1"/>
              <a:t>yetkazish</a:t>
            </a:r>
            <a:r>
              <a:rPr lang="en-US" sz="4400" kern="0" dirty="0"/>
              <a:t> </a:t>
            </a:r>
            <a:endParaRPr lang="ru-RU" sz="4400" kern="0" dirty="0"/>
          </a:p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 err="1"/>
              <a:t>vositalari</a:t>
            </a:r>
            <a:r>
              <a:rPr lang="en-US" sz="4400" kern="0" dirty="0"/>
              <a:t> </a:t>
            </a:r>
            <a:r>
              <a:rPr lang="en-US" sz="4400" kern="0" dirty="0" err="1"/>
              <a:t>texnologiyasi</a:t>
            </a:r>
            <a:r>
              <a:rPr lang="en-US" sz="4400" kern="0" dirty="0"/>
              <a:t>:</a:t>
            </a:r>
            <a:endParaRPr lang="ru-RU" sz="4400" kern="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BA1E76-AAB7-4A99-A2F9-44083CA77B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86" t="23336" r="19659" b="16347"/>
          <a:stretch/>
        </p:blipFill>
        <p:spPr>
          <a:xfrm>
            <a:off x="1178809" y="1351685"/>
            <a:ext cx="9116293" cy="533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5860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546931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00850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400" kern="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55DBDE-B3C3-4C46-8E69-3A0F2D5C7EA2}"/>
              </a:ext>
            </a:extLst>
          </p:cNvPr>
          <p:cNvSpPr/>
          <p:nvPr/>
        </p:nvSpPr>
        <p:spPr>
          <a:xfrm>
            <a:off x="289755" y="954374"/>
            <a:ext cx="597309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Texnologiya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so‘zi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yunoncha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grekcha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techne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san’at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mohirlik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hunar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logos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fan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so‘zlaridan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topgan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. U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aniq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maqsadga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erishish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zaruriy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vositalar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usul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sharoitlardan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foydalangan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holda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muayyan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amallarning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ketma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­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ket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bajarilishini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ko‘zda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tutadi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 descr="Победить «мало показов» без потерь: новая технология в сфере контекстной  рекламы | Hot News in World">
            <a:extLst>
              <a:ext uri="{FF2B5EF4-FFF2-40B4-BE49-F238E27FC236}">
                <a16:creationId xmlns:a16="http://schemas.microsoft.com/office/drawing/2014/main" id="{B6A25176-DB57-4E43-9582-930D308A1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344" y="1245170"/>
            <a:ext cx="5087348" cy="3416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95080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The Business Benefits of Investing in Information Technology | Shackleton">
            <a:extLst>
              <a:ext uri="{FF2B5EF4-FFF2-40B4-BE49-F238E27FC236}">
                <a16:creationId xmlns:a16="http://schemas.microsoft.com/office/drawing/2014/main" id="{AB990F78-AAEE-4FED-B2C6-C7715742A0A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9" y="1873249"/>
            <a:ext cx="6580909" cy="370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1"/>
            <a:ext cx="12192000" cy="109386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00850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 err="1"/>
              <a:t>Axborot</a:t>
            </a:r>
            <a:r>
              <a:rPr lang="en-US" sz="4400" kern="0" dirty="0"/>
              <a:t> </a:t>
            </a:r>
            <a:r>
              <a:rPr lang="en-US" sz="4400" kern="0" dirty="0" err="1"/>
              <a:t>texnologiyalari</a:t>
            </a:r>
            <a:r>
              <a:rPr lang="en-US" sz="4400" kern="0" dirty="0"/>
              <a:t> </a:t>
            </a:r>
            <a:endParaRPr lang="ru-RU" sz="4400" kern="0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969A6A2-1037-4B13-99DE-59C093C6B681}"/>
              </a:ext>
            </a:extLst>
          </p:cNvPr>
          <p:cNvSpPr/>
          <p:nvPr/>
        </p:nvSpPr>
        <p:spPr>
          <a:xfrm>
            <a:off x="6420938" y="2092034"/>
            <a:ext cx="5771061" cy="32696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Axborotlarni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izlash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to‘plash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saqlash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qayta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ishlash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foydalanish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usullari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vositalari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en-US" sz="4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texnologiyalari</a:t>
            </a:r>
            <a:r>
              <a:rPr lang="en-US" sz="4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yuritiladi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82205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1"/>
            <a:ext cx="12192000" cy="104061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00850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 err="1"/>
              <a:t>Axborot</a:t>
            </a:r>
            <a:r>
              <a:rPr lang="en-US" sz="4400" kern="0" dirty="0"/>
              <a:t> </a:t>
            </a:r>
            <a:r>
              <a:rPr lang="en-US" sz="4400" kern="0" dirty="0" err="1"/>
              <a:t>texnologiyalari</a:t>
            </a:r>
            <a:r>
              <a:rPr lang="en-US" sz="4400" kern="0" dirty="0"/>
              <a:t> </a:t>
            </a:r>
            <a:r>
              <a:rPr lang="en-US" sz="4400" kern="0" dirty="0" err="1"/>
              <a:t>omillari</a:t>
            </a:r>
            <a:r>
              <a:rPr lang="en-US" sz="4400" kern="0" dirty="0"/>
              <a:t>:</a:t>
            </a:r>
            <a:endParaRPr lang="ru-RU" sz="4400" kern="0" dirty="0"/>
          </a:p>
        </p:txBody>
      </p:sp>
      <p:pic>
        <p:nvPicPr>
          <p:cNvPr id="3080" name="Picture 8" descr="Какие школьные принадлежности нужны ученику?">
            <a:extLst>
              <a:ext uri="{FF2B5EF4-FFF2-40B4-BE49-F238E27FC236}">
                <a16:creationId xmlns:a16="http://schemas.microsoft.com/office/drawing/2014/main" id="{F16341F8-8423-42BA-9D06-13F73D07E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40" y="1462429"/>
            <a:ext cx="2241513" cy="169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Сокращение числа учеников в классе – не панацея | Вести образования">
            <a:extLst>
              <a:ext uri="{FF2B5EF4-FFF2-40B4-BE49-F238E27FC236}">
                <a16:creationId xmlns:a16="http://schemas.microsoft.com/office/drawing/2014/main" id="{FC402122-D247-431D-B9F6-EB7F91A2B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326" y="1620747"/>
            <a:ext cx="2591533" cy="139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Любимчик учителя или сколько учить учеников в классе?">
            <a:extLst>
              <a:ext uri="{FF2B5EF4-FFF2-40B4-BE49-F238E27FC236}">
                <a16:creationId xmlns:a16="http://schemas.microsoft.com/office/drawing/2014/main" id="{544C010F-FD76-4AE9-99AC-9AE00BE20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722" y="3314914"/>
            <a:ext cx="2601183" cy="173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Купить Кодоскоп по доступной цене в большом выборе.">
            <a:extLst>
              <a:ext uri="{FF2B5EF4-FFF2-40B4-BE49-F238E27FC236}">
                <a16:creationId xmlns:a16="http://schemas.microsoft.com/office/drawing/2014/main" id="{87CDAD98-958C-4FFC-A91A-7B521BA09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/>
          <a:stretch/>
        </p:blipFill>
        <p:spPr bwMode="auto">
          <a:xfrm>
            <a:off x="-44503" y="3156597"/>
            <a:ext cx="218681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Как выбрать экран для проектора?">
            <a:extLst>
              <a:ext uri="{FF2B5EF4-FFF2-40B4-BE49-F238E27FC236}">
                <a16:creationId xmlns:a16="http://schemas.microsoft.com/office/drawing/2014/main" id="{888A729B-0C9A-4AEC-B90B-E9CD9AF8B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15" y="4837659"/>
            <a:ext cx="2890294" cy="192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Как выбрать и где купить современный и надежный компьютер? - iPress.ua">
            <a:extLst>
              <a:ext uri="{FF2B5EF4-FFF2-40B4-BE49-F238E27FC236}">
                <a16:creationId xmlns:a16="http://schemas.microsoft.com/office/drawing/2014/main" id="{16691944-AFA3-45E1-9A51-58C642371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992" y="4042496"/>
            <a:ext cx="2618075" cy="131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Учебное видео об уроках информатики в Великобритании |">
            <a:extLst>
              <a:ext uri="{FF2B5EF4-FFF2-40B4-BE49-F238E27FC236}">
                <a16:creationId xmlns:a16="http://schemas.microsoft.com/office/drawing/2014/main" id="{94CC2F03-353F-4914-B280-C90764116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572" y="1671287"/>
            <a:ext cx="4295636" cy="202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 descr="C:\Users\Desktop\Pictures\Screenshots\Снимок экрана (5).png">
            <a:extLst>
              <a:ext uri="{FF2B5EF4-FFF2-40B4-BE49-F238E27FC236}">
                <a16:creationId xmlns:a16="http://schemas.microsoft.com/office/drawing/2014/main" id="{DD16545B-E612-41C5-B866-72DF1F87F0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/>
          <a:srcRect l="14861" t="5985" r="13177" b="15837"/>
          <a:stretch/>
        </p:blipFill>
        <p:spPr bwMode="auto">
          <a:xfrm>
            <a:off x="6171078" y="4280651"/>
            <a:ext cx="2601184" cy="1790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E08A623-E350-4A8D-AD98-DD3E481A6D1A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6051498" y="1040611"/>
            <a:ext cx="44502" cy="5720407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7743211-490E-40C2-AFE4-65C904C23BC3}"/>
              </a:ext>
            </a:extLst>
          </p:cNvPr>
          <p:cNvSpPr/>
          <p:nvPr/>
        </p:nvSpPr>
        <p:spPr>
          <a:xfrm>
            <a:off x="6505462" y="2309512"/>
            <a:ext cx="20697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ICHKI</a:t>
            </a:r>
            <a:endParaRPr lang="ru-RU" sz="54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0F17652-D18D-4D35-94BD-F069D0A04793}"/>
              </a:ext>
            </a:extLst>
          </p:cNvPr>
          <p:cNvSpPr/>
          <p:nvPr/>
        </p:nvSpPr>
        <p:spPr>
          <a:xfrm>
            <a:off x="3102213" y="2294886"/>
            <a:ext cx="27493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TASHQI</a:t>
            </a:r>
            <a:endParaRPr lang="ru-RU" sz="54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1610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Телефакс Panasonic KX-FC278RU - Факсимильные аппараты купить в Москве -  интернет магазин Гармония Офис">
            <a:extLst>
              <a:ext uri="{FF2B5EF4-FFF2-40B4-BE49-F238E27FC236}">
                <a16:creationId xmlns:a16="http://schemas.microsoft.com/office/drawing/2014/main" id="{6C7B0747-BFB3-4BDC-B0EA-0174B9C30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76829" y="892701"/>
            <a:ext cx="3012323" cy="301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07004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00850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/>
              <a:t> </a:t>
            </a:r>
            <a:r>
              <a:rPr lang="en-US" sz="4400" kern="0" dirty="0" err="1"/>
              <a:t>Axborot</a:t>
            </a:r>
            <a:r>
              <a:rPr lang="en-US" sz="4400" kern="0" dirty="0"/>
              <a:t> </a:t>
            </a:r>
            <a:r>
              <a:rPr lang="en-US" sz="4400" kern="0" dirty="0" err="1"/>
              <a:t>texnologiyalari</a:t>
            </a:r>
            <a:r>
              <a:rPr lang="en-US" sz="4400" kern="0" dirty="0"/>
              <a:t>:</a:t>
            </a:r>
            <a:endParaRPr lang="ru-RU" sz="4400" kern="0" dirty="0"/>
          </a:p>
        </p:txBody>
      </p:sp>
      <p:pic>
        <p:nvPicPr>
          <p:cNvPr id="5122" name="Picture 2" descr="ATCOM A11 IP-телефон, чб LCD 3&quot;, 2x10/100TX, 3 SIP линии, POE (без блока  питания) цена, купить в СвязьКомплект">
            <a:extLst>
              <a:ext uri="{FF2B5EF4-FFF2-40B4-BE49-F238E27FC236}">
                <a16:creationId xmlns:a16="http://schemas.microsoft.com/office/drawing/2014/main" id="{BE79D4BC-CBA4-4AD4-A8D2-865A7C214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366" y="1810792"/>
            <a:ext cx="1194109" cy="119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Российский бренд BQ выходит на рынок телевизоров с доступными моделями">
            <a:extLst>
              <a:ext uri="{FF2B5EF4-FFF2-40B4-BE49-F238E27FC236}">
                <a16:creationId xmlns:a16="http://schemas.microsoft.com/office/drawing/2014/main" id="{E5849BD0-2824-4F29-AE86-2228D3039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31" y="4806163"/>
            <a:ext cx="2048309" cy="138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Цифровое радио DAB+ — как это работает и нужно ли оно вообще? / Хабр">
            <a:extLst>
              <a:ext uri="{FF2B5EF4-FFF2-40B4-BE49-F238E27FC236}">
                <a16:creationId xmlns:a16="http://schemas.microsoft.com/office/drawing/2014/main" id="{46ADBE5A-65F1-44BD-B6EE-B7B7C1503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030" y="4835578"/>
            <a:ext cx="1394780" cy="135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Все о технике и науке: ТЕЛЕГРАФ">
            <a:extLst>
              <a:ext uri="{FF2B5EF4-FFF2-40B4-BE49-F238E27FC236}">
                <a16:creationId xmlns:a16="http://schemas.microsoft.com/office/drawing/2014/main" id="{0AEEB993-9371-4611-8776-693587F03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677" y="3243036"/>
            <a:ext cx="2206626" cy="132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Чем отличается модем от роутера и что лучше выбрать">
            <a:extLst>
              <a:ext uri="{FF2B5EF4-FFF2-40B4-BE49-F238E27FC236}">
                <a16:creationId xmlns:a16="http://schemas.microsoft.com/office/drawing/2014/main" id="{8CA1185D-EA34-418A-B5B1-49A546A4C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499" y="2900723"/>
            <a:ext cx="1594195" cy="119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Виды устройств персонального компьютера. - Устройства персонального  компьютера">
            <a:extLst>
              <a:ext uri="{FF2B5EF4-FFF2-40B4-BE49-F238E27FC236}">
                <a16:creationId xmlns:a16="http://schemas.microsoft.com/office/drawing/2014/main" id="{C668CD74-2A36-4C2C-8DDD-132170939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50" y="1601241"/>
            <a:ext cx="5625496" cy="258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Информационные технологии в образовании. Применение">
            <a:extLst>
              <a:ext uri="{FF2B5EF4-FFF2-40B4-BE49-F238E27FC236}">
                <a16:creationId xmlns:a16="http://schemas.microsoft.com/office/drawing/2014/main" id="{F7DBBE63-B7EA-49EB-AA0B-1412B00E9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69" y="4184550"/>
            <a:ext cx="3505192" cy="237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На российский рынок поступает в продажу новый планшет Lenovo M10+ |  Mobile-review.com — Новости">
            <a:extLst>
              <a:ext uri="{FF2B5EF4-FFF2-40B4-BE49-F238E27FC236}">
                <a16:creationId xmlns:a16="http://schemas.microsoft.com/office/drawing/2014/main" id="{BAD22392-7255-4B33-840F-5E3FADB21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879" y="3670056"/>
            <a:ext cx="1594195" cy="108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3423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1"/>
            <a:ext cx="12192000" cy="9728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F1E1F841-2404-4E1C-A104-0ED0FBEBA507}"/>
              </a:ext>
            </a:extLst>
          </p:cNvPr>
          <p:cNvSpPr>
            <a:spLocks noGrp="1"/>
          </p:cNvSpPr>
          <p:nvPr/>
        </p:nvSpPr>
        <p:spPr>
          <a:xfrm>
            <a:off x="621902" y="244995"/>
            <a:ext cx="11003400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1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GB" sz="5000" dirty="0"/>
              <a:t>INNOVATSION TEXNOLOGIYALAR</a:t>
            </a:r>
            <a:endParaRPr lang="ru-RU" sz="5000" dirty="0"/>
          </a:p>
        </p:txBody>
      </p:sp>
      <p:pic>
        <p:nvPicPr>
          <p:cNvPr id="10" name="Picture 6" descr="Everything you need to know about Smart Glasses | by VICTOR BASU | The  Startup | Medium">
            <a:extLst>
              <a:ext uri="{FF2B5EF4-FFF2-40B4-BE49-F238E27FC236}">
                <a16:creationId xmlns:a16="http://schemas.microsoft.com/office/drawing/2014/main" id="{F058617D-6C80-43C4-B070-34003D2C5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15" y="1776473"/>
            <a:ext cx="3455542" cy="17737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Домашние роботы: помощники или вредители? | Проекты">
            <a:extLst>
              <a:ext uri="{FF2B5EF4-FFF2-40B4-BE49-F238E27FC236}">
                <a16:creationId xmlns:a16="http://schemas.microsoft.com/office/drawing/2014/main" id="{1AE5B07D-EE1F-4260-8CF8-3741FDC60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4" b="7436"/>
          <a:stretch/>
        </p:blipFill>
        <p:spPr bwMode="auto">
          <a:xfrm>
            <a:off x="8694620" y="1760023"/>
            <a:ext cx="3153089" cy="17404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Купить Дрон DJI Mavic Pro | купить, цена в фирменном магазин DJI в  Казахстане">
            <a:extLst>
              <a:ext uri="{FF2B5EF4-FFF2-40B4-BE49-F238E27FC236}">
                <a16:creationId xmlns:a16="http://schemas.microsoft.com/office/drawing/2014/main" id="{71174199-C5E0-4B45-AEE4-160D0C56D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598" y="4262991"/>
            <a:ext cx="3311219" cy="1715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The Hyperloop – a new era for mobility – Assystem Jobs">
            <a:extLst>
              <a:ext uri="{FF2B5EF4-FFF2-40B4-BE49-F238E27FC236}">
                <a16:creationId xmlns:a16="http://schemas.microsoft.com/office/drawing/2014/main" id="{2A3A99BF-1112-4E09-B14A-1A41D0427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02" y="4205181"/>
            <a:ext cx="3518178" cy="17737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6" descr="Ученые смогли создать трехмерные голограммы с помощью лазера">
            <a:extLst>
              <a:ext uri="{FF2B5EF4-FFF2-40B4-BE49-F238E27FC236}">
                <a16:creationId xmlns:a16="http://schemas.microsoft.com/office/drawing/2014/main" id="{BDADB67D-FDCF-4957-9F3C-CAED4FB01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123" y="1730487"/>
            <a:ext cx="3547432" cy="17737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0" descr="https://telegra.ph/file/51cdb71e49c6929e40d0f.jpg">
            <a:extLst>
              <a:ext uri="{FF2B5EF4-FFF2-40B4-BE49-F238E27FC236}">
                <a16:creationId xmlns:a16="http://schemas.microsoft.com/office/drawing/2014/main" id="{BA175EBD-14B0-4023-9886-6B56C2EB8D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1"/>
          <a:stretch/>
        </p:blipFill>
        <p:spPr bwMode="auto">
          <a:xfrm>
            <a:off x="4613123" y="4235281"/>
            <a:ext cx="3547432" cy="17546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AB2EFF6-B655-4BE4-9051-1EEB807E1D9D}"/>
              </a:ext>
            </a:extLst>
          </p:cNvPr>
          <p:cNvSpPr/>
          <p:nvPr/>
        </p:nvSpPr>
        <p:spPr>
          <a:xfrm>
            <a:off x="422416" y="3243829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Aqlli</a:t>
            </a:r>
            <a:r>
              <a:rPr lang="en-US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ko‘zoynaklar</a:t>
            </a:r>
            <a:endParaRPr lang="ru-RU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245766D3-701E-4E6E-88EC-8453A256AB5B}"/>
              </a:ext>
            </a:extLst>
          </p:cNvPr>
          <p:cNvSpPr/>
          <p:nvPr/>
        </p:nvSpPr>
        <p:spPr>
          <a:xfrm>
            <a:off x="321464" y="5775233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Hyperloop</a:t>
            </a:r>
            <a:endParaRPr lang="ru-RU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357CB73-14D5-46F6-8A62-68BBA6591B53}"/>
              </a:ext>
            </a:extLst>
          </p:cNvPr>
          <p:cNvSpPr/>
          <p:nvPr/>
        </p:nvSpPr>
        <p:spPr>
          <a:xfrm>
            <a:off x="4440495" y="3276816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Galogramma</a:t>
            </a:r>
            <a:endParaRPr lang="ru-RU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6896C4D-C00B-4BCE-BDC2-7961326860F3}"/>
              </a:ext>
            </a:extLst>
          </p:cNvPr>
          <p:cNvSpPr/>
          <p:nvPr/>
        </p:nvSpPr>
        <p:spPr>
          <a:xfrm>
            <a:off x="4477542" y="5765588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Sun’iy</a:t>
            </a:r>
            <a:r>
              <a:rPr lang="en-US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intellekt</a:t>
            </a:r>
            <a:endParaRPr lang="ru-RU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5E562CA0-0E68-4A91-AC6E-6C643AC3A2BF}"/>
              </a:ext>
            </a:extLst>
          </p:cNvPr>
          <p:cNvSpPr/>
          <p:nvPr/>
        </p:nvSpPr>
        <p:spPr>
          <a:xfrm>
            <a:off x="8259088" y="3276816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</a:t>
            </a:r>
            <a:r>
              <a:rPr lang="en-US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robotlari</a:t>
            </a:r>
            <a:endParaRPr lang="ru-RU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C990242-A886-4528-86B1-CDCF409397CD}"/>
              </a:ext>
            </a:extLst>
          </p:cNvPr>
          <p:cNvSpPr/>
          <p:nvPr/>
        </p:nvSpPr>
        <p:spPr>
          <a:xfrm>
            <a:off x="8431716" y="5745865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Dronlar</a:t>
            </a:r>
            <a:endParaRPr lang="ru-RU" sz="3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36480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345431" y="171"/>
            <a:ext cx="11237912" cy="135421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/>
              <a:t>AXBOROT TEXNOLOGIYALARINING QO‘LLANILISH SOHALARI</a:t>
            </a:r>
            <a:endParaRPr lang="ru-RU" sz="4400" kern="0" dirty="0"/>
          </a:p>
        </p:txBody>
      </p:sp>
      <p:pic>
        <p:nvPicPr>
          <p:cNvPr id="6154" name="Picture 10" descr="Доли государства в шести банках приватизируют | NORMA.UZ">
            <a:extLst>
              <a:ext uri="{FF2B5EF4-FFF2-40B4-BE49-F238E27FC236}">
                <a16:creationId xmlns:a16="http://schemas.microsoft.com/office/drawing/2014/main" id="{2D5C70FD-CE16-4F74-B76E-C8158E6B0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87" y="1850310"/>
            <a:ext cx="2800233" cy="212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Этапы производства автомобиля | Technology of the Automotive Industry">
            <a:extLst>
              <a:ext uri="{FF2B5EF4-FFF2-40B4-BE49-F238E27FC236}">
                <a16:creationId xmlns:a16="http://schemas.microsoft.com/office/drawing/2014/main" id="{3815612E-A0DC-4302-83D1-4C45D7AB6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247" y="4304057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6F3485-F292-463E-8922-A9E176751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6235" y="4260264"/>
            <a:ext cx="2400713" cy="1798218"/>
          </a:xfrm>
          <a:prstGeom prst="rect">
            <a:avLst/>
          </a:prstGeom>
        </p:spPr>
      </p:pic>
      <p:pic>
        <p:nvPicPr>
          <p:cNvPr id="7180" name="Picture 12" descr="Онлайн-медицина сейчас выходит на первый план». Кофаундеры  medtech-стартапов о том, что происходит в индустрии и как в будущем  изменится медицина | Bel.biz">
            <a:extLst>
              <a:ext uri="{FF2B5EF4-FFF2-40B4-BE49-F238E27FC236}">
                <a16:creationId xmlns:a16="http://schemas.microsoft.com/office/drawing/2014/main" id="{32AA3C30-FC60-42BC-8F56-58C5CED65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745" y="430405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Чем отличается образование от обучения">
            <a:extLst>
              <a:ext uri="{FF2B5EF4-FFF2-40B4-BE49-F238E27FC236}">
                <a16:creationId xmlns:a16="http://schemas.microsoft.com/office/drawing/2014/main" id="{46F6276F-2B2F-4CDD-AA5B-9BD4B5816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5"/>
          <a:stretch/>
        </p:blipFill>
        <p:spPr bwMode="auto">
          <a:xfrm>
            <a:off x="375100" y="1850310"/>
            <a:ext cx="2562225" cy="160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Транспорт по-английски - Lingua-Airlines.ru">
            <a:extLst>
              <a:ext uri="{FF2B5EF4-FFF2-40B4-BE49-F238E27FC236}">
                <a16:creationId xmlns:a16="http://schemas.microsoft.com/office/drawing/2014/main" id="{A6D7709E-182C-4859-BE3A-A7073A74E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44492" y="1850310"/>
            <a:ext cx="2609555" cy="173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Зачем нужна бытовая техника и как она работает?">
            <a:extLst>
              <a:ext uri="{FF2B5EF4-FFF2-40B4-BE49-F238E27FC236}">
                <a16:creationId xmlns:a16="http://schemas.microsoft.com/office/drawing/2014/main" id="{D4071955-1F2F-4A3F-BA59-65EADEE7F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787" y="1600430"/>
            <a:ext cx="2735873" cy="221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Цифровая трансформация АПК: опыт сибирских регионов — Светич">
            <a:extLst>
              <a:ext uri="{FF2B5EF4-FFF2-40B4-BE49-F238E27FC236}">
                <a16:creationId xmlns:a16="http://schemas.microsoft.com/office/drawing/2014/main" id="{34721F38-BA71-47FC-A278-94136E140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52" y="4304057"/>
            <a:ext cx="2633689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03015DA-82C7-4C8A-B939-E707D8205BDE}"/>
              </a:ext>
            </a:extLst>
          </p:cNvPr>
          <p:cNvSpPr/>
          <p:nvPr/>
        </p:nvSpPr>
        <p:spPr>
          <a:xfrm>
            <a:off x="-190003" y="3342705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Ta’lim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2AFB782-66A0-4E91-B9E9-3CE605DB6F10}"/>
              </a:ext>
            </a:extLst>
          </p:cNvPr>
          <p:cNvSpPr/>
          <p:nvPr/>
        </p:nvSpPr>
        <p:spPr>
          <a:xfrm>
            <a:off x="2715304" y="3397545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061E07BB-A8F7-4ABB-B391-62C8E0DE81D4}"/>
              </a:ext>
            </a:extLst>
          </p:cNvPr>
          <p:cNvSpPr/>
          <p:nvPr/>
        </p:nvSpPr>
        <p:spPr>
          <a:xfrm>
            <a:off x="5534610" y="3370125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 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FE00875-1E48-48BD-819E-087EE02BCF52}"/>
              </a:ext>
            </a:extLst>
          </p:cNvPr>
          <p:cNvSpPr/>
          <p:nvPr/>
        </p:nvSpPr>
        <p:spPr>
          <a:xfrm>
            <a:off x="8597294" y="3422073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Kundalik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turmush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F021B6F-1799-4686-BF5E-2B7E9223CECB}"/>
              </a:ext>
            </a:extLst>
          </p:cNvPr>
          <p:cNvSpPr/>
          <p:nvPr/>
        </p:nvSpPr>
        <p:spPr>
          <a:xfrm>
            <a:off x="-107401" y="6047132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BDB8AD8-1A80-459E-8D38-6889ACF11291}"/>
              </a:ext>
            </a:extLst>
          </p:cNvPr>
          <p:cNvSpPr/>
          <p:nvPr/>
        </p:nvSpPr>
        <p:spPr>
          <a:xfrm>
            <a:off x="2785875" y="5866538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2908B38D-02F9-43E6-A495-2CE5329F8139}"/>
              </a:ext>
            </a:extLst>
          </p:cNvPr>
          <p:cNvSpPr/>
          <p:nvPr/>
        </p:nvSpPr>
        <p:spPr>
          <a:xfrm>
            <a:off x="5679151" y="5839118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Tibbiyot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200A551-681F-4F5C-A504-5B3595A752BF}"/>
              </a:ext>
            </a:extLst>
          </p:cNvPr>
          <p:cNvSpPr/>
          <p:nvPr/>
        </p:nvSpPr>
        <p:spPr>
          <a:xfrm>
            <a:off x="8597455" y="5867680"/>
            <a:ext cx="3818593" cy="961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1342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AN, network - e-smartsolution">
            <a:extLst>
              <a:ext uri="{FF2B5EF4-FFF2-40B4-BE49-F238E27FC236}">
                <a16:creationId xmlns:a16="http://schemas.microsoft.com/office/drawing/2014/main" id="{8C79E4EE-B9B7-46A2-B6C1-26AC673D50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0" r="10431"/>
          <a:stretch/>
        </p:blipFill>
        <p:spPr bwMode="auto">
          <a:xfrm>
            <a:off x="1877460" y="1275333"/>
            <a:ext cx="6746115" cy="450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Коммутатор D-Link Switch DGS-1024C/A1A 24 ports Switch Ethernet 10/100/1000  Mbps — купить в интернет-магазине ОНЛАЙН ТРЕЙД.РУ">
            <a:extLst>
              <a:ext uri="{FF2B5EF4-FFF2-40B4-BE49-F238E27FC236}">
                <a16:creationId xmlns:a16="http://schemas.microsoft.com/office/drawing/2014/main" id="{6FB6C335-C563-4058-B21A-F59CB8BED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67" y="3940349"/>
            <a:ext cx="2372783" cy="237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luetooth 5.1: что нового и почему это важно">
            <a:extLst>
              <a:ext uri="{FF2B5EF4-FFF2-40B4-BE49-F238E27FC236}">
                <a16:creationId xmlns:a16="http://schemas.microsoft.com/office/drawing/2014/main" id="{1D92C5F1-3920-4529-ACDC-39737569E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881" y="198463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1"/>
            <a:ext cx="12192000" cy="10169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00850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400" kern="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9E8DC23-5FAC-4998-AFEA-E55BE88E9DB6}"/>
              </a:ext>
            </a:extLst>
          </p:cNvPr>
          <p:cNvSpPr txBox="1">
            <a:spLocks/>
          </p:cNvSpPr>
          <p:nvPr/>
        </p:nvSpPr>
        <p:spPr>
          <a:xfrm>
            <a:off x="649288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 err="1"/>
              <a:t>Kompyuterlarni</a:t>
            </a:r>
            <a:r>
              <a:rPr lang="en-US" sz="4400" kern="0" dirty="0"/>
              <a:t> </a:t>
            </a:r>
            <a:r>
              <a:rPr lang="en-US" sz="4400" kern="0" dirty="0" err="1"/>
              <a:t>bir-biri</a:t>
            </a:r>
            <a:r>
              <a:rPr lang="en-US" sz="4400" kern="0" dirty="0"/>
              <a:t> </a:t>
            </a:r>
            <a:r>
              <a:rPr lang="en-US" sz="4400" kern="0" dirty="0" err="1"/>
              <a:t>bilan</a:t>
            </a:r>
            <a:r>
              <a:rPr lang="en-US" sz="4400" kern="0" dirty="0"/>
              <a:t> </a:t>
            </a:r>
            <a:r>
              <a:rPr lang="en-US" sz="4400" kern="0" dirty="0" err="1"/>
              <a:t>bog‘lash</a:t>
            </a:r>
            <a:endParaRPr lang="ru-RU" sz="4400" kern="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C871880-E1E4-4471-87E5-2D8AAC856453}"/>
              </a:ext>
            </a:extLst>
          </p:cNvPr>
          <p:cNvSpPr/>
          <p:nvPr/>
        </p:nvSpPr>
        <p:spPr>
          <a:xfrm>
            <a:off x="0" y="1949915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Kabel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bog‘lanish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6FD7636-A38A-4C2B-9027-3CBDB56CB6BE}"/>
              </a:ext>
            </a:extLst>
          </p:cNvPr>
          <p:cNvSpPr/>
          <p:nvPr/>
        </p:nvSpPr>
        <p:spPr>
          <a:xfrm>
            <a:off x="8190678" y="1829391"/>
            <a:ext cx="378927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Simsiz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bog‘lanish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Как правильно выбрать сетевой кабель для видеонаблюдения в условиях  маркетингового давления">
            <a:extLst>
              <a:ext uri="{FF2B5EF4-FFF2-40B4-BE49-F238E27FC236}">
                <a16:creationId xmlns:a16="http://schemas.microsoft.com/office/drawing/2014/main" id="{0322B5A7-AE01-424A-8334-8E6125BC9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90" y="3056195"/>
            <a:ext cx="1844638" cy="127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Оценка эффективной скорости передачи данных в сетях Wi-Fi при наличии  коллизий - Журнал Беспроводные технологии">
            <a:extLst>
              <a:ext uri="{FF2B5EF4-FFF2-40B4-BE49-F238E27FC236}">
                <a16:creationId xmlns:a16="http://schemas.microsoft.com/office/drawing/2014/main" id="{C1DD99AD-EBF1-4795-9563-17BB5DECB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871" y="3653441"/>
            <a:ext cx="1733147" cy="122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4520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USB Модем 4G Huawei E3372H Black — купить, цена и характеристики, отзывы">
            <a:extLst>
              <a:ext uri="{FF2B5EF4-FFF2-40B4-BE49-F238E27FC236}">
                <a16:creationId xmlns:a16="http://schemas.microsoft.com/office/drawing/2014/main" id="{5AAC6FFB-0C7F-4AE4-83E2-1CADDC004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447" y="5269157"/>
            <a:ext cx="1645871" cy="164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Выбираем модем. Часть 1. Что нужно знать перед походом в магазин - ITC.ua">
            <a:extLst>
              <a:ext uri="{FF2B5EF4-FFF2-40B4-BE49-F238E27FC236}">
                <a16:creationId xmlns:a16="http://schemas.microsoft.com/office/drawing/2014/main" id="{73182DCC-6199-4889-9B37-DD8C4AF89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7020">
            <a:off x="7499817" y="4068368"/>
            <a:ext cx="2074676" cy="161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1"/>
            <a:ext cx="12192000" cy="95437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00850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/>
              <a:t>MODEM</a:t>
            </a:r>
            <a:endParaRPr lang="ru-RU" sz="4400" kern="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BED695-99FC-4F89-8778-3F07B031ED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32" t="34343" r="23347" b="40108"/>
          <a:stretch/>
        </p:blipFill>
        <p:spPr>
          <a:xfrm>
            <a:off x="254100" y="1445217"/>
            <a:ext cx="11683800" cy="2882685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9FF1C7C-BED2-4B6D-A649-3F7B312A9465}"/>
              </a:ext>
            </a:extLst>
          </p:cNvPr>
          <p:cNvSpPr/>
          <p:nvPr/>
        </p:nvSpPr>
        <p:spPr>
          <a:xfrm>
            <a:off x="254100" y="5125629"/>
            <a:ext cx="7324571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Signalni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raqamli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ko‘rinishdan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analog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ko‘rinishga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o‘tka­zuvchi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qurilma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modulyator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analog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ko‘rinishdan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raqamli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ko‘rinishga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o‘tkazuvchi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qurilma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demodulyator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3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ataladi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70643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01DF21-DC2E-4DE1-BC9F-E262473AE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950" y="1326709"/>
            <a:ext cx="2733841" cy="2001172"/>
          </a:xfrm>
          <a:prstGeom prst="rect">
            <a:avLst/>
          </a:prstGeom>
        </p:spPr>
      </p:pic>
      <p:pic>
        <p:nvPicPr>
          <p:cNvPr id="3074" name="Picture 2" descr="https://i1.wp.com/www.vidyagyaan.com/wp-content/uploads/2019/06/Wide-area-network-WAN.png?resize=500%2C400">
            <a:extLst>
              <a:ext uri="{FF2B5EF4-FFF2-40B4-BE49-F238E27FC236}">
                <a16:creationId xmlns:a16="http://schemas.microsoft.com/office/drawing/2014/main" id="{0BE8AEBC-278F-4D67-A298-42134D7F4F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64"/>
          <a:stretch/>
        </p:blipFill>
        <p:spPr bwMode="auto">
          <a:xfrm>
            <a:off x="5800734" y="1231640"/>
            <a:ext cx="5285726" cy="366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1"/>
            <a:ext cx="12192000" cy="99774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00850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400" kern="0" dirty="0"/>
          </a:p>
        </p:txBody>
      </p:sp>
      <p:pic>
        <p:nvPicPr>
          <p:cNvPr id="3076" name="Picture 4" descr="региональная сеть">
            <a:extLst>
              <a:ext uri="{FF2B5EF4-FFF2-40B4-BE49-F238E27FC236}">
                <a16:creationId xmlns:a16="http://schemas.microsoft.com/office/drawing/2014/main" id="{3101ACA9-F4DA-4878-909E-FDC0CF546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141" y="4170721"/>
            <a:ext cx="3871115" cy="1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B6EC4C1-CD23-489E-B39D-06A36BE8FA9A}"/>
              </a:ext>
            </a:extLst>
          </p:cNvPr>
          <p:cNvSpPr/>
          <p:nvPr/>
        </p:nvSpPr>
        <p:spPr>
          <a:xfrm>
            <a:off x="201621" y="3362517"/>
            <a:ext cx="5764437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 –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lokal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mahalliy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(Local Area Network)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64413A9-639B-4FD9-B92E-5B0311EF1166}"/>
              </a:ext>
            </a:extLst>
          </p:cNvPr>
          <p:cNvSpPr/>
          <p:nvPr/>
        </p:nvSpPr>
        <p:spPr>
          <a:xfrm>
            <a:off x="-114334" y="6174628"/>
            <a:ext cx="621033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 –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mintaqaviy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(Metropolitan Area Network)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8E7AF08-63AD-4770-9731-C90A29BBC2B3}"/>
              </a:ext>
            </a:extLst>
          </p:cNvPr>
          <p:cNvSpPr/>
          <p:nvPr/>
        </p:nvSpPr>
        <p:spPr>
          <a:xfrm>
            <a:off x="5384374" y="4934440"/>
            <a:ext cx="6210334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 – global (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xalqaro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(Wide Area Network)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45A7E439-8410-46ED-ACF4-8C739598DD9B}"/>
              </a:ext>
            </a:extLst>
          </p:cNvPr>
          <p:cNvSpPr txBox="1">
            <a:spLocks/>
          </p:cNvSpPr>
          <p:nvPr/>
        </p:nvSpPr>
        <p:spPr>
          <a:xfrm>
            <a:off x="649288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kern="0" dirty="0"/>
              <a:t>К</a:t>
            </a:r>
            <a:r>
              <a:rPr lang="en-US" sz="4400" kern="0" dirty="0"/>
              <a:t>OMPYUTER TARMOQLARI</a:t>
            </a:r>
            <a:endParaRPr lang="ru-RU" sz="4400" kern="0" dirty="0"/>
          </a:p>
        </p:txBody>
      </p:sp>
      <p:pic>
        <p:nvPicPr>
          <p:cNvPr id="13" name="Picture 2" descr="WAN - особенности, принципы построения сетей — Викиконспекты">
            <a:extLst>
              <a:ext uri="{FF2B5EF4-FFF2-40B4-BE49-F238E27FC236}">
                <a16:creationId xmlns:a16="http://schemas.microsoft.com/office/drawing/2014/main" id="{290C03F8-0339-42FA-8141-7DF09FAD8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r="4537" b="19714"/>
          <a:stretch/>
        </p:blipFill>
        <p:spPr bwMode="auto">
          <a:xfrm>
            <a:off x="7512962" y="2210459"/>
            <a:ext cx="1476053" cy="134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7509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02549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00850" y="277266"/>
            <a:ext cx="11237912" cy="67710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 err="1"/>
              <a:t>Axborot</a:t>
            </a:r>
            <a:r>
              <a:rPr lang="en-US" sz="4400" kern="0" dirty="0"/>
              <a:t> </a:t>
            </a:r>
            <a:r>
              <a:rPr lang="en-US" sz="4400" kern="0" dirty="0" err="1"/>
              <a:t>tizimlari</a:t>
            </a:r>
            <a:endParaRPr lang="ru-RU" sz="4400" kern="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12F447-79DE-4CAE-85AE-C991FEC85D00}"/>
              </a:ext>
            </a:extLst>
          </p:cNvPr>
          <p:cNvSpPr/>
          <p:nvPr/>
        </p:nvSpPr>
        <p:spPr>
          <a:xfrm>
            <a:off x="201477" y="1444773"/>
            <a:ext cx="533141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tizimlari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hajmdagi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axborotlarni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qabul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uzatish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saqlash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talab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qilingan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axborotni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tez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izlab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topish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vazifalarni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mo‘ljallangan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tizimlar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dir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124" name="Picture 4" descr="02 Раздел 1. Информационные системы в образовании - Прикладная информатика  в образовании">
            <a:extLst>
              <a:ext uri="{FF2B5EF4-FFF2-40B4-BE49-F238E27FC236}">
                <a16:creationId xmlns:a16="http://schemas.microsoft.com/office/drawing/2014/main" id="{7B7C37D2-CF69-49E7-A748-4D6C4408B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6" y="1543122"/>
            <a:ext cx="5836802" cy="334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41106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 smtClean="0"/>
              <a:t> </a:t>
            </a:r>
            <a:r>
              <a:rPr lang="en-US" sz="4000" kern="0" dirty="0" err="1"/>
              <a:t>Nuqtalar</a:t>
            </a:r>
            <a:r>
              <a:rPr lang="en-US" sz="4000" kern="0" dirty="0"/>
              <a:t> </a:t>
            </a:r>
            <a:r>
              <a:rPr lang="en-US" sz="4000" kern="0" dirty="0" err="1"/>
              <a:t>o‘rniga</a:t>
            </a:r>
            <a:r>
              <a:rPr lang="en-US" sz="4000" kern="0" dirty="0"/>
              <a:t> </a:t>
            </a:r>
            <a:r>
              <a:rPr lang="en-US" sz="4000" kern="0" dirty="0" err="1"/>
              <a:t>o‘ng</a:t>
            </a:r>
            <a:r>
              <a:rPr lang="en-US" sz="4000" kern="0" dirty="0"/>
              <a:t> </a:t>
            </a:r>
            <a:r>
              <a:rPr lang="en-US" sz="4000" kern="0" dirty="0" err="1"/>
              <a:t>ustundagi</a:t>
            </a:r>
            <a:r>
              <a:rPr lang="en-US" sz="4000" kern="0" dirty="0"/>
              <a:t> </a:t>
            </a:r>
          </a:p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dirty="0" err="1"/>
              <a:t>kerakli</a:t>
            </a:r>
            <a:r>
              <a:rPr lang="en-US" sz="4000" kern="0" dirty="0"/>
              <a:t> </a:t>
            </a:r>
            <a:r>
              <a:rPr lang="en-US" sz="4000" kern="0" dirty="0" err="1"/>
              <a:t>so‘zlarni</a:t>
            </a:r>
            <a:r>
              <a:rPr lang="en-US" sz="4000" kern="0" dirty="0"/>
              <a:t> </a:t>
            </a:r>
            <a:r>
              <a:rPr lang="en-US" sz="4000" kern="0" dirty="0" err="1"/>
              <a:t>joylashtirib</a:t>
            </a:r>
            <a:r>
              <a:rPr lang="en-US" sz="4000" kern="0" dirty="0"/>
              <a:t> </a:t>
            </a:r>
            <a:r>
              <a:rPr lang="en-US" sz="4000" kern="0" dirty="0" err="1"/>
              <a:t>ko‘chiring</a:t>
            </a:r>
            <a:r>
              <a:rPr lang="en-US" sz="4000" kern="0" dirty="0"/>
              <a:t>:</a:t>
            </a:r>
            <a:endParaRPr lang="ru-RU" sz="4000" kern="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5BFAEC1-5926-45FD-A156-546AD6B2D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353103"/>
              </p:ext>
            </p:extLst>
          </p:nvPr>
        </p:nvGraphicFramePr>
        <p:xfrm>
          <a:off x="556217" y="1752083"/>
          <a:ext cx="10695552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9129">
                  <a:extLst>
                    <a:ext uri="{9D8B030D-6E8A-4147-A177-3AD203B41FA5}">
                      <a16:colId xmlns:a16="http://schemas.microsoft.com/office/drawing/2014/main" val="1872005415"/>
                    </a:ext>
                  </a:extLst>
                </a:gridCol>
                <a:gridCol w="2916423">
                  <a:extLst>
                    <a:ext uri="{9D8B030D-6E8A-4147-A177-3AD203B41FA5}">
                      <a16:colId xmlns:a16="http://schemas.microsoft.com/office/drawing/2014/main" val="346288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Insoniyat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tomonidan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axborotlarni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to‘plash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saqlash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qayta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foydalanish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usullari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vositalari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yuritiladi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modulyator</a:t>
                      </a:r>
                      <a:endParaRPr lang="en-US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5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raqamli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analog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ko‘rinishga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o‘tkazuvchi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qurilma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texnologiyasi</a:t>
                      </a:r>
                      <a:endParaRPr lang="en-US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12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analog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raqamli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ko‘rinishga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o‘tkazuvchi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qurilma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demodulyator</a:t>
                      </a:r>
                      <a:endParaRPr lang="en-US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77591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9D25FE7F-21A2-4AAB-A691-BAE62C559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302513"/>
              </p:ext>
            </p:extLst>
          </p:nvPr>
        </p:nvGraphicFramePr>
        <p:xfrm>
          <a:off x="556217" y="1750978"/>
          <a:ext cx="10695552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9129">
                  <a:extLst>
                    <a:ext uri="{9D8B030D-6E8A-4147-A177-3AD203B41FA5}">
                      <a16:colId xmlns:a16="http://schemas.microsoft.com/office/drawing/2014/main" val="1872005415"/>
                    </a:ext>
                  </a:extLst>
                </a:gridCol>
                <a:gridCol w="2916423">
                  <a:extLst>
                    <a:ext uri="{9D8B030D-6E8A-4147-A177-3AD203B41FA5}">
                      <a16:colId xmlns:a16="http://schemas.microsoft.com/office/drawing/2014/main" val="346288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Insoniyat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tomonidan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axborotlarni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to‘plash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saqlash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qayta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foydalanish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usullari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vositalari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texnologiyasi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yuritiladi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modulyator</a:t>
                      </a:r>
                      <a:endParaRPr lang="en-US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5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raqamli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analog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ko‘rinishga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o‘tkazuvchi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qurilma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12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analog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raqamli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ko‘rinishga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o‘tkazuvchi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qurilma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demodulyator</a:t>
                      </a:r>
                      <a:endParaRPr lang="en-US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775916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771218D-EBD0-438F-84C4-E64E90B2D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904378"/>
              </p:ext>
            </p:extLst>
          </p:nvPr>
        </p:nvGraphicFramePr>
        <p:xfrm>
          <a:off x="556217" y="1749873"/>
          <a:ext cx="10695552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9129">
                  <a:extLst>
                    <a:ext uri="{9D8B030D-6E8A-4147-A177-3AD203B41FA5}">
                      <a16:colId xmlns:a16="http://schemas.microsoft.com/office/drawing/2014/main" val="1872005415"/>
                    </a:ext>
                  </a:extLst>
                </a:gridCol>
                <a:gridCol w="2916423">
                  <a:extLst>
                    <a:ext uri="{9D8B030D-6E8A-4147-A177-3AD203B41FA5}">
                      <a16:colId xmlns:a16="http://schemas.microsoft.com/office/drawing/2014/main" val="346288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Insoniyat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tomonidan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axborotlarni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to‘plash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saqlash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qayta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foydalanish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usullari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vositalari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texnologiyasi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yuritiladi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5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raqamli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analog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ko‘rinishga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o‘tkazuvchi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qurilma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modulyator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12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analog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raqamli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ko‘rinishga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o‘tkazuvchi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qurilma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demodulyator</a:t>
                      </a:r>
                      <a:endParaRPr lang="en-US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775916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60C1476E-E3CB-4762-9D99-88C190DEC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811962"/>
              </p:ext>
            </p:extLst>
          </p:nvPr>
        </p:nvGraphicFramePr>
        <p:xfrm>
          <a:off x="556217" y="1749873"/>
          <a:ext cx="10695552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9129">
                  <a:extLst>
                    <a:ext uri="{9D8B030D-6E8A-4147-A177-3AD203B41FA5}">
                      <a16:colId xmlns:a16="http://schemas.microsoft.com/office/drawing/2014/main" val="1872005415"/>
                    </a:ext>
                  </a:extLst>
                </a:gridCol>
                <a:gridCol w="2916423">
                  <a:extLst>
                    <a:ext uri="{9D8B030D-6E8A-4147-A177-3AD203B41FA5}">
                      <a16:colId xmlns:a16="http://schemas.microsoft.com/office/drawing/2014/main" val="346288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Insoniyat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tomonidan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axborotlarni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to‘plash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saqlash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qayta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ishlash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foydalanish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usullari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vositalari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texnologiyasi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yuritiladi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5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raqamli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analog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ko‘rinishga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o‘tkazuvchi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qurilma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modulyator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12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Signalni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analog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ko‘rinishdan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raqamli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ko‘rinishga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o‘tkazuvchi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qurilma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demodulyator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deb </a:t>
                      </a:r>
                      <a:r>
                        <a:rPr lang="en-US" sz="3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ataladi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775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72998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CF622F9-D57A-4A81-907C-1EFCEA31696A}"/>
              </a:ext>
            </a:extLst>
          </p:cNvPr>
          <p:cNvSpPr txBox="1">
            <a:spLocks/>
          </p:cNvSpPr>
          <p:nvPr/>
        </p:nvSpPr>
        <p:spPr>
          <a:xfrm>
            <a:off x="471488" y="276225"/>
            <a:ext cx="11237912" cy="7699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kern="0" dirty="0" err="1"/>
              <a:t>Mustaqil</a:t>
            </a:r>
            <a:r>
              <a:rPr lang="en-US" sz="5000" kern="0" dirty="0"/>
              <a:t> </a:t>
            </a:r>
            <a:r>
              <a:rPr lang="en-US" sz="5000" kern="0" dirty="0" err="1"/>
              <a:t>bajarish</a:t>
            </a:r>
            <a:r>
              <a:rPr lang="en-US" sz="5000" kern="0" dirty="0"/>
              <a:t> </a:t>
            </a:r>
            <a:r>
              <a:rPr lang="en-US" sz="5000" kern="0" dirty="0" err="1"/>
              <a:t>uchun</a:t>
            </a:r>
            <a:r>
              <a:rPr lang="en-US" sz="5000" kern="0" dirty="0"/>
              <a:t> </a:t>
            </a:r>
            <a:r>
              <a:rPr lang="en-US" sz="5000" kern="0" dirty="0" err="1"/>
              <a:t>topshiriqlar</a:t>
            </a:r>
            <a:r>
              <a:rPr lang="en-US" sz="5000" kern="0" dirty="0"/>
              <a:t>:</a:t>
            </a:r>
            <a:endParaRPr lang="ru-RU" sz="5000" kern="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28B4121-27B0-4293-A378-4E62D1BEA4D9}"/>
              </a:ext>
            </a:extLst>
          </p:cNvPr>
          <p:cNvSpPr/>
          <p:nvPr/>
        </p:nvSpPr>
        <p:spPr>
          <a:xfrm>
            <a:off x="471488" y="1846456"/>
            <a:ext cx="10707852" cy="16208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742950" indent="-7429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bering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(50-bet).</a:t>
            </a:r>
          </a:p>
          <a:p>
            <a:pPr marL="742950" indent="-7429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Jadvaldan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texnologiyalarini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ichki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tashqi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omillarini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guruhlarga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ajratib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FB1AD98-371C-4F91-ADD8-0C788A5E29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28215"/>
              </p:ext>
            </p:extLst>
          </p:nvPr>
        </p:nvGraphicFramePr>
        <p:xfrm>
          <a:off x="1340522" y="4020961"/>
          <a:ext cx="8969784" cy="2588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4964">
                  <a:extLst>
                    <a:ext uri="{9D8B030D-6E8A-4147-A177-3AD203B41FA5}">
                      <a16:colId xmlns:a16="http://schemas.microsoft.com/office/drawing/2014/main" val="3006747888"/>
                    </a:ext>
                  </a:extLst>
                </a:gridCol>
                <a:gridCol w="1494964">
                  <a:extLst>
                    <a:ext uri="{9D8B030D-6E8A-4147-A177-3AD203B41FA5}">
                      <a16:colId xmlns:a16="http://schemas.microsoft.com/office/drawing/2014/main" val="2258502878"/>
                    </a:ext>
                  </a:extLst>
                </a:gridCol>
                <a:gridCol w="1494964">
                  <a:extLst>
                    <a:ext uri="{9D8B030D-6E8A-4147-A177-3AD203B41FA5}">
                      <a16:colId xmlns:a16="http://schemas.microsoft.com/office/drawing/2014/main" val="1024238758"/>
                    </a:ext>
                  </a:extLst>
                </a:gridCol>
                <a:gridCol w="1494964">
                  <a:extLst>
                    <a:ext uri="{9D8B030D-6E8A-4147-A177-3AD203B41FA5}">
                      <a16:colId xmlns:a16="http://schemas.microsoft.com/office/drawing/2014/main" val="2704169393"/>
                    </a:ext>
                  </a:extLst>
                </a:gridCol>
                <a:gridCol w="1494964">
                  <a:extLst>
                    <a:ext uri="{9D8B030D-6E8A-4147-A177-3AD203B41FA5}">
                      <a16:colId xmlns:a16="http://schemas.microsoft.com/office/drawing/2014/main" val="2940908054"/>
                    </a:ext>
                  </a:extLst>
                </a:gridCol>
                <a:gridCol w="1494964">
                  <a:extLst>
                    <a:ext uri="{9D8B030D-6E8A-4147-A177-3AD203B41FA5}">
                      <a16:colId xmlns:a16="http://schemas.microsoft.com/office/drawing/2014/main" val="4088198075"/>
                    </a:ext>
                  </a:extLst>
                </a:gridCol>
              </a:tblGrid>
              <a:tr h="64704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daftar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telefon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o‘chirg‘ich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rasm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yodlash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132793"/>
                  </a:ext>
                </a:extLst>
              </a:tr>
              <a:tr h="6470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matn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magnitlash</a:t>
                      </a:r>
                      <a:endParaRPr lang="ru-RU" sz="1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qalam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o‘qish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dastur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815161"/>
                  </a:ext>
                </a:extLst>
              </a:tr>
              <a:tr h="6470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globus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maktab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chizma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film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kinoteatr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xulosa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692524"/>
                  </a:ext>
                </a:extLst>
              </a:tr>
              <a:tr h="6470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eshitish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oyna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televizor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qo‘shiq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o‘chirish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483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394779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15977</TotalTime>
  <Words>592</Words>
  <Application>Microsoft Office PowerPoint</Application>
  <PresentationFormat>Широкоэкранный</PresentationFormat>
  <Paragraphs>153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맑은 고딕</vt:lpstr>
      <vt:lpstr>Arial</vt:lpstr>
      <vt:lpstr>Arial Black</vt:lpstr>
      <vt:lpstr>Arial Unicode MS</vt:lpstr>
      <vt:lpstr>Calibri</vt:lpstr>
      <vt:lpstr>Calibri Light</vt:lpstr>
      <vt:lpstr>Open Sans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 T</dc:creator>
  <cp:lastModifiedBy>Пользователь</cp:lastModifiedBy>
  <cp:revision>664</cp:revision>
  <dcterms:created xsi:type="dcterms:W3CDTF">2020-09-03T11:25:49Z</dcterms:created>
  <dcterms:modified xsi:type="dcterms:W3CDTF">2020-11-16T13:04:30Z</dcterms:modified>
</cp:coreProperties>
</file>