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12" r:id="rId2"/>
    <p:sldId id="398" r:id="rId3"/>
    <p:sldId id="440" r:id="rId4"/>
    <p:sldId id="432" r:id="rId5"/>
    <p:sldId id="453" r:id="rId6"/>
    <p:sldId id="429" r:id="rId7"/>
    <p:sldId id="454" r:id="rId8"/>
    <p:sldId id="449" r:id="rId9"/>
    <p:sldId id="451" r:id="rId10"/>
    <p:sldId id="456" r:id="rId11"/>
    <p:sldId id="450" r:id="rId12"/>
    <p:sldId id="457" r:id="rId13"/>
    <p:sldId id="459" r:id="rId14"/>
    <p:sldId id="455" r:id="rId15"/>
    <p:sldId id="458" r:id="rId16"/>
    <p:sldId id="460" r:id="rId17"/>
    <p:sldId id="462" r:id="rId18"/>
    <p:sldId id="300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4"/>
    <a:srgbClr val="BFBFBF"/>
    <a:srgbClr val="FFFFFF"/>
    <a:srgbClr val="660066"/>
    <a:srgbClr val="4472C4"/>
    <a:srgbClr val="CC00CC"/>
    <a:srgbClr val="00FFFF"/>
    <a:srgbClr val="660033"/>
    <a:srgbClr val="666699"/>
    <a:srgbClr val="4C6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11/16/2020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05854" y="2493584"/>
            <a:ext cx="10351168" cy="1690437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5000" b="1" spc="300" dirty="0" smtClean="0">
                <a:solidFill>
                  <a:srgbClr val="002060"/>
                </a:solidFill>
                <a:latin typeface="Arial"/>
                <a:cs typeface="Arial"/>
              </a:rPr>
              <a:t>MAVZU: </a:t>
            </a:r>
            <a:r>
              <a:rPr lang="en-US" sz="5400" b="1" spc="300" dirty="0">
                <a:solidFill>
                  <a:srgbClr val="002060"/>
                </a:solidFill>
                <a:latin typeface="Arial"/>
                <a:cs typeface="Arial"/>
              </a:rPr>
              <a:t>AXBOROT </a:t>
            </a:r>
            <a:r>
              <a:rPr lang="en-US" sz="5400" b="1" spc="300" dirty="0" smtClean="0">
                <a:solidFill>
                  <a:srgbClr val="002060"/>
                </a:solidFill>
                <a:latin typeface="Arial"/>
                <a:cs typeface="Arial"/>
              </a:rPr>
              <a:t>TEXNO</a:t>
            </a:r>
            <a:r>
              <a:rPr lang="fr-FR" sz="5400" b="1" spc="300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lang="en-US" sz="5400" b="1" spc="300" dirty="0" smtClean="0">
                <a:solidFill>
                  <a:srgbClr val="002060"/>
                </a:solidFill>
                <a:latin typeface="Arial"/>
                <a:cs typeface="Arial"/>
              </a:rPr>
              <a:t>OGIYALARI </a:t>
            </a:r>
            <a:endParaRPr lang="en-US" sz="54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04427" y="2493583"/>
            <a:ext cx="494507" cy="15485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504426" y="4375156"/>
            <a:ext cx="494507" cy="15485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410991"/>
            <a:ext cx="1557629" cy="1230110"/>
          </a:xfrm>
          <a:prstGeom prst="rect">
            <a:avLst/>
          </a:prstGeom>
        </p:spPr>
      </p:pic>
      <p:pic>
        <p:nvPicPr>
          <p:cNvPr id="19" name="Picture 2" descr="Робот PNG">
            <a:extLst>
              <a:ext uri="{FF2B5EF4-FFF2-40B4-BE49-F238E27FC236}">
                <a16:creationId xmlns:a16="http://schemas.microsoft.com/office/drawing/2014/main" id="{6F7E8332-DEE1-4D59-B1C6-0C22550D5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14" y="4240402"/>
            <a:ext cx="4375368" cy="24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Телефакс Panasonic KX-FC278RU - Факсимильные аппараты купить в Москве -  интернет магазин Гармония Офис">
            <a:extLst>
              <a:ext uri="{FF2B5EF4-FFF2-40B4-BE49-F238E27FC236}">
                <a16:creationId xmlns:a16="http://schemas.microsoft.com/office/drawing/2014/main" id="{6C7B0747-BFB3-4BDC-B0EA-0174B9C3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6829" y="892701"/>
            <a:ext cx="3012323" cy="30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07004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/>
              <a:t> </a:t>
            </a:r>
            <a:r>
              <a:rPr lang="en-US" sz="4400" kern="0" dirty="0" err="1"/>
              <a:t>Axborot</a:t>
            </a:r>
            <a:r>
              <a:rPr lang="en-US" sz="4400" kern="0" dirty="0"/>
              <a:t> </a:t>
            </a:r>
            <a:r>
              <a:rPr lang="en-US" sz="4400" kern="0" dirty="0" err="1"/>
              <a:t>texnologiyalari</a:t>
            </a:r>
            <a:r>
              <a:rPr lang="en-US" sz="4400" kern="0" dirty="0"/>
              <a:t>:</a:t>
            </a:r>
            <a:endParaRPr lang="ru-RU" sz="4400" kern="0" dirty="0"/>
          </a:p>
        </p:txBody>
      </p:sp>
      <p:pic>
        <p:nvPicPr>
          <p:cNvPr id="5122" name="Picture 2" descr="ATCOM A11 IP-телефон, чб LCD 3&quot;, 2x10/100TX, 3 SIP линии, POE (без блока  питания) цена, купить в СвязьКомплект">
            <a:extLst>
              <a:ext uri="{FF2B5EF4-FFF2-40B4-BE49-F238E27FC236}">
                <a16:creationId xmlns:a16="http://schemas.microsoft.com/office/drawing/2014/main" id="{BE79D4BC-CBA4-4AD4-A8D2-865A7C214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66" y="1810792"/>
            <a:ext cx="1194109" cy="11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Российский бренд BQ выходит на рынок телевизоров с доступными моделями">
            <a:extLst>
              <a:ext uri="{FF2B5EF4-FFF2-40B4-BE49-F238E27FC236}">
                <a16:creationId xmlns:a16="http://schemas.microsoft.com/office/drawing/2014/main" id="{E5849BD0-2824-4F29-AE86-2228D303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1" y="4806163"/>
            <a:ext cx="2048309" cy="13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Цифровое радио DAB+ — как это работает и нужно ли оно вообще? / Хабр">
            <a:extLst>
              <a:ext uri="{FF2B5EF4-FFF2-40B4-BE49-F238E27FC236}">
                <a16:creationId xmlns:a16="http://schemas.microsoft.com/office/drawing/2014/main" id="{46ADBE5A-65F1-44BD-B6EE-B7B7C150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30" y="4835578"/>
            <a:ext cx="1394780" cy="13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Все о технике и науке: ТЕЛЕГРАФ">
            <a:extLst>
              <a:ext uri="{FF2B5EF4-FFF2-40B4-BE49-F238E27FC236}">
                <a16:creationId xmlns:a16="http://schemas.microsoft.com/office/drawing/2014/main" id="{0AEEB993-9371-4611-8776-693587F0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677" y="3243036"/>
            <a:ext cx="2206626" cy="1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Чем отличается модем от роутера и что лучше выбрать">
            <a:extLst>
              <a:ext uri="{FF2B5EF4-FFF2-40B4-BE49-F238E27FC236}">
                <a16:creationId xmlns:a16="http://schemas.microsoft.com/office/drawing/2014/main" id="{8CA1185D-EA34-418A-B5B1-49A546A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99" y="2900723"/>
            <a:ext cx="1594195" cy="119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Виды устройств персонального компьютера. - Устройства персонального  компьютера">
            <a:extLst>
              <a:ext uri="{FF2B5EF4-FFF2-40B4-BE49-F238E27FC236}">
                <a16:creationId xmlns:a16="http://schemas.microsoft.com/office/drawing/2014/main" id="{C668CD74-2A36-4C2C-8DDD-13217093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50" y="1601241"/>
            <a:ext cx="5625496" cy="258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Информационные технологии в образовании. Применение">
            <a:extLst>
              <a:ext uri="{FF2B5EF4-FFF2-40B4-BE49-F238E27FC236}">
                <a16:creationId xmlns:a16="http://schemas.microsoft.com/office/drawing/2014/main" id="{F7DBBE63-B7EA-49EB-AA0B-1412B00E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9" y="4184550"/>
            <a:ext cx="3505192" cy="23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 российский рынок поступает в продажу новый планшет Lenovo M10+ |  Mobile-review.com — Новости">
            <a:extLst>
              <a:ext uri="{FF2B5EF4-FFF2-40B4-BE49-F238E27FC236}">
                <a16:creationId xmlns:a16="http://schemas.microsoft.com/office/drawing/2014/main" id="{BAD22392-7255-4B33-840F-5E3FADB2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79" y="3670056"/>
            <a:ext cx="1594195" cy="108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423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972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1E1F841-2404-4E1C-A104-0ED0FBEBA507}"/>
              </a:ext>
            </a:extLst>
          </p:cNvPr>
          <p:cNvSpPr>
            <a:spLocks noGrp="1"/>
          </p:cNvSpPr>
          <p:nvPr/>
        </p:nvSpPr>
        <p:spPr>
          <a:xfrm>
            <a:off x="621902" y="244995"/>
            <a:ext cx="110034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1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5000" dirty="0"/>
              <a:t>INNOVATSION TEXNOLOGIYALAR</a:t>
            </a:r>
            <a:endParaRPr lang="ru-RU" sz="5000" dirty="0"/>
          </a:p>
        </p:txBody>
      </p:sp>
      <p:pic>
        <p:nvPicPr>
          <p:cNvPr id="10" name="Picture 6" descr="Everything you need to know about Smart Glasses | by VICTOR BASU | The  Startup | Medium">
            <a:extLst>
              <a:ext uri="{FF2B5EF4-FFF2-40B4-BE49-F238E27FC236}">
                <a16:creationId xmlns:a16="http://schemas.microsoft.com/office/drawing/2014/main" id="{F058617D-6C80-43C4-B070-34003D2C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" y="1776473"/>
            <a:ext cx="3455542" cy="1773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Домашние роботы: помощники или вредители? | Проекты">
            <a:extLst>
              <a:ext uri="{FF2B5EF4-FFF2-40B4-BE49-F238E27FC236}">
                <a16:creationId xmlns:a16="http://schemas.microsoft.com/office/drawing/2014/main" id="{1AE5B07D-EE1F-4260-8CF8-3741FDC60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4" b="7436"/>
          <a:stretch/>
        </p:blipFill>
        <p:spPr bwMode="auto">
          <a:xfrm>
            <a:off x="8694620" y="1760023"/>
            <a:ext cx="3153089" cy="1740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Купить Дрон DJI Mavic Pro | купить, цена в фирменном магазин DJI в  Казахстане">
            <a:extLst>
              <a:ext uri="{FF2B5EF4-FFF2-40B4-BE49-F238E27FC236}">
                <a16:creationId xmlns:a16="http://schemas.microsoft.com/office/drawing/2014/main" id="{71174199-C5E0-4B45-AEE4-160D0C56D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598" y="4262991"/>
            <a:ext cx="3311219" cy="171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The Hyperloop – a new era for mobility – Assystem Jobs">
            <a:extLst>
              <a:ext uri="{FF2B5EF4-FFF2-40B4-BE49-F238E27FC236}">
                <a16:creationId xmlns:a16="http://schemas.microsoft.com/office/drawing/2014/main" id="{2A3A99BF-1112-4E09-B14A-1A41D0427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2" y="4205181"/>
            <a:ext cx="3518178" cy="1773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Ученые смогли создать трехмерные голограммы с помощью лазера">
            <a:extLst>
              <a:ext uri="{FF2B5EF4-FFF2-40B4-BE49-F238E27FC236}">
                <a16:creationId xmlns:a16="http://schemas.microsoft.com/office/drawing/2014/main" id="{BDADB67D-FDCF-4957-9F3C-CAED4FB0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23" y="1730487"/>
            <a:ext cx="3547432" cy="1773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https://telegra.ph/file/51cdb71e49c6929e40d0f.jpg">
            <a:extLst>
              <a:ext uri="{FF2B5EF4-FFF2-40B4-BE49-F238E27FC236}">
                <a16:creationId xmlns:a16="http://schemas.microsoft.com/office/drawing/2014/main" id="{BA175EBD-14B0-4023-9886-6B56C2EB8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1"/>
          <a:stretch/>
        </p:blipFill>
        <p:spPr bwMode="auto">
          <a:xfrm>
            <a:off x="4613123" y="4235281"/>
            <a:ext cx="3547432" cy="1754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AB2EFF6-B655-4BE4-9051-1EEB807E1D9D}"/>
              </a:ext>
            </a:extLst>
          </p:cNvPr>
          <p:cNvSpPr/>
          <p:nvPr/>
        </p:nvSpPr>
        <p:spPr>
          <a:xfrm>
            <a:off x="422416" y="3243829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Aqlli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ko‘zoynaklar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45766D3-701E-4E6E-88EC-8453A256AB5B}"/>
              </a:ext>
            </a:extLst>
          </p:cNvPr>
          <p:cNvSpPr/>
          <p:nvPr/>
        </p:nvSpPr>
        <p:spPr>
          <a:xfrm>
            <a:off x="321464" y="5775233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Hyperloop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357CB73-14D5-46F6-8A62-68BBA6591B53}"/>
              </a:ext>
            </a:extLst>
          </p:cNvPr>
          <p:cNvSpPr/>
          <p:nvPr/>
        </p:nvSpPr>
        <p:spPr>
          <a:xfrm>
            <a:off x="4440495" y="3276816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Galogramma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6896C4D-C00B-4BCE-BDC2-7961326860F3}"/>
              </a:ext>
            </a:extLst>
          </p:cNvPr>
          <p:cNvSpPr/>
          <p:nvPr/>
        </p:nvSpPr>
        <p:spPr>
          <a:xfrm>
            <a:off x="4477542" y="5765588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E562CA0-0E68-4A91-AC6E-6C643AC3A2BF}"/>
              </a:ext>
            </a:extLst>
          </p:cNvPr>
          <p:cNvSpPr/>
          <p:nvPr/>
        </p:nvSpPr>
        <p:spPr>
          <a:xfrm>
            <a:off x="8259088" y="3276816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robotlari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C990242-A886-4528-86B1-CDCF409397CD}"/>
              </a:ext>
            </a:extLst>
          </p:cNvPr>
          <p:cNvSpPr/>
          <p:nvPr/>
        </p:nvSpPr>
        <p:spPr>
          <a:xfrm>
            <a:off x="8431716" y="5745865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Dronlar</a:t>
            </a:r>
            <a:endParaRPr lang="ru-RU" sz="3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648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345431" y="171"/>
            <a:ext cx="11237912" cy="135421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/>
              <a:t>AXBOROT TEXNOLOGIYALARINING QO‘LLANILISH SOHALARI</a:t>
            </a:r>
            <a:endParaRPr lang="ru-RU" sz="4400" kern="0" dirty="0"/>
          </a:p>
        </p:txBody>
      </p:sp>
      <p:pic>
        <p:nvPicPr>
          <p:cNvPr id="6154" name="Picture 10" descr="Доли государства в шести банках приватизируют | NORMA.UZ">
            <a:extLst>
              <a:ext uri="{FF2B5EF4-FFF2-40B4-BE49-F238E27FC236}">
                <a16:creationId xmlns:a16="http://schemas.microsoft.com/office/drawing/2014/main" id="{2D5C70FD-CE16-4F74-B76E-C8158E6B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87" y="1850310"/>
            <a:ext cx="2800233" cy="212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Этапы производства автомобиля | Technology of the Automotive Industry">
            <a:extLst>
              <a:ext uri="{FF2B5EF4-FFF2-40B4-BE49-F238E27FC236}">
                <a16:creationId xmlns:a16="http://schemas.microsoft.com/office/drawing/2014/main" id="{3815612E-A0DC-4302-83D1-4C45D7AB6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247" y="4304057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6F3485-F292-463E-8922-A9E176751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235" y="4260264"/>
            <a:ext cx="2400713" cy="1798218"/>
          </a:xfrm>
          <a:prstGeom prst="rect">
            <a:avLst/>
          </a:prstGeom>
        </p:spPr>
      </p:pic>
      <p:pic>
        <p:nvPicPr>
          <p:cNvPr id="7180" name="Picture 12" descr="Онлайн-медицина сейчас выходит на первый план». Кофаундеры  medtech-стартапов о том, что происходит в индустрии и как в будущем  изменится медицина | Bel.biz">
            <a:extLst>
              <a:ext uri="{FF2B5EF4-FFF2-40B4-BE49-F238E27FC236}">
                <a16:creationId xmlns:a16="http://schemas.microsoft.com/office/drawing/2014/main" id="{32AA3C30-FC60-42BC-8F56-58C5CED65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45" y="43040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Чем отличается образование от обучения">
            <a:extLst>
              <a:ext uri="{FF2B5EF4-FFF2-40B4-BE49-F238E27FC236}">
                <a16:creationId xmlns:a16="http://schemas.microsoft.com/office/drawing/2014/main" id="{46F6276F-2B2F-4CDD-AA5B-9BD4B5816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5"/>
          <a:stretch/>
        </p:blipFill>
        <p:spPr bwMode="auto">
          <a:xfrm>
            <a:off x="375100" y="1850310"/>
            <a:ext cx="2562225" cy="16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Транспорт по-английски - Lingua-Airlines.ru">
            <a:extLst>
              <a:ext uri="{FF2B5EF4-FFF2-40B4-BE49-F238E27FC236}">
                <a16:creationId xmlns:a16="http://schemas.microsoft.com/office/drawing/2014/main" id="{A6D7709E-182C-4859-BE3A-A7073A74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44492" y="1850310"/>
            <a:ext cx="2609555" cy="173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Зачем нужна бытовая техника и как она работает?">
            <a:extLst>
              <a:ext uri="{FF2B5EF4-FFF2-40B4-BE49-F238E27FC236}">
                <a16:creationId xmlns:a16="http://schemas.microsoft.com/office/drawing/2014/main" id="{D4071955-1F2F-4A3F-BA59-65EADEE7F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787" y="1600430"/>
            <a:ext cx="2735873" cy="22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Цифровая трансформация АПК: опыт сибирских регионов — Светич">
            <a:extLst>
              <a:ext uri="{FF2B5EF4-FFF2-40B4-BE49-F238E27FC236}">
                <a16:creationId xmlns:a16="http://schemas.microsoft.com/office/drawing/2014/main" id="{34721F38-BA71-47FC-A278-94136E14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52" y="4304057"/>
            <a:ext cx="263368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03015DA-82C7-4C8A-B939-E707D8205BDE}"/>
              </a:ext>
            </a:extLst>
          </p:cNvPr>
          <p:cNvSpPr/>
          <p:nvPr/>
        </p:nvSpPr>
        <p:spPr>
          <a:xfrm>
            <a:off x="-190003" y="3342705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2AFB782-66A0-4E91-B9E9-3CE605DB6F10}"/>
              </a:ext>
            </a:extLst>
          </p:cNvPr>
          <p:cNvSpPr/>
          <p:nvPr/>
        </p:nvSpPr>
        <p:spPr>
          <a:xfrm>
            <a:off x="2715304" y="3397545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61E07BB-A8F7-4ABB-B391-62C8E0DE81D4}"/>
              </a:ext>
            </a:extLst>
          </p:cNvPr>
          <p:cNvSpPr/>
          <p:nvPr/>
        </p:nvSpPr>
        <p:spPr>
          <a:xfrm>
            <a:off x="5534610" y="3370125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FE00875-1E48-48BD-819E-087EE02BCF52}"/>
              </a:ext>
            </a:extLst>
          </p:cNvPr>
          <p:cNvSpPr/>
          <p:nvPr/>
        </p:nvSpPr>
        <p:spPr>
          <a:xfrm>
            <a:off x="8597294" y="3422073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F021B6F-1799-4686-BF5E-2B7E9223CECB}"/>
              </a:ext>
            </a:extLst>
          </p:cNvPr>
          <p:cNvSpPr/>
          <p:nvPr/>
        </p:nvSpPr>
        <p:spPr>
          <a:xfrm>
            <a:off x="-107401" y="6047132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BDB8AD8-1A80-459E-8D38-6889ACF11291}"/>
              </a:ext>
            </a:extLst>
          </p:cNvPr>
          <p:cNvSpPr/>
          <p:nvPr/>
        </p:nvSpPr>
        <p:spPr>
          <a:xfrm>
            <a:off x="2785875" y="5866538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908B38D-02F9-43E6-A495-2CE5329F8139}"/>
              </a:ext>
            </a:extLst>
          </p:cNvPr>
          <p:cNvSpPr/>
          <p:nvPr/>
        </p:nvSpPr>
        <p:spPr>
          <a:xfrm>
            <a:off x="5679151" y="5839118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200A551-681F-4F5C-A504-5B3595A752BF}"/>
              </a:ext>
            </a:extLst>
          </p:cNvPr>
          <p:cNvSpPr/>
          <p:nvPr/>
        </p:nvSpPr>
        <p:spPr>
          <a:xfrm>
            <a:off x="8597455" y="5867680"/>
            <a:ext cx="3818593" cy="961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134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N, network - e-smartsolution">
            <a:extLst>
              <a:ext uri="{FF2B5EF4-FFF2-40B4-BE49-F238E27FC236}">
                <a16:creationId xmlns:a16="http://schemas.microsoft.com/office/drawing/2014/main" id="{8C79E4EE-B9B7-46A2-B6C1-26AC673D5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0" r="10431"/>
          <a:stretch/>
        </p:blipFill>
        <p:spPr bwMode="auto">
          <a:xfrm>
            <a:off x="1877460" y="1275333"/>
            <a:ext cx="6746115" cy="45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Коммутатор D-Link Switch DGS-1024C/A1A 24 ports Switch Ethernet 10/100/1000  Mbps — купить в интернет-магазине ОНЛАЙН ТРЕЙД.РУ">
            <a:extLst>
              <a:ext uri="{FF2B5EF4-FFF2-40B4-BE49-F238E27FC236}">
                <a16:creationId xmlns:a16="http://schemas.microsoft.com/office/drawing/2014/main" id="{6FB6C335-C563-4058-B21A-F59CB8BED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7" y="3940349"/>
            <a:ext cx="2372783" cy="237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luetooth 5.1: что нового и почему это важно">
            <a:extLst>
              <a:ext uri="{FF2B5EF4-FFF2-40B4-BE49-F238E27FC236}">
                <a16:creationId xmlns:a16="http://schemas.microsoft.com/office/drawing/2014/main" id="{1D92C5F1-3920-4529-ACDC-39737569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81" y="19846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10169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9E8DC23-5FAC-4998-AFEA-E55BE88E9DB6}"/>
              </a:ext>
            </a:extLst>
          </p:cNvPr>
          <p:cNvSpPr txBox="1">
            <a:spLocks/>
          </p:cNvSpPr>
          <p:nvPr/>
        </p:nvSpPr>
        <p:spPr>
          <a:xfrm>
            <a:off x="649288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/>
              <a:t>Kompyuterlarni</a:t>
            </a:r>
            <a:r>
              <a:rPr lang="en-US" sz="4400" kern="0" dirty="0"/>
              <a:t> </a:t>
            </a:r>
            <a:r>
              <a:rPr lang="en-US" sz="4400" kern="0" dirty="0" err="1"/>
              <a:t>bir-biri</a:t>
            </a:r>
            <a:r>
              <a:rPr lang="en-US" sz="4400" kern="0" dirty="0"/>
              <a:t> </a:t>
            </a:r>
            <a:r>
              <a:rPr lang="en-US" sz="4400" kern="0" dirty="0" err="1"/>
              <a:t>bilan</a:t>
            </a:r>
            <a:r>
              <a:rPr lang="en-US" sz="4400" kern="0" dirty="0"/>
              <a:t> </a:t>
            </a:r>
            <a:r>
              <a:rPr lang="en-US" sz="4400" kern="0" dirty="0" err="1"/>
              <a:t>bog‘lash</a:t>
            </a:r>
            <a:endParaRPr lang="ru-RU" sz="4400" kern="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C871880-E1E4-4471-87E5-2D8AAC856453}"/>
              </a:ext>
            </a:extLst>
          </p:cNvPr>
          <p:cNvSpPr/>
          <p:nvPr/>
        </p:nvSpPr>
        <p:spPr>
          <a:xfrm>
            <a:off x="0" y="1949915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Kabel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6FD7636-A38A-4C2B-9027-3CBDB56CB6BE}"/>
              </a:ext>
            </a:extLst>
          </p:cNvPr>
          <p:cNvSpPr/>
          <p:nvPr/>
        </p:nvSpPr>
        <p:spPr>
          <a:xfrm>
            <a:off x="8190678" y="1829391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Simsiz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bog‘lanish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Как правильно выбрать сетевой кабель для видеонаблюдения в условиях  маркетингового давления">
            <a:extLst>
              <a:ext uri="{FF2B5EF4-FFF2-40B4-BE49-F238E27FC236}">
                <a16:creationId xmlns:a16="http://schemas.microsoft.com/office/drawing/2014/main" id="{0322B5A7-AE01-424A-8334-8E6125BC9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0" y="3056195"/>
            <a:ext cx="1844638" cy="12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Оценка эффективной скорости передачи данных в сетях Wi-Fi при наличии  коллизий - Журнал Беспроводные технологии">
            <a:extLst>
              <a:ext uri="{FF2B5EF4-FFF2-40B4-BE49-F238E27FC236}">
                <a16:creationId xmlns:a16="http://schemas.microsoft.com/office/drawing/2014/main" id="{C1DD99AD-EBF1-4795-9563-17BB5DEC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71" y="3653441"/>
            <a:ext cx="1733147" cy="12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520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USB Модем 4G Huawei E3372H Black — купить, цена и характеристики, отзывы">
            <a:extLst>
              <a:ext uri="{FF2B5EF4-FFF2-40B4-BE49-F238E27FC236}">
                <a16:creationId xmlns:a16="http://schemas.microsoft.com/office/drawing/2014/main" id="{5AAC6FFB-0C7F-4AE4-83E2-1CADDC00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47" y="5269157"/>
            <a:ext cx="1645871" cy="1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Выбираем модем. Часть 1. Что нужно знать перед походом в магазин - ITC.ua">
            <a:extLst>
              <a:ext uri="{FF2B5EF4-FFF2-40B4-BE49-F238E27FC236}">
                <a16:creationId xmlns:a16="http://schemas.microsoft.com/office/drawing/2014/main" id="{73182DCC-6199-4889-9B37-DD8C4AF8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7020">
            <a:off x="7499817" y="4068368"/>
            <a:ext cx="2074676" cy="16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95437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/>
              <a:t>MODEM</a:t>
            </a:r>
            <a:endParaRPr lang="ru-RU" sz="4400" kern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BED695-99FC-4F89-8778-3F07B031E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2" t="34343" r="23347" b="40108"/>
          <a:stretch/>
        </p:blipFill>
        <p:spPr>
          <a:xfrm>
            <a:off x="254100" y="1445217"/>
            <a:ext cx="11683800" cy="288268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9FF1C7C-BED2-4B6D-A649-3F7B312A9465}"/>
              </a:ext>
            </a:extLst>
          </p:cNvPr>
          <p:cNvSpPr/>
          <p:nvPr/>
        </p:nvSpPr>
        <p:spPr>
          <a:xfrm>
            <a:off x="254100" y="5125629"/>
            <a:ext cx="7324571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Signalni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analog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ko‘rinishga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o‘tka­zuvchi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modulyator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analog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ko‘rinishdan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raqamli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ko‘rinishga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o‘tkazuvchi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demodulyator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064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01DF21-DC2E-4DE1-BC9F-E262473A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50" y="1326709"/>
            <a:ext cx="2733841" cy="2001172"/>
          </a:xfrm>
          <a:prstGeom prst="rect">
            <a:avLst/>
          </a:prstGeom>
        </p:spPr>
      </p:pic>
      <p:pic>
        <p:nvPicPr>
          <p:cNvPr id="3074" name="Picture 2" descr="https://i1.wp.com/www.vidyagyaan.com/wp-content/uploads/2019/06/Wide-area-network-WAN.png?resize=500%2C400">
            <a:extLst>
              <a:ext uri="{FF2B5EF4-FFF2-40B4-BE49-F238E27FC236}">
                <a16:creationId xmlns:a16="http://schemas.microsoft.com/office/drawing/2014/main" id="{0BE8AEBC-278F-4D67-A298-42134D7F4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4"/>
          <a:stretch/>
        </p:blipFill>
        <p:spPr bwMode="auto">
          <a:xfrm>
            <a:off x="5800734" y="1231640"/>
            <a:ext cx="5285726" cy="36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99774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/>
          </a:p>
        </p:txBody>
      </p:sp>
      <p:pic>
        <p:nvPicPr>
          <p:cNvPr id="3076" name="Picture 4" descr="региональная сеть">
            <a:extLst>
              <a:ext uri="{FF2B5EF4-FFF2-40B4-BE49-F238E27FC236}">
                <a16:creationId xmlns:a16="http://schemas.microsoft.com/office/drawing/2014/main" id="{3101ACA9-F4DA-4878-909E-FDC0CF54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41" y="4170721"/>
            <a:ext cx="3871115" cy="186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B6EC4C1-CD23-489E-B39D-06A36BE8FA9A}"/>
              </a:ext>
            </a:extLst>
          </p:cNvPr>
          <p:cNvSpPr/>
          <p:nvPr/>
        </p:nvSpPr>
        <p:spPr>
          <a:xfrm>
            <a:off x="201621" y="3362517"/>
            <a:ext cx="576443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–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(Local Area Network)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64413A9-639B-4FD9-B92E-5B0311EF1166}"/>
              </a:ext>
            </a:extLst>
          </p:cNvPr>
          <p:cNvSpPr/>
          <p:nvPr/>
        </p:nvSpPr>
        <p:spPr>
          <a:xfrm>
            <a:off x="-114334" y="6174628"/>
            <a:ext cx="621033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–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mintaqaviy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(Metropolitan Area Network)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8E7AF08-63AD-4770-9731-C90A29BBC2B3}"/>
              </a:ext>
            </a:extLst>
          </p:cNvPr>
          <p:cNvSpPr/>
          <p:nvPr/>
        </p:nvSpPr>
        <p:spPr>
          <a:xfrm>
            <a:off x="5384374" y="4934440"/>
            <a:ext cx="621033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 – global (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(Wide Area Network)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5A7E439-8410-46ED-ACF4-8C739598DD9B}"/>
              </a:ext>
            </a:extLst>
          </p:cNvPr>
          <p:cNvSpPr txBox="1">
            <a:spLocks/>
          </p:cNvSpPr>
          <p:nvPr/>
        </p:nvSpPr>
        <p:spPr>
          <a:xfrm>
            <a:off x="649288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kern="0" dirty="0"/>
              <a:t>К</a:t>
            </a:r>
            <a:r>
              <a:rPr lang="en-US" sz="4400" kern="0" dirty="0"/>
              <a:t>OMPYUTER TARMOQLARI</a:t>
            </a:r>
            <a:endParaRPr lang="ru-RU" sz="4400" kern="0" dirty="0"/>
          </a:p>
        </p:txBody>
      </p:sp>
      <p:pic>
        <p:nvPicPr>
          <p:cNvPr id="13" name="Picture 2" descr="WAN - особенности, принципы построения сетей — Викиконспекты">
            <a:extLst>
              <a:ext uri="{FF2B5EF4-FFF2-40B4-BE49-F238E27FC236}">
                <a16:creationId xmlns:a16="http://schemas.microsoft.com/office/drawing/2014/main" id="{290C03F8-0339-42FA-8141-7DF09FAD8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r="4537" b="19714"/>
          <a:stretch/>
        </p:blipFill>
        <p:spPr bwMode="auto">
          <a:xfrm>
            <a:off x="7512962" y="2210459"/>
            <a:ext cx="1476053" cy="13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509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/>
              <a:t>Axborot</a:t>
            </a:r>
            <a:r>
              <a:rPr lang="en-US" sz="4400" kern="0" dirty="0"/>
              <a:t> </a:t>
            </a:r>
            <a:r>
              <a:rPr lang="en-US" sz="4400" kern="0" dirty="0" err="1"/>
              <a:t>tizimlari</a:t>
            </a:r>
            <a:endParaRPr lang="ru-RU" sz="4400" kern="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12F447-79DE-4CAE-85AE-C991FEC85D00}"/>
              </a:ext>
            </a:extLst>
          </p:cNvPr>
          <p:cNvSpPr/>
          <p:nvPr/>
        </p:nvSpPr>
        <p:spPr>
          <a:xfrm>
            <a:off x="201477" y="1444773"/>
            <a:ext cx="533141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tizimlari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hajmdagi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axborotlarni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uzatish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talab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axborotni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izlab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vazifalarni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mo‘ljallangan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tizimlar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24" name="Picture 4" descr="02 Раздел 1. Информационные системы в образовании - Прикладная информатика  в образовании">
            <a:extLst>
              <a:ext uri="{FF2B5EF4-FFF2-40B4-BE49-F238E27FC236}">
                <a16:creationId xmlns:a16="http://schemas.microsoft.com/office/drawing/2014/main" id="{7B7C37D2-CF69-49E7-A748-4D6C4408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6" y="1543122"/>
            <a:ext cx="5836802" cy="334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4110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smtClean="0"/>
              <a:t> </a:t>
            </a:r>
            <a:r>
              <a:rPr lang="en-US" sz="4000" kern="0" dirty="0" err="1"/>
              <a:t>Nuqtalar</a:t>
            </a:r>
            <a:r>
              <a:rPr lang="en-US" sz="4000" kern="0" dirty="0"/>
              <a:t> </a:t>
            </a:r>
            <a:r>
              <a:rPr lang="en-US" sz="4000" kern="0" dirty="0" err="1"/>
              <a:t>o‘rniga</a:t>
            </a:r>
            <a:r>
              <a:rPr lang="en-US" sz="4000" kern="0" dirty="0"/>
              <a:t> </a:t>
            </a:r>
            <a:r>
              <a:rPr lang="en-US" sz="4000" kern="0" dirty="0" err="1"/>
              <a:t>o‘ng</a:t>
            </a:r>
            <a:r>
              <a:rPr lang="en-US" sz="4000" kern="0" dirty="0"/>
              <a:t> </a:t>
            </a:r>
            <a:r>
              <a:rPr lang="en-US" sz="4000" kern="0" dirty="0" err="1"/>
              <a:t>ustundagi</a:t>
            </a:r>
            <a:r>
              <a:rPr lang="en-US" sz="40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kerakli</a:t>
            </a:r>
            <a:r>
              <a:rPr lang="en-US" sz="4000" kern="0" dirty="0"/>
              <a:t> </a:t>
            </a:r>
            <a:r>
              <a:rPr lang="en-US" sz="4000" kern="0" dirty="0" err="1"/>
              <a:t>so‘zlarni</a:t>
            </a:r>
            <a:r>
              <a:rPr lang="en-US" sz="4000" kern="0" dirty="0"/>
              <a:t> </a:t>
            </a:r>
            <a:r>
              <a:rPr lang="en-US" sz="4000" kern="0" dirty="0" err="1"/>
              <a:t>joylashtirib</a:t>
            </a:r>
            <a:r>
              <a:rPr lang="en-US" sz="4000" kern="0" dirty="0"/>
              <a:t> </a:t>
            </a:r>
            <a:r>
              <a:rPr lang="en-US" sz="4000" kern="0" dirty="0" err="1"/>
              <a:t>ko‘chiring</a:t>
            </a:r>
            <a:r>
              <a:rPr lang="en-US" sz="4000" kern="0" dirty="0"/>
              <a:t>:</a:t>
            </a:r>
            <a:endParaRPr lang="ru-RU" sz="4000" kern="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5BFAEC1-5926-45FD-A156-546AD6B2D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353103"/>
              </p:ext>
            </p:extLst>
          </p:nvPr>
        </p:nvGraphicFramePr>
        <p:xfrm>
          <a:off x="556217" y="1752083"/>
          <a:ext cx="10695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129">
                  <a:extLst>
                    <a:ext uri="{9D8B030D-6E8A-4147-A177-3AD203B41FA5}">
                      <a16:colId xmlns:a16="http://schemas.microsoft.com/office/drawing/2014/main" val="1872005415"/>
                    </a:ext>
                  </a:extLst>
                </a:gridCol>
                <a:gridCol w="2916423">
                  <a:extLst>
                    <a:ext uri="{9D8B030D-6E8A-4147-A177-3AD203B41FA5}">
                      <a16:colId xmlns:a16="http://schemas.microsoft.com/office/drawing/2014/main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Insoniyat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axborotlarni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vositalari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yuritiladi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modulyator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texnologiyasi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demodulyator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75916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D25FE7F-21A2-4AAB-A691-BAE62C559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302513"/>
              </p:ext>
            </p:extLst>
          </p:nvPr>
        </p:nvGraphicFramePr>
        <p:xfrm>
          <a:off x="556217" y="1750978"/>
          <a:ext cx="10695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129">
                  <a:extLst>
                    <a:ext uri="{9D8B030D-6E8A-4147-A177-3AD203B41FA5}">
                      <a16:colId xmlns:a16="http://schemas.microsoft.com/office/drawing/2014/main" val="1872005415"/>
                    </a:ext>
                  </a:extLst>
                </a:gridCol>
                <a:gridCol w="2916423">
                  <a:extLst>
                    <a:ext uri="{9D8B030D-6E8A-4147-A177-3AD203B41FA5}">
                      <a16:colId xmlns:a16="http://schemas.microsoft.com/office/drawing/2014/main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Insoniyat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axborotlarni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vositalari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texnologiyasi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yuritiladi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modulyator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demodulyator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75916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771218D-EBD0-438F-84C4-E64E90B2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904378"/>
              </p:ext>
            </p:extLst>
          </p:nvPr>
        </p:nvGraphicFramePr>
        <p:xfrm>
          <a:off x="556217" y="1749873"/>
          <a:ext cx="10695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129">
                  <a:extLst>
                    <a:ext uri="{9D8B030D-6E8A-4147-A177-3AD203B41FA5}">
                      <a16:colId xmlns:a16="http://schemas.microsoft.com/office/drawing/2014/main" val="1872005415"/>
                    </a:ext>
                  </a:extLst>
                </a:gridCol>
                <a:gridCol w="2916423">
                  <a:extLst>
                    <a:ext uri="{9D8B030D-6E8A-4147-A177-3AD203B41FA5}">
                      <a16:colId xmlns:a16="http://schemas.microsoft.com/office/drawing/2014/main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Insoniyat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axborotlarni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vositalari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texnologiyasi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yuritiladi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modulyator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demodulyator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75916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0C1476E-E3CB-4762-9D99-88C190DEC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11962"/>
              </p:ext>
            </p:extLst>
          </p:nvPr>
        </p:nvGraphicFramePr>
        <p:xfrm>
          <a:off x="556217" y="1749873"/>
          <a:ext cx="1069555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9129">
                  <a:extLst>
                    <a:ext uri="{9D8B030D-6E8A-4147-A177-3AD203B41FA5}">
                      <a16:colId xmlns:a16="http://schemas.microsoft.com/office/drawing/2014/main" val="1872005415"/>
                    </a:ext>
                  </a:extLst>
                </a:gridCol>
                <a:gridCol w="2916423">
                  <a:extLst>
                    <a:ext uri="{9D8B030D-6E8A-4147-A177-3AD203B41FA5}">
                      <a16:colId xmlns:a16="http://schemas.microsoft.com/office/drawing/2014/main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Insoniyat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axborotlarni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to‘plash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foydalanish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vositalari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axborot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texnologiyasi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yuritiladi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modulyator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Signalni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analog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ko‘rinishdan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raqamli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ko‘rinishga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o‘tkazuvchi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demodulyator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deb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ataladi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775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7299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CF622F9-D57A-4A81-907C-1EFCEA31696A}"/>
              </a:ext>
            </a:extLst>
          </p:cNvPr>
          <p:cNvSpPr txBox="1">
            <a:spLocks/>
          </p:cNvSpPr>
          <p:nvPr/>
        </p:nvSpPr>
        <p:spPr>
          <a:xfrm>
            <a:off x="471488" y="276225"/>
            <a:ext cx="11237912" cy="7699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Mustaqil</a:t>
            </a:r>
            <a:r>
              <a:rPr lang="en-US" sz="5000" kern="0" dirty="0"/>
              <a:t> </a:t>
            </a:r>
            <a:r>
              <a:rPr lang="en-US" sz="5000" kern="0" dirty="0" err="1"/>
              <a:t>bajarish</a:t>
            </a:r>
            <a:r>
              <a:rPr lang="en-US" sz="5000" kern="0" dirty="0"/>
              <a:t> </a:t>
            </a:r>
            <a:r>
              <a:rPr lang="en-US" sz="5000" kern="0" dirty="0" err="1"/>
              <a:t>uchun</a:t>
            </a:r>
            <a:r>
              <a:rPr lang="en-US" sz="5000" kern="0" dirty="0"/>
              <a:t> </a:t>
            </a:r>
            <a:r>
              <a:rPr lang="en-US" sz="5000" kern="0" dirty="0" err="1"/>
              <a:t>topshiriqlar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28B4121-27B0-4293-A378-4E62D1BEA4D9}"/>
              </a:ext>
            </a:extLst>
          </p:cNvPr>
          <p:cNvSpPr/>
          <p:nvPr/>
        </p:nvSpPr>
        <p:spPr>
          <a:xfrm>
            <a:off x="471488" y="1846456"/>
            <a:ext cx="10707852" cy="16208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42950" indent="-7429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(50-bet).</a:t>
            </a:r>
          </a:p>
          <a:p>
            <a:pPr marL="742950" indent="-7429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Jadvaldan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texnologiyalarini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omillarini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guruhlarga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FB1AD98-371C-4F91-ADD8-0C788A5E2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28215"/>
              </p:ext>
            </p:extLst>
          </p:nvPr>
        </p:nvGraphicFramePr>
        <p:xfrm>
          <a:off x="1340522" y="4020961"/>
          <a:ext cx="8969784" cy="2588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964">
                  <a:extLst>
                    <a:ext uri="{9D8B030D-6E8A-4147-A177-3AD203B41FA5}">
                      <a16:colId xmlns:a16="http://schemas.microsoft.com/office/drawing/2014/main" val="300674788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val="225850287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val="1024238758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val="2704169393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val="2940908054"/>
                    </a:ext>
                  </a:extLst>
                </a:gridCol>
                <a:gridCol w="1494964">
                  <a:extLst>
                    <a:ext uri="{9D8B030D-6E8A-4147-A177-3AD203B41FA5}">
                      <a16:colId xmlns:a16="http://schemas.microsoft.com/office/drawing/2014/main" val="4088198075"/>
                    </a:ext>
                  </a:extLst>
                </a:gridCol>
              </a:tblGrid>
              <a:tr h="6470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daftar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telefon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o‘chirg‘ich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rasm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yodlash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132793"/>
                  </a:ext>
                </a:extLst>
              </a:tr>
              <a:tr h="647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matn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magnitlash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qalam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o‘qish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15161"/>
                  </a:ext>
                </a:extLst>
              </a:tr>
              <a:tr h="647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globus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maktab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chizma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kinoteatr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xulosa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692524"/>
                  </a:ext>
                </a:extLst>
              </a:tr>
              <a:tr h="647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eshitish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oyna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televizor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qo‘shiq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o‘chirish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483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39477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929102-7332-4A6D-BF78-BA0C471F9639}"/>
              </a:ext>
            </a:extLst>
          </p:cNvPr>
          <p:cNvSpPr/>
          <p:nvPr/>
        </p:nvSpPr>
        <p:spPr>
          <a:xfrm>
            <a:off x="1443673" y="1780525"/>
            <a:ext cx="10701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1) 1011100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+ 101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B6D4B6-DE6A-4FA7-A135-41847DACE63F}"/>
              </a:ext>
            </a:extLst>
          </p:cNvPr>
          <p:cNvSpPr/>
          <p:nvPr/>
        </p:nvSpPr>
        <p:spPr>
          <a:xfrm>
            <a:off x="1360092" y="4971617"/>
            <a:ext cx="107018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4) 216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→ ?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/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Преимущества и недостатки интернета - Блог веб-программиста">
            <a:extLst>
              <a:ext uri="{FF2B5EF4-FFF2-40B4-BE49-F238E27FC236}">
                <a16:creationId xmlns:a16="http://schemas.microsoft.com/office/drawing/2014/main" id="{568DE8D3-562F-4189-9B0A-75CFAE4C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73" y="1998467"/>
            <a:ext cx="3770490" cy="26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929102-7332-4A6D-BF78-BA0C471F9639}"/>
              </a:ext>
            </a:extLst>
          </p:cNvPr>
          <p:cNvSpPr/>
          <p:nvPr/>
        </p:nvSpPr>
        <p:spPr>
          <a:xfrm>
            <a:off x="1381092" y="2791073"/>
            <a:ext cx="10701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2) 111100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- 10101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2929102-7332-4A6D-BF78-BA0C471F9639}"/>
              </a:ext>
            </a:extLst>
          </p:cNvPr>
          <p:cNvSpPr/>
          <p:nvPr/>
        </p:nvSpPr>
        <p:spPr>
          <a:xfrm>
            <a:off x="1417747" y="3892903"/>
            <a:ext cx="10701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3) 110110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• 10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B2C70F-B3D4-4AD2-8764-9E2850B83588}"/>
              </a:ext>
            </a:extLst>
          </p:cNvPr>
          <p:cNvSpPr/>
          <p:nvPr/>
        </p:nvSpPr>
        <p:spPr>
          <a:xfrm>
            <a:off x="1250297" y="186750"/>
            <a:ext cx="22320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bajaring</a:t>
            </a:r>
            <a:endParaRPr lang="ru-R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F6B43B-5E4E-4EE4-85F8-9319D24FDCC8}"/>
              </a:ext>
            </a:extLst>
          </p:cNvPr>
          <p:cNvSpPr/>
          <p:nvPr/>
        </p:nvSpPr>
        <p:spPr>
          <a:xfrm>
            <a:off x="5442385" y="15654"/>
            <a:ext cx="21238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Tetrada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kodlang</a:t>
            </a:r>
            <a:endParaRPr lang="ru-R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49FFE6-550E-4F19-902F-CC5C0DFB3EC0}"/>
              </a:ext>
            </a:extLst>
          </p:cNvPr>
          <p:cNvSpPr/>
          <p:nvPr/>
        </p:nvSpPr>
        <p:spPr>
          <a:xfrm>
            <a:off x="9302769" y="0"/>
            <a:ext cx="21238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ASCIIdan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kodlang</a:t>
            </a:r>
            <a:endParaRPr lang="ru-R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65459332-288E-4A89-9C31-3E68FCC87F3C}"/>
              </a:ext>
            </a:extLst>
          </p:cNvPr>
          <p:cNvSpPr/>
          <p:nvPr/>
        </p:nvSpPr>
        <p:spPr bwMode="auto">
          <a:xfrm>
            <a:off x="8206701" y="179074"/>
            <a:ext cx="1140499" cy="875026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 kern="0">
              <a:solidFill>
                <a:prstClr val="white"/>
              </a:solidFill>
              <a:latin typeface="Arial"/>
              <a:ea typeface="Arial Unicode MS"/>
              <a:cs typeface="+mn-cs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9B22787C-29CE-46C4-85E2-BBCA7CC68712}"/>
              </a:ext>
            </a:extLst>
          </p:cNvPr>
          <p:cNvSpPr/>
          <p:nvPr/>
        </p:nvSpPr>
        <p:spPr bwMode="auto">
          <a:xfrm rot="14270044">
            <a:off x="607632" y="269131"/>
            <a:ext cx="787596" cy="753026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 kern="0">
              <a:solidFill>
                <a:prstClr val="white"/>
              </a:solidFill>
              <a:latin typeface="Arial"/>
              <a:ea typeface="Arial Unicode MS"/>
              <a:cs typeface="+mn-cs"/>
            </a:endParaRPr>
          </a:p>
        </p:txBody>
      </p:sp>
      <p:pic>
        <p:nvPicPr>
          <p:cNvPr id="20" name="Рисунок 19" descr="Фрагменты головоломки">
            <a:extLst>
              <a:ext uri="{FF2B5EF4-FFF2-40B4-BE49-F238E27FC236}">
                <a16:creationId xmlns:a16="http://schemas.microsoft.com/office/drawing/2014/main" id="{B60609B3-9362-4B65-BB72-2AECC41B1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9978" y="26496"/>
            <a:ext cx="1177966" cy="117796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B2AB9FD-BC66-4E4D-B1F3-733B87BA03D6}"/>
              </a:ext>
            </a:extLst>
          </p:cNvPr>
          <p:cNvSpPr/>
          <p:nvPr/>
        </p:nvSpPr>
        <p:spPr>
          <a:xfrm>
            <a:off x="1440627" y="1764148"/>
            <a:ext cx="6850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1) 1011100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+ 101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= 1100001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701BAD-ADF5-4DFB-BE0B-01BB88E4C4DB}"/>
              </a:ext>
            </a:extLst>
          </p:cNvPr>
          <p:cNvSpPr/>
          <p:nvPr/>
        </p:nvSpPr>
        <p:spPr>
          <a:xfrm>
            <a:off x="1357046" y="4955240"/>
            <a:ext cx="6850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4) 216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1101111</a:t>
            </a:r>
            <a:r>
              <a:rPr lang="en-US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/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ECFD3D9-604C-4A4B-8B03-FEF96ABEBBA1}"/>
              </a:ext>
            </a:extLst>
          </p:cNvPr>
          <p:cNvSpPr/>
          <p:nvPr/>
        </p:nvSpPr>
        <p:spPr>
          <a:xfrm>
            <a:off x="1414701" y="3876526"/>
            <a:ext cx="6850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3) 110110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• 10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= 1101100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EF988A-62E8-4A33-AC24-5AD0C204F5D5}"/>
              </a:ext>
            </a:extLst>
          </p:cNvPr>
          <p:cNvSpPr/>
          <p:nvPr/>
        </p:nvSpPr>
        <p:spPr>
          <a:xfrm>
            <a:off x="1378046" y="2774696"/>
            <a:ext cx="6850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2) 111100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– 10101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= 100111</a:t>
            </a:r>
            <a:r>
              <a:rPr lang="ru-RU" sz="3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6936B50D-5B97-45CB-90F7-B67F9E39356C}"/>
              </a:ext>
            </a:extLst>
          </p:cNvPr>
          <p:cNvSpPr/>
          <p:nvPr/>
        </p:nvSpPr>
        <p:spPr>
          <a:xfrm rot="19075501" flipH="1">
            <a:off x="436220" y="1647562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106277AA-8FB2-49F3-AC5F-A14EF3A9E694}"/>
              </a:ext>
            </a:extLst>
          </p:cNvPr>
          <p:cNvSpPr/>
          <p:nvPr/>
        </p:nvSpPr>
        <p:spPr>
          <a:xfrm rot="19075501" flipH="1">
            <a:off x="340074" y="3810884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55CE92F8-1C0F-47D1-BEFD-2EC2020AE707}"/>
              </a:ext>
            </a:extLst>
          </p:cNvPr>
          <p:cNvSpPr/>
          <p:nvPr/>
        </p:nvSpPr>
        <p:spPr>
          <a:xfrm rot="19075501" flipH="1">
            <a:off x="393587" y="2703187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CC00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BA038752-C561-47AB-8781-694C233BBA42}"/>
              </a:ext>
            </a:extLst>
          </p:cNvPr>
          <p:cNvSpPr/>
          <p:nvPr/>
        </p:nvSpPr>
        <p:spPr>
          <a:xfrm rot="19075501" flipH="1">
            <a:off x="356932" y="4896844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46311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1" grpId="0"/>
      <p:bldP spid="12" grpId="0"/>
      <p:bldP spid="21" grpId="0"/>
      <p:bldP spid="22" grpId="0"/>
      <p:bldP spid="24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53F2A68-6542-4F32-9AC3-3FF3CB0E2A62}"/>
              </a:ext>
            </a:extLst>
          </p:cNvPr>
          <p:cNvSpPr/>
          <p:nvPr/>
        </p:nvSpPr>
        <p:spPr>
          <a:xfrm>
            <a:off x="2948280" y="2449228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9CD44BC-03F6-4318-A573-FA4BC688613D}"/>
              </a:ext>
            </a:extLst>
          </p:cNvPr>
          <p:cNvSpPr/>
          <p:nvPr/>
        </p:nvSpPr>
        <p:spPr>
          <a:xfrm>
            <a:off x="4638537" y="2449228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id="{09D90A45-C521-4C55-9CEF-BF13AE4209EE}"/>
              </a:ext>
            </a:extLst>
          </p:cNvPr>
          <p:cNvSpPr/>
          <p:nvPr/>
        </p:nvSpPr>
        <p:spPr>
          <a:xfrm rot="16200000">
            <a:off x="3074448" y="1656799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9F3EE2B9-BC53-430E-81C6-23969F06D37E}"/>
              </a:ext>
            </a:extLst>
          </p:cNvPr>
          <p:cNvSpPr/>
          <p:nvPr/>
        </p:nvSpPr>
        <p:spPr>
          <a:xfrm rot="16200000">
            <a:off x="4735298" y="1654555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6C31592-5C96-4BCE-ACD7-334D6850FE7C}"/>
              </a:ext>
            </a:extLst>
          </p:cNvPr>
          <p:cNvSpPr/>
          <p:nvPr/>
        </p:nvSpPr>
        <p:spPr>
          <a:xfrm>
            <a:off x="2934425" y="3439301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399231D8-4D21-471D-BC03-56A414FB875F}"/>
              </a:ext>
            </a:extLst>
          </p:cNvPr>
          <p:cNvSpPr/>
          <p:nvPr/>
        </p:nvSpPr>
        <p:spPr>
          <a:xfrm>
            <a:off x="4624682" y="3439301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Левая фигурная скобка 49">
            <a:extLst>
              <a:ext uri="{FF2B5EF4-FFF2-40B4-BE49-F238E27FC236}">
                <a16:creationId xmlns:a16="http://schemas.microsoft.com/office/drawing/2014/main" id="{8ACA468C-E242-4670-B098-9005D0E11286}"/>
              </a:ext>
            </a:extLst>
          </p:cNvPr>
          <p:cNvSpPr/>
          <p:nvPr/>
        </p:nvSpPr>
        <p:spPr>
          <a:xfrm rot="16200000">
            <a:off x="3060593" y="2646872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51" name="Левая фигурная скобка 50">
            <a:extLst>
              <a:ext uri="{FF2B5EF4-FFF2-40B4-BE49-F238E27FC236}">
                <a16:creationId xmlns:a16="http://schemas.microsoft.com/office/drawing/2014/main" id="{5D21C752-20A4-44C8-869F-421F5A8680A0}"/>
              </a:ext>
            </a:extLst>
          </p:cNvPr>
          <p:cNvSpPr/>
          <p:nvPr/>
        </p:nvSpPr>
        <p:spPr>
          <a:xfrm rot="16200000">
            <a:off x="4721443" y="2644628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6DA5812E-B24C-4B75-8587-05B457893B19}"/>
              </a:ext>
            </a:extLst>
          </p:cNvPr>
          <p:cNvSpPr/>
          <p:nvPr/>
        </p:nvSpPr>
        <p:spPr>
          <a:xfrm>
            <a:off x="2894207" y="4459992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A97E935C-6779-4C7A-B983-5CB3E2F83E67}"/>
              </a:ext>
            </a:extLst>
          </p:cNvPr>
          <p:cNvSpPr/>
          <p:nvPr/>
        </p:nvSpPr>
        <p:spPr>
          <a:xfrm>
            <a:off x="4584464" y="4459992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Левая фигурная скобка 54">
            <a:extLst>
              <a:ext uri="{FF2B5EF4-FFF2-40B4-BE49-F238E27FC236}">
                <a16:creationId xmlns:a16="http://schemas.microsoft.com/office/drawing/2014/main" id="{1EEE519D-D1C4-4262-99D6-1BA6373C6CFB}"/>
              </a:ext>
            </a:extLst>
          </p:cNvPr>
          <p:cNvSpPr/>
          <p:nvPr/>
        </p:nvSpPr>
        <p:spPr>
          <a:xfrm rot="16200000">
            <a:off x="3020375" y="3667563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56" name="Левая фигурная скобка 55">
            <a:extLst>
              <a:ext uri="{FF2B5EF4-FFF2-40B4-BE49-F238E27FC236}">
                <a16:creationId xmlns:a16="http://schemas.microsoft.com/office/drawing/2014/main" id="{EC401472-A6AF-48A2-A0D4-E159185A1957}"/>
              </a:ext>
            </a:extLst>
          </p:cNvPr>
          <p:cNvSpPr/>
          <p:nvPr/>
        </p:nvSpPr>
        <p:spPr>
          <a:xfrm rot="16200000">
            <a:off x="4681225" y="3665319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2327953-75DF-4DDC-9373-7DD7637F81CE}"/>
              </a:ext>
            </a:extLst>
          </p:cNvPr>
          <p:cNvSpPr/>
          <p:nvPr/>
        </p:nvSpPr>
        <p:spPr>
          <a:xfrm>
            <a:off x="2894207" y="5572369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E637E931-1AAF-4E96-BE55-BD6A733C5D2A}"/>
              </a:ext>
            </a:extLst>
          </p:cNvPr>
          <p:cNvSpPr/>
          <p:nvPr/>
        </p:nvSpPr>
        <p:spPr>
          <a:xfrm>
            <a:off x="4584464" y="5572369"/>
            <a:ext cx="59677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95CB6729-5180-4498-9A17-6290C917D79E}"/>
              </a:ext>
            </a:extLst>
          </p:cNvPr>
          <p:cNvSpPr/>
          <p:nvPr/>
        </p:nvSpPr>
        <p:spPr>
          <a:xfrm rot="16200000">
            <a:off x="3020375" y="4779940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sp>
        <p:nvSpPr>
          <p:cNvPr id="61" name="Левая фигурная скобка 60">
            <a:extLst>
              <a:ext uri="{FF2B5EF4-FFF2-40B4-BE49-F238E27FC236}">
                <a16:creationId xmlns:a16="http://schemas.microsoft.com/office/drawing/2014/main" id="{8F3B3CA6-5C2A-4D86-BB39-AD63A8C2D2B6}"/>
              </a:ext>
            </a:extLst>
          </p:cNvPr>
          <p:cNvSpPr/>
          <p:nvPr/>
        </p:nvSpPr>
        <p:spPr>
          <a:xfrm rot="16200000">
            <a:off x="4681225" y="4777696"/>
            <a:ext cx="161920" cy="1499729"/>
          </a:xfrm>
          <a:prstGeom prst="leftBrace">
            <a:avLst>
              <a:gd name="adj1" fmla="val 4007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000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1E36113-230C-49CC-8952-C4613B338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6" t="40804" r="10455" b="35952"/>
          <a:stretch/>
        </p:blipFill>
        <p:spPr>
          <a:xfrm>
            <a:off x="5890581" y="1855211"/>
            <a:ext cx="6069329" cy="1233167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D52D788-EA4F-4472-BB41-A7FB144B9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1996"/>
              </p:ext>
            </p:extLst>
          </p:nvPr>
        </p:nvGraphicFramePr>
        <p:xfrm>
          <a:off x="2375834" y="1897772"/>
          <a:ext cx="32875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44">
                  <a:extLst>
                    <a:ext uri="{9D8B030D-6E8A-4147-A177-3AD203B41FA5}">
                      <a16:colId xmlns:a16="http://schemas.microsoft.com/office/drawing/2014/main" val="40788280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1582087558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751428753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69313065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83229044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115976516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571742581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4180286809"/>
                    </a:ext>
                  </a:extLst>
                </a:gridCol>
              </a:tblGrid>
              <a:tr h="3332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669704"/>
                  </a:ext>
                </a:extLst>
              </a:tr>
            </a:tbl>
          </a:graphicData>
        </a:graphic>
      </p:graphicFrame>
      <p:graphicFrame>
        <p:nvGraphicFramePr>
          <p:cNvPr id="68" name="Таблица 67">
            <a:extLst>
              <a:ext uri="{FF2B5EF4-FFF2-40B4-BE49-F238E27FC236}">
                <a16:creationId xmlns:a16="http://schemas.microsoft.com/office/drawing/2014/main" id="{61782E75-85D5-49BC-9791-97C588C83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329317"/>
              </p:ext>
            </p:extLst>
          </p:nvPr>
        </p:nvGraphicFramePr>
        <p:xfrm>
          <a:off x="2339487" y="2909061"/>
          <a:ext cx="32875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44">
                  <a:extLst>
                    <a:ext uri="{9D8B030D-6E8A-4147-A177-3AD203B41FA5}">
                      <a16:colId xmlns:a16="http://schemas.microsoft.com/office/drawing/2014/main" val="40788280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1582087558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751428753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69313065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83229044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115976516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571742581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4180286809"/>
                    </a:ext>
                  </a:extLst>
                </a:gridCol>
              </a:tblGrid>
              <a:tr h="3332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669704"/>
                  </a:ext>
                </a:extLst>
              </a:tr>
            </a:tbl>
          </a:graphicData>
        </a:graphic>
      </p:graphicFrame>
      <p:graphicFrame>
        <p:nvGraphicFramePr>
          <p:cNvPr id="69" name="Таблица 68">
            <a:extLst>
              <a:ext uri="{FF2B5EF4-FFF2-40B4-BE49-F238E27FC236}">
                <a16:creationId xmlns:a16="http://schemas.microsoft.com/office/drawing/2014/main" id="{27D46BA1-1F30-4881-BEE8-5B447C742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422608"/>
              </p:ext>
            </p:extLst>
          </p:nvPr>
        </p:nvGraphicFramePr>
        <p:xfrm>
          <a:off x="2306642" y="3882306"/>
          <a:ext cx="32875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44">
                  <a:extLst>
                    <a:ext uri="{9D8B030D-6E8A-4147-A177-3AD203B41FA5}">
                      <a16:colId xmlns:a16="http://schemas.microsoft.com/office/drawing/2014/main" val="40788280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1582087558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751428753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69313065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83229044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115976516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571742581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4180286809"/>
                    </a:ext>
                  </a:extLst>
                </a:gridCol>
              </a:tblGrid>
              <a:tr h="3332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669704"/>
                  </a:ext>
                </a:extLst>
              </a:tr>
            </a:tbl>
          </a:graphicData>
        </a:graphic>
      </p:graphicFrame>
      <p:graphicFrame>
        <p:nvGraphicFramePr>
          <p:cNvPr id="70" name="Таблица 69">
            <a:extLst>
              <a:ext uri="{FF2B5EF4-FFF2-40B4-BE49-F238E27FC236}">
                <a16:creationId xmlns:a16="http://schemas.microsoft.com/office/drawing/2014/main" id="{615FD51B-FC6E-4029-A357-BBBF73FD8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01413"/>
              </p:ext>
            </p:extLst>
          </p:nvPr>
        </p:nvGraphicFramePr>
        <p:xfrm>
          <a:off x="2291023" y="5029521"/>
          <a:ext cx="328755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44">
                  <a:extLst>
                    <a:ext uri="{9D8B030D-6E8A-4147-A177-3AD203B41FA5}">
                      <a16:colId xmlns:a16="http://schemas.microsoft.com/office/drawing/2014/main" val="40788280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1582087558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751428753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693130650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83229044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3115976516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2571742581"/>
                    </a:ext>
                  </a:extLst>
                </a:gridCol>
                <a:gridCol w="410944">
                  <a:extLst>
                    <a:ext uri="{9D8B030D-6E8A-4147-A177-3AD203B41FA5}">
                      <a16:colId xmlns:a16="http://schemas.microsoft.com/office/drawing/2014/main" val="4180286809"/>
                    </a:ext>
                  </a:extLst>
                </a:gridCol>
              </a:tblGrid>
              <a:tr h="33327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669704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86082C9-8AD3-4068-88FB-403E85C8150B}"/>
              </a:ext>
            </a:extLst>
          </p:cNvPr>
          <p:cNvSpPr/>
          <p:nvPr/>
        </p:nvSpPr>
        <p:spPr>
          <a:xfrm>
            <a:off x="2462667" y="138565"/>
            <a:ext cx="90764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Tetrada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kodlang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Фрагменты головоломки">
            <a:extLst>
              <a:ext uri="{FF2B5EF4-FFF2-40B4-BE49-F238E27FC236}">
                <a16:creationId xmlns:a16="http://schemas.microsoft.com/office/drawing/2014/main" id="{11ED353B-8C01-4C1B-B15F-9861449A2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658" y="-153716"/>
            <a:ext cx="1515718" cy="1515718"/>
          </a:xfrm>
          <a:prstGeom prst="rect">
            <a:avLst/>
          </a:prstGeom>
        </p:spPr>
      </p:pic>
      <p:pic>
        <p:nvPicPr>
          <p:cNvPr id="4098" name="Picture 2" descr="Тесты 8 класс &lt;!--if(ТЕСТИРОВАНИЕ)--&gt;- ТЕСТИРОВАНИЕ&lt;!--endif--&gt; - Каталог  файлов - Сайт учителя информатики">
            <a:extLst>
              <a:ext uri="{FF2B5EF4-FFF2-40B4-BE49-F238E27FC236}">
                <a16:creationId xmlns:a16="http://schemas.microsoft.com/office/drawing/2014/main" id="{BAA541FD-DDD2-4A75-A46B-B9949159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34" y="3379799"/>
            <a:ext cx="2723748" cy="27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1">
            <a:extLst>
              <a:ext uri="{FF2B5EF4-FFF2-40B4-BE49-F238E27FC236}">
                <a16:creationId xmlns:a16="http://schemas.microsoft.com/office/drawing/2014/main" id="{FDB8617E-CAFA-4614-A3FF-EC2B0873BEFB}"/>
              </a:ext>
            </a:extLst>
          </p:cNvPr>
          <p:cNvSpPr/>
          <p:nvPr/>
        </p:nvSpPr>
        <p:spPr>
          <a:xfrm rot="19075501" flipH="1">
            <a:off x="726110" y="1626703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46" name="Rounded Rectangle 1">
            <a:extLst>
              <a:ext uri="{FF2B5EF4-FFF2-40B4-BE49-F238E27FC236}">
                <a16:creationId xmlns:a16="http://schemas.microsoft.com/office/drawing/2014/main" id="{ACC68CA6-1781-4489-BFE9-2D4B73CC4F33}"/>
              </a:ext>
            </a:extLst>
          </p:cNvPr>
          <p:cNvSpPr/>
          <p:nvPr/>
        </p:nvSpPr>
        <p:spPr>
          <a:xfrm rot="19075501" flipH="1">
            <a:off x="629964" y="3878513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47" name="Rounded Rectangle 1">
            <a:extLst>
              <a:ext uri="{FF2B5EF4-FFF2-40B4-BE49-F238E27FC236}">
                <a16:creationId xmlns:a16="http://schemas.microsoft.com/office/drawing/2014/main" id="{3046463C-0B58-494A-8821-C02A1EBACF98}"/>
              </a:ext>
            </a:extLst>
          </p:cNvPr>
          <p:cNvSpPr/>
          <p:nvPr/>
        </p:nvSpPr>
        <p:spPr>
          <a:xfrm rot="19075501" flipH="1">
            <a:off x="683477" y="2726572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CC00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52" name="Rounded Rectangle 1">
            <a:extLst>
              <a:ext uri="{FF2B5EF4-FFF2-40B4-BE49-F238E27FC236}">
                <a16:creationId xmlns:a16="http://schemas.microsoft.com/office/drawing/2014/main" id="{33F29A2E-915E-4FB9-A392-1AF16EEB8F7A}"/>
              </a:ext>
            </a:extLst>
          </p:cNvPr>
          <p:cNvSpPr/>
          <p:nvPr/>
        </p:nvSpPr>
        <p:spPr>
          <a:xfrm rot="19075501" flipH="1">
            <a:off x="646822" y="5067709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5172103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48" grpId="0"/>
      <p:bldP spid="49" grpId="0"/>
      <p:bldP spid="50" grpId="0" animBg="1"/>
      <p:bldP spid="51" grpId="0" animBg="1"/>
      <p:bldP spid="53" grpId="0"/>
      <p:bldP spid="54" grpId="0"/>
      <p:bldP spid="55" grpId="0" animBg="1"/>
      <p:bldP spid="56" grpId="0" animBg="1"/>
      <p:bldP spid="58" grpId="0"/>
      <p:bldP spid="59" grpId="0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2CA33E37-A75A-459E-B888-6DE1AF1BD246}"/>
              </a:ext>
            </a:extLst>
          </p:cNvPr>
          <p:cNvSpPr/>
          <p:nvPr/>
        </p:nvSpPr>
        <p:spPr>
          <a:xfrm rot="19075501" flipH="1">
            <a:off x="10437763" y="1521582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66CDF994-7DBE-4BB5-AB7C-B952F971DDA4}"/>
              </a:ext>
            </a:extLst>
          </p:cNvPr>
          <p:cNvSpPr/>
          <p:nvPr/>
        </p:nvSpPr>
        <p:spPr>
          <a:xfrm rot="19075501" flipH="1">
            <a:off x="10341617" y="3684904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26BEE2FE-0E3F-4539-83B7-911C88704163}"/>
              </a:ext>
            </a:extLst>
          </p:cNvPr>
          <p:cNvSpPr/>
          <p:nvPr/>
        </p:nvSpPr>
        <p:spPr>
          <a:xfrm rot="19075501" flipH="1">
            <a:off x="10395130" y="2577207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CC00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3C319EB2-BD47-48C1-9099-8758895CF763}"/>
              </a:ext>
            </a:extLst>
          </p:cNvPr>
          <p:cNvSpPr/>
          <p:nvPr/>
        </p:nvSpPr>
        <p:spPr>
          <a:xfrm rot="19075501" flipH="1">
            <a:off x="10358475" y="4770864"/>
            <a:ext cx="814748" cy="938378"/>
          </a:xfrm>
          <a:custGeom>
            <a:avLst/>
            <a:gdLst/>
            <a:ahLst/>
            <a:cxnLst/>
            <a:rect l="l" t="t" r="r" b="b"/>
            <a:pathLst>
              <a:path w="936104" h="1152128">
                <a:moveTo>
                  <a:pt x="156020" y="0"/>
                </a:moveTo>
                <a:lnTo>
                  <a:pt x="780084" y="0"/>
                </a:lnTo>
                <a:cubicBezTo>
                  <a:pt x="866251" y="0"/>
                  <a:pt x="936104" y="69853"/>
                  <a:pt x="936104" y="156020"/>
                </a:cubicBezTo>
                <a:lnTo>
                  <a:pt x="936104" y="346108"/>
                </a:lnTo>
                <a:cubicBezTo>
                  <a:pt x="915878" y="331325"/>
                  <a:pt x="890838" y="324036"/>
                  <a:pt x="864096" y="324036"/>
                </a:cubicBezTo>
                <a:cubicBezTo>
                  <a:pt x="784558" y="324036"/>
                  <a:pt x="720080" y="388514"/>
                  <a:pt x="720080" y="468052"/>
                </a:cubicBezTo>
                <a:cubicBezTo>
                  <a:pt x="720080" y="547590"/>
                  <a:pt x="784558" y="612068"/>
                  <a:pt x="864096" y="612068"/>
                </a:cubicBezTo>
                <a:cubicBezTo>
                  <a:pt x="890838" y="612068"/>
                  <a:pt x="915878" y="604779"/>
                  <a:pt x="936104" y="589997"/>
                </a:cubicBezTo>
                <a:lnTo>
                  <a:pt x="936104" y="780084"/>
                </a:lnTo>
                <a:cubicBezTo>
                  <a:pt x="936104" y="866251"/>
                  <a:pt x="866251" y="936104"/>
                  <a:pt x="780084" y="936104"/>
                </a:cubicBezTo>
                <a:lnTo>
                  <a:pt x="589997" y="936104"/>
                </a:lnTo>
                <a:cubicBezTo>
                  <a:pt x="604779" y="956330"/>
                  <a:pt x="612068" y="981370"/>
                  <a:pt x="612068" y="1008112"/>
                </a:cubicBezTo>
                <a:cubicBezTo>
                  <a:pt x="612068" y="1087650"/>
                  <a:pt x="547590" y="1152128"/>
                  <a:pt x="468052" y="1152128"/>
                </a:cubicBezTo>
                <a:cubicBezTo>
                  <a:pt x="388514" y="1152128"/>
                  <a:pt x="324036" y="1087650"/>
                  <a:pt x="324036" y="1008112"/>
                </a:cubicBezTo>
                <a:cubicBezTo>
                  <a:pt x="324036" y="981370"/>
                  <a:pt x="331325" y="956330"/>
                  <a:pt x="346108" y="936104"/>
                </a:cubicBezTo>
                <a:lnTo>
                  <a:pt x="156020" y="936104"/>
                </a:lnTo>
                <a:cubicBezTo>
                  <a:pt x="69853" y="936104"/>
                  <a:pt x="0" y="866251"/>
                  <a:pt x="0" y="780084"/>
                </a:cubicBezTo>
                <a:lnTo>
                  <a:pt x="0" y="156020"/>
                </a:lnTo>
                <a:cubicBezTo>
                  <a:pt x="0" y="69853"/>
                  <a:pt x="69853" y="0"/>
                  <a:pt x="156020" y="0"/>
                </a:cubicBez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39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540" dirty="0">
              <a:solidFill>
                <a:prstClr val="white"/>
              </a:solidFill>
              <a:latin typeface="Open Sans Ligh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425F95-AD39-4B65-859F-12BEC2D1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7" t="26251" r="22992" b="8465"/>
          <a:stretch/>
        </p:blipFill>
        <p:spPr>
          <a:xfrm>
            <a:off x="172756" y="1469941"/>
            <a:ext cx="8169785" cy="513729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73123B6-96A6-4C9E-B082-848F4B86B8C6}"/>
              </a:ext>
            </a:extLst>
          </p:cNvPr>
          <p:cNvSpPr/>
          <p:nvPr/>
        </p:nvSpPr>
        <p:spPr>
          <a:xfrm>
            <a:off x="7195674" y="1677499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6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RU" sz="4000" spc="6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BF840F6-1669-4338-BE33-99725B848522}"/>
              </a:ext>
            </a:extLst>
          </p:cNvPr>
          <p:cNvSpPr/>
          <p:nvPr/>
        </p:nvSpPr>
        <p:spPr>
          <a:xfrm>
            <a:off x="7221846" y="2547773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6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endParaRPr lang="ru-RU" sz="4000" spc="6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44A4160-2CAA-4506-B816-2EE547441A5D}"/>
              </a:ext>
            </a:extLst>
          </p:cNvPr>
          <p:cNvSpPr/>
          <p:nvPr/>
        </p:nvSpPr>
        <p:spPr>
          <a:xfrm>
            <a:off x="7221846" y="3762795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6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6C </a:t>
            </a:r>
            <a:endParaRPr lang="ru-RU" sz="4000" spc="6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7449B8-2C58-405E-8E27-E35DD87669F6}"/>
              </a:ext>
            </a:extLst>
          </p:cNvPr>
          <p:cNvSpPr/>
          <p:nvPr/>
        </p:nvSpPr>
        <p:spPr>
          <a:xfrm>
            <a:off x="8134333" y="3605781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40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F99CEF9-10A7-4183-9288-8BCC8641C0CE}"/>
              </a:ext>
            </a:extLst>
          </p:cNvPr>
          <p:cNvSpPr/>
          <p:nvPr/>
        </p:nvSpPr>
        <p:spPr>
          <a:xfrm>
            <a:off x="3614311" y="5389703"/>
            <a:ext cx="471053" cy="301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6D90774-DDBA-4F8C-A2B5-610E95EAC600}"/>
              </a:ext>
            </a:extLst>
          </p:cNvPr>
          <p:cNvSpPr/>
          <p:nvPr/>
        </p:nvSpPr>
        <p:spPr>
          <a:xfrm>
            <a:off x="3614311" y="2133099"/>
            <a:ext cx="471053" cy="301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6543BF1-EB08-41B8-8B0A-2E30E3815EF4}"/>
              </a:ext>
            </a:extLst>
          </p:cNvPr>
          <p:cNvSpPr/>
          <p:nvPr/>
        </p:nvSpPr>
        <p:spPr>
          <a:xfrm>
            <a:off x="3614310" y="6261176"/>
            <a:ext cx="471053" cy="301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558A0D80-3361-4793-B111-127A7D50ACBF}"/>
              </a:ext>
            </a:extLst>
          </p:cNvPr>
          <p:cNvSpPr/>
          <p:nvPr/>
        </p:nvSpPr>
        <p:spPr>
          <a:xfrm>
            <a:off x="1738232" y="3892935"/>
            <a:ext cx="471053" cy="3017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54F8C95-3F41-4BB6-AADD-750FF75C9DEE}"/>
              </a:ext>
            </a:extLst>
          </p:cNvPr>
          <p:cNvSpPr/>
          <p:nvPr/>
        </p:nvSpPr>
        <p:spPr>
          <a:xfrm>
            <a:off x="7229011" y="4762239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600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6F </a:t>
            </a:r>
            <a:endParaRPr lang="ru-RU" sz="4000" spc="600" dirty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AE2320C5-3AE9-424C-9CCC-248C948F6DE7}"/>
              </a:ext>
            </a:extLst>
          </p:cNvPr>
          <p:cNvSpPr/>
          <p:nvPr/>
        </p:nvSpPr>
        <p:spPr>
          <a:xfrm>
            <a:off x="8864437" y="1566266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12FA672-9E2F-463F-8C1E-B371DAC534B7}"/>
              </a:ext>
            </a:extLst>
          </p:cNvPr>
          <p:cNvSpPr/>
          <p:nvPr/>
        </p:nvSpPr>
        <p:spPr>
          <a:xfrm>
            <a:off x="8850346" y="2616050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’ 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B998EEB-8822-4D01-929D-08C11E97DAF4}"/>
              </a:ext>
            </a:extLst>
          </p:cNvPr>
          <p:cNvSpPr/>
          <p:nvPr/>
        </p:nvSpPr>
        <p:spPr>
          <a:xfrm>
            <a:off x="8794001" y="3761638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 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7D190C4-D7A4-4DA5-91D7-2079F41C0CBF}"/>
              </a:ext>
            </a:extLst>
          </p:cNvPr>
          <p:cNvSpPr/>
          <p:nvPr/>
        </p:nvSpPr>
        <p:spPr>
          <a:xfrm>
            <a:off x="8798558" y="4762239"/>
            <a:ext cx="3789274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E4657DD-DEA3-4ABC-8B9D-FCD2AFFC3C5A}"/>
              </a:ext>
            </a:extLst>
          </p:cNvPr>
          <p:cNvSpPr/>
          <p:nvPr/>
        </p:nvSpPr>
        <p:spPr>
          <a:xfrm>
            <a:off x="1738232" y="224381"/>
            <a:ext cx="95507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ASCIIdan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kodlang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21">
            <a:extLst>
              <a:ext uri="{FF2B5EF4-FFF2-40B4-BE49-F238E27FC236}">
                <a16:creationId xmlns:a16="http://schemas.microsoft.com/office/drawing/2014/main" id="{CDE1E289-2C0F-4150-A7E2-C30DAAD1FC35}"/>
              </a:ext>
            </a:extLst>
          </p:cNvPr>
          <p:cNvSpPr/>
          <p:nvPr/>
        </p:nvSpPr>
        <p:spPr bwMode="auto">
          <a:xfrm>
            <a:off x="668595" y="106292"/>
            <a:ext cx="1260364" cy="111139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 kern="0">
              <a:solidFill>
                <a:prstClr val="white"/>
              </a:solidFill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4705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32" grpId="0"/>
      <p:bldP spid="33" grpId="0"/>
      <p:bldP spid="34" grpId="0"/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ᐈ Рисунок ручка фото, фотографии ручка | скачать на Depositphotos®">
            <a:extLst>
              <a:ext uri="{FF2B5EF4-FFF2-40B4-BE49-F238E27FC236}">
                <a16:creationId xmlns:a16="http://schemas.microsoft.com/office/drawing/2014/main" id="{C75BD357-7680-4A68-891A-995C9A4B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3311">
            <a:off x="6943698" y="2690912"/>
            <a:ext cx="1843395" cy="12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9A03F9-E49B-45CF-80A2-89A06A3DD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5" t="8830" r="2305" b="35569"/>
          <a:stretch/>
        </p:blipFill>
        <p:spPr>
          <a:xfrm rot="20755540">
            <a:off x="6182948" y="2115804"/>
            <a:ext cx="2619375" cy="96917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/>
              <a:t> </a:t>
            </a:r>
            <a:r>
              <a:rPr lang="en-US" sz="4400" kern="0" dirty="0" err="1"/>
              <a:t>Axborot</a:t>
            </a:r>
            <a:r>
              <a:rPr lang="en-US" sz="4400" kern="0" dirty="0"/>
              <a:t> (</a:t>
            </a:r>
            <a:r>
              <a:rPr lang="en-US" sz="4400" kern="0" dirty="0" err="1"/>
              <a:t>matn</a:t>
            </a:r>
            <a:r>
              <a:rPr lang="en-US" sz="4400" kern="0" dirty="0"/>
              <a:t>) </a:t>
            </a:r>
            <a:r>
              <a:rPr lang="en-US" sz="4400" kern="0" dirty="0" err="1"/>
              <a:t>yozish</a:t>
            </a:r>
            <a:r>
              <a:rPr lang="en-US" sz="4400" kern="0" dirty="0"/>
              <a:t> </a:t>
            </a:r>
            <a:r>
              <a:rPr lang="en-US" sz="4400" kern="0" dirty="0" err="1"/>
              <a:t>texnologiyasi</a:t>
            </a:r>
            <a:r>
              <a:rPr lang="en-US" sz="4400" kern="0" dirty="0"/>
              <a:t>:</a:t>
            </a:r>
            <a:endParaRPr lang="ru-RU" sz="440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802A99-0C67-4C93-B627-26B75FBD9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93" t="26940" r="60970" b="49027"/>
          <a:stretch/>
        </p:blipFill>
        <p:spPr>
          <a:xfrm>
            <a:off x="567347" y="1482435"/>
            <a:ext cx="2022764" cy="2369128"/>
          </a:xfrm>
          <a:prstGeom prst="rect">
            <a:avLst/>
          </a:prstGeom>
        </p:spPr>
      </p:pic>
      <p:pic>
        <p:nvPicPr>
          <p:cNvPr id="4098" name="Picture 2" descr="очки чернила перо письма бумага свитки HD обои для ноутбука">
            <a:extLst>
              <a:ext uri="{FF2B5EF4-FFF2-40B4-BE49-F238E27FC236}">
                <a16:creationId xmlns:a16="http://schemas.microsoft.com/office/drawing/2014/main" id="{3BEF9FEE-89C8-49A1-84C5-783C8BEBA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68" y="1976590"/>
            <a:ext cx="2718993" cy="18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Печатные машинки в СССР">
            <a:extLst>
              <a:ext uri="{FF2B5EF4-FFF2-40B4-BE49-F238E27FC236}">
                <a16:creationId xmlns:a16="http://schemas.microsoft.com/office/drawing/2014/main" id="{0000F397-4E0A-4205-BC27-DB20E47D1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7" b="5797"/>
          <a:stretch/>
        </p:blipFill>
        <p:spPr bwMode="auto">
          <a:xfrm>
            <a:off x="9346785" y="1976590"/>
            <a:ext cx="210078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24 правила набора текста: начинающим корректорам - блог Indigo">
            <a:extLst>
              <a:ext uri="{FF2B5EF4-FFF2-40B4-BE49-F238E27FC236}">
                <a16:creationId xmlns:a16="http://schemas.microsoft.com/office/drawing/2014/main" id="{1DEC9EAF-9F3D-4982-B441-2A6393B51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0" r="7420"/>
          <a:stretch/>
        </p:blipFill>
        <p:spPr bwMode="auto">
          <a:xfrm>
            <a:off x="6507463" y="4460889"/>
            <a:ext cx="2210364" cy="162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Первый массовый персональный компьютер. История персонального компьютера">
            <a:extLst>
              <a:ext uri="{FF2B5EF4-FFF2-40B4-BE49-F238E27FC236}">
                <a16:creationId xmlns:a16="http://schemas.microsoft.com/office/drawing/2014/main" id="{F0057D03-5AEE-4C15-AAF6-2E39ECB6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850" y="4491180"/>
            <a:ext cx="261937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Рейтинг планшетов 2020 года — топ лучших моделей по мнению специалистов  iChip.ru">
            <a:extLst>
              <a:ext uri="{FF2B5EF4-FFF2-40B4-BE49-F238E27FC236}">
                <a16:creationId xmlns:a16="http://schemas.microsoft.com/office/drawing/2014/main" id="{E5303C5B-360B-4570-8F0F-DBF24D3D4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3"/>
          <a:stretch/>
        </p:blipFill>
        <p:spPr bwMode="auto">
          <a:xfrm>
            <a:off x="9346785" y="4486581"/>
            <a:ext cx="181388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Сборки ПК игровые">
            <a:extLst>
              <a:ext uri="{FF2B5EF4-FFF2-40B4-BE49-F238E27FC236}">
                <a16:creationId xmlns:a16="http://schemas.microsoft.com/office/drawing/2014/main" id="{2DDD4904-15F1-4CF6-8340-AC3D9056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24" y="4218022"/>
            <a:ext cx="2858282" cy="19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058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-2532"/>
            <a:ext cx="12191999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/>
              <a:t> </a:t>
            </a:r>
            <a:r>
              <a:rPr lang="en-US" sz="4400" kern="0" dirty="0" err="1"/>
              <a:t>Axborot</a:t>
            </a:r>
            <a:r>
              <a:rPr lang="en-US" sz="4400" kern="0" dirty="0"/>
              <a:t> (</a:t>
            </a:r>
            <a:r>
              <a:rPr lang="en-US" sz="4400" kern="0" dirty="0" err="1"/>
              <a:t>xat</a:t>
            </a:r>
            <a:r>
              <a:rPr lang="en-US" sz="4400" kern="0" dirty="0"/>
              <a:t>) </a:t>
            </a:r>
            <a:r>
              <a:rPr lang="en-US" sz="4400" kern="0" dirty="0" err="1"/>
              <a:t>yetkazish</a:t>
            </a:r>
            <a:r>
              <a:rPr lang="en-US" sz="4400" kern="0" dirty="0"/>
              <a:t> </a:t>
            </a:r>
            <a:endParaRPr lang="ru-RU" sz="4400" kern="0" dirty="0"/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/>
              <a:t>vositalari</a:t>
            </a:r>
            <a:r>
              <a:rPr lang="en-US" sz="4400" kern="0" dirty="0"/>
              <a:t> </a:t>
            </a:r>
            <a:r>
              <a:rPr lang="en-US" sz="4400" kern="0" dirty="0" err="1"/>
              <a:t>texnologiyasi</a:t>
            </a:r>
            <a:r>
              <a:rPr lang="en-US" sz="4400" kern="0" dirty="0"/>
              <a:t>:</a:t>
            </a:r>
            <a:endParaRPr lang="ru-RU" sz="4400" kern="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BA1E76-AAB7-4A99-A2F9-44083CA77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6" t="23336" r="19659" b="16347"/>
          <a:stretch/>
        </p:blipFill>
        <p:spPr>
          <a:xfrm>
            <a:off x="1178809" y="1351685"/>
            <a:ext cx="9116293" cy="53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86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546931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400" kern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55DBDE-B3C3-4C46-8E69-3A0F2D5C7EA2}"/>
              </a:ext>
            </a:extLst>
          </p:cNvPr>
          <p:cNvSpPr/>
          <p:nvPr/>
        </p:nvSpPr>
        <p:spPr>
          <a:xfrm>
            <a:off x="289755" y="954374"/>
            <a:ext cx="597309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Texnologiya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grekcha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techne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san’at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mohirlik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hunar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logos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fan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so‘zlaridan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maqsadga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erishish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zaruriy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vositalar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usul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sharoitlardan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foydalangan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amallarning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ket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bajarilishini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ko‘zda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tutadi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Победить «мало показов» без потерь: новая технология в сфере контекстной  рекламы | Hot News in World">
            <a:extLst>
              <a:ext uri="{FF2B5EF4-FFF2-40B4-BE49-F238E27FC236}">
                <a16:creationId xmlns:a16="http://schemas.microsoft.com/office/drawing/2014/main" id="{B6A25176-DB57-4E43-9582-930D308A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44" y="1245170"/>
            <a:ext cx="5087348" cy="34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508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he Business Benefits of Investing in Information Technology | Shackleton">
            <a:extLst>
              <a:ext uri="{FF2B5EF4-FFF2-40B4-BE49-F238E27FC236}">
                <a16:creationId xmlns:a16="http://schemas.microsoft.com/office/drawing/2014/main" id="{AB990F78-AAEE-4FED-B2C6-C7715742A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1873249"/>
            <a:ext cx="6580909" cy="37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10938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/>
              <a:t>Axborot</a:t>
            </a:r>
            <a:r>
              <a:rPr lang="en-US" sz="4400" kern="0" dirty="0"/>
              <a:t> </a:t>
            </a:r>
            <a:r>
              <a:rPr lang="en-US" sz="4400" kern="0" dirty="0" err="1"/>
              <a:t>texnologiyalari</a:t>
            </a:r>
            <a:r>
              <a:rPr lang="en-US" sz="4400" kern="0" dirty="0"/>
              <a:t> </a:t>
            </a:r>
            <a:endParaRPr lang="ru-RU" sz="4400" kern="0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969A6A2-1037-4B13-99DE-59C093C6B681}"/>
              </a:ext>
            </a:extLst>
          </p:cNvPr>
          <p:cNvSpPr/>
          <p:nvPr/>
        </p:nvSpPr>
        <p:spPr>
          <a:xfrm>
            <a:off x="6420938" y="2092034"/>
            <a:ext cx="5771061" cy="3269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Axborotlarni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to‘plash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vositalari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texnologiyalari</a:t>
            </a:r>
            <a:r>
              <a:rPr lang="en-US" sz="40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220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8BC426-6521-4212-B4D5-4AA43415AA5A}"/>
              </a:ext>
            </a:extLst>
          </p:cNvPr>
          <p:cNvSpPr/>
          <p:nvPr/>
        </p:nvSpPr>
        <p:spPr>
          <a:xfrm>
            <a:off x="0" y="1"/>
            <a:ext cx="12192000" cy="104061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400850" y="277266"/>
            <a:ext cx="11237912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kern="0" dirty="0" err="1"/>
              <a:t>Axborot</a:t>
            </a:r>
            <a:r>
              <a:rPr lang="en-US" sz="4400" kern="0" dirty="0"/>
              <a:t> </a:t>
            </a:r>
            <a:r>
              <a:rPr lang="en-US" sz="4400" kern="0" dirty="0" err="1"/>
              <a:t>texnologiyalari</a:t>
            </a:r>
            <a:r>
              <a:rPr lang="en-US" sz="4400" kern="0" dirty="0"/>
              <a:t> </a:t>
            </a:r>
            <a:r>
              <a:rPr lang="en-US" sz="4400" kern="0" dirty="0" err="1"/>
              <a:t>omillari</a:t>
            </a:r>
            <a:r>
              <a:rPr lang="en-US" sz="4400" kern="0" dirty="0"/>
              <a:t>:</a:t>
            </a:r>
            <a:endParaRPr lang="ru-RU" sz="4400" kern="0" dirty="0"/>
          </a:p>
        </p:txBody>
      </p:sp>
      <p:pic>
        <p:nvPicPr>
          <p:cNvPr id="3080" name="Picture 8" descr="Какие школьные принадлежности нужны ученику?">
            <a:extLst>
              <a:ext uri="{FF2B5EF4-FFF2-40B4-BE49-F238E27FC236}">
                <a16:creationId xmlns:a16="http://schemas.microsoft.com/office/drawing/2014/main" id="{F16341F8-8423-42BA-9D06-13F73D07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40" y="1462429"/>
            <a:ext cx="2241513" cy="16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Сокращение числа учеников в классе – не панацея | Вести образования">
            <a:extLst>
              <a:ext uri="{FF2B5EF4-FFF2-40B4-BE49-F238E27FC236}">
                <a16:creationId xmlns:a16="http://schemas.microsoft.com/office/drawing/2014/main" id="{FC402122-D247-431D-B9F6-EB7F91A2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326" y="1620747"/>
            <a:ext cx="2591533" cy="13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Любимчик учителя или сколько учить учеников в классе?">
            <a:extLst>
              <a:ext uri="{FF2B5EF4-FFF2-40B4-BE49-F238E27FC236}">
                <a16:creationId xmlns:a16="http://schemas.microsoft.com/office/drawing/2014/main" id="{544C010F-FD76-4AE9-99AC-9AE00BE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722" y="3314914"/>
            <a:ext cx="2601183" cy="17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Купить Кодоскоп по доступной цене в большом выборе.">
            <a:extLst>
              <a:ext uri="{FF2B5EF4-FFF2-40B4-BE49-F238E27FC236}">
                <a16:creationId xmlns:a16="http://schemas.microsoft.com/office/drawing/2014/main" id="{87CDAD98-958C-4FFC-A91A-7B521BA09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/>
          <a:stretch/>
        </p:blipFill>
        <p:spPr bwMode="auto">
          <a:xfrm>
            <a:off x="-44503" y="3156597"/>
            <a:ext cx="218681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Как выбрать экран для проектора?">
            <a:extLst>
              <a:ext uri="{FF2B5EF4-FFF2-40B4-BE49-F238E27FC236}">
                <a16:creationId xmlns:a16="http://schemas.microsoft.com/office/drawing/2014/main" id="{888A729B-0C9A-4AEC-B90B-E9CD9AF8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15" y="4837659"/>
            <a:ext cx="2890294" cy="19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Как выбрать и где купить современный и надежный компьютер? - iPress.ua">
            <a:extLst>
              <a:ext uri="{FF2B5EF4-FFF2-40B4-BE49-F238E27FC236}">
                <a16:creationId xmlns:a16="http://schemas.microsoft.com/office/drawing/2014/main" id="{16691944-AFA3-45E1-9A51-58C64237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92" y="4042496"/>
            <a:ext cx="2618075" cy="13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Учебное видео об уроках информатики в Великобритании |">
            <a:extLst>
              <a:ext uri="{FF2B5EF4-FFF2-40B4-BE49-F238E27FC236}">
                <a16:creationId xmlns:a16="http://schemas.microsoft.com/office/drawing/2014/main" id="{94CC2F03-353F-4914-B280-C9076411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72" y="1671287"/>
            <a:ext cx="4295636" cy="20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 descr="C:\Users\Desktop\Pictures\Screenshots\Снимок экрана (5).png">
            <a:extLst>
              <a:ext uri="{FF2B5EF4-FFF2-40B4-BE49-F238E27FC236}">
                <a16:creationId xmlns:a16="http://schemas.microsoft.com/office/drawing/2014/main" id="{DD16545B-E612-41C5-B866-72DF1F87F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14861" t="5985" r="13177" b="15837"/>
          <a:stretch/>
        </p:blipFill>
        <p:spPr bwMode="auto">
          <a:xfrm>
            <a:off x="6171078" y="4280651"/>
            <a:ext cx="2601184" cy="179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E08A623-E350-4A8D-AD98-DD3E481A6D1A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051498" y="1040611"/>
            <a:ext cx="44502" cy="5720407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743211-490E-40C2-AFE4-65C904C23BC3}"/>
              </a:ext>
            </a:extLst>
          </p:cNvPr>
          <p:cNvSpPr/>
          <p:nvPr/>
        </p:nvSpPr>
        <p:spPr>
          <a:xfrm>
            <a:off x="6505462" y="2309512"/>
            <a:ext cx="2069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0F17652-D18D-4D35-94BD-F069D0A04793}"/>
              </a:ext>
            </a:extLst>
          </p:cNvPr>
          <p:cNvSpPr/>
          <p:nvPr/>
        </p:nvSpPr>
        <p:spPr>
          <a:xfrm>
            <a:off x="3102213" y="2294886"/>
            <a:ext cx="2749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610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15977</TotalTime>
  <Words>592</Words>
  <Application>Microsoft Office PowerPoint</Application>
  <PresentationFormat>Широкоэкранный</PresentationFormat>
  <Paragraphs>153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맑은 고딕</vt:lpstr>
      <vt:lpstr>Arial</vt:lpstr>
      <vt:lpstr>Arial Black</vt:lpstr>
      <vt:lpstr>Arial Unicode MS</vt:lpstr>
      <vt:lpstr>Calibri</vt:lpstr>
      <vt:lpstr>Calibri Light</vt:lpstr>
      <vt:lpstr>Open Sans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Пользователь</cp:lastModifiedBy>
  <cp:revision>664</cp:revision>
  <dcterms:created xsi:type="dcterms:W3CDTF">2020-09-03T11:25:49Z</dcterms:created>
  <dcterms:modified xsi:type="dcterms:W3CDTF">2020-11-16T13:04:30Z</dcterms:modified>
</cp:coreProperties>
</file>