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2" r:id="rId2"/>
    <p:sldId id="417" r:id="rId3"/>
    <p:sldId id="416" r:id="rId4"/>
    <p:sldId id="415" r:id="rId5"/>
    <p:sldId id="420" r:id="rId6"/>
    <p:sldId id="391" r:id="rId7"/>
    <p:sldId id="421" r:id="rId8"/>
    <p:sldId id="424" r:id="rId9"/>
    <p:sldId id="425" r:id="rId10"/>
    <p:sldId id="419" r:id="rId11"/>
    <p:sldId id="422" r:id="rId12"/>
    <p:sldId id="398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2F2F2"/>
    <a:srgbClr val="0066FF"/>
    <a:srgbClr val="660033"/>
    <a:srgbClr val="660066"/>
    <a:srgbClr val="2F528F"/>
    <a:srgbClr val="FFFF66"/>
    <a:srgbClr val="66FF33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54E3C6B-CF63-468C-87C7-4E9EEF676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AA518A-C608-44D1-BFA8-12AE5F8DA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4B6E5-581F-4F8F-8AB9-7CE855250DC9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230331CD-2BC5-4CF3-BBEB-589AB100D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71A741DD-54EC-4474-82EF-AD1FFC8A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D04121-5026-432F-875E-195D1999D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755312-82DF-4AA9-BFFF-FD628643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296FAF-E0AE-4FE8-8A6E-C258A87F1E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8937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xmlns="" id="{70EF6BFB-4024-41B9-8DB1-9496D158B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xmlns="" id="{4498BEA6-3EFD-492B-87A7-4AC1CCB0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xmlns="" id="{FA8F567B-BF30-4757-9DDD-A536C5ED9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65FDD0-463B-4F05-965F-F7B8B3C3329F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5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E2EB2-A663-466A-BCFF-A8F05E55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4AA45A-BF13-4BC7-8813-CAEF890B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A7092B-3C71-417D-99BD-674C8F4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142-0E50-4CF7-9F9D-1E5F716866D0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FFDA25-36B8-46E6-A1EC-54F3AF04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4A57B-2A99-46E8-AA60-A3FED2FC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43FF-38C6-42D1-BA9F-8EAD10CF2F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726011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296D9C-3B0D-4DC3-AD23-1D666A6D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BCF684-C8F5-426A-A2D3-846BA4CA9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C13CF6-9C4D-4BC9-845B-554903F3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FCA-6819-4865-96FA-2EEC2D658822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4498FC-F557-44A8-BEC1-599D815D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3956B-06BE-4BE3-9756-66BC238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5C2B3-F6AF-4713-B668-5346813E8B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587359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51B8CBD-25FC-4B8F-B8E4-2723B191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15D9B8-EFDD-4832-A596-91A59FA9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F18AE4-1973-4F73-8003-30F2039A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032-A759-4568-A650-7D5611EDDFD3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5B80E8-BBE3-4E0B-92EE-20308B02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CC9D20-7EA2-480F-B77A-6B83DF8F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CB4C-759F-4408-8918-D8AFDE7FE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019168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0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34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34"/>
            </a:lvl1pPr>
            <a:lvl2pPr marL="145382" indent="-145382">
              <a:buFont typeface="Arial" panose="020B0604020202020204" pitchFamily="34" charset="0"/>
              <a:buChar char="•"/>
              <a:defRPr sz="1334"/>
            </a:lvl2pPr>
            <a:lvl3pPr marL="290764" indent="-145382">
              <a:defRPr sz="1334"/>
            </a:lvl3pPr>
            <a:lvl4pPr marL="508836" indent="-218073">
              <a:defRPr sz="1334"/>
            </a:lvl4pPr>
            <a:lvl5pPr marL="726909" indent="-218073">
              <a:defRPr sz="1334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4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15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82433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5" cy="619232"/>
          </a:xfrm>
        </p:spPr>
        <p:txBody>
          <a:bodyPr lIns="0" tIns="0" rIns="0" bIns="0"/>
          <a:lstStyle>
            <a:lvl1pPr>
              <a:defRPr sz="40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xmlns="" id="{984634D1-F00E-4B65-9F87-2B7017BB7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xmlns="" id="{EACB35A7-2430-4BF7-BE3A-0EE0D36EC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0F1B7-61C0-4D30-BE93-04806B9CDA38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3AD37EC-3DE0-48B1-851D-1B27C50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68BCCE9-C0EE-43C1-8A45-B5F9BDBEE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21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9F6945-8744-4884-BA86-263BDA4C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482717-D4D2-4F34-B044-926F91E9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E38AC9-3E80-453B-A13B-1972536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026C-F346-48FE-8969-6C5B7ABE3C00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287452-3534-452B-94E6-61DEC24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249F45-E7E0-4A3C-9654-7E644B9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C058-67FA-47CB-A14C-334E2DDFF07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29531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EDBDA-126F-43A1-860F-8A73CC27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AFDE12-72BF-441C-ABC8-E0A50BEE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A0EA84-32C0-4F82-8A02-88595968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AFB-D82D-402E-860B-078814EB7085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5EE5E-2682-4DDF-83BC-30591033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7EC988-E6F6-4396-95DA-EA9DE25E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FBB-E13A-4B43-962F-8D3721D0FB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44810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987C3D-52D3-42BE-BE2D-5A0B61A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27DFA5-05F9-4C74-B21A-AE4C5391C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2D4D2F-DDD0-446A-8B7A-F3122615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6B48183-1280-4491-911C-E648F705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ABBC-3DF7-4D40-99A3-B751E01DB60F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CE7CBC9-8295-4FF2-9F06-8BBBD08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5ABC888-79DB-42ED-972C-B43EEB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FF2B-462C-4BCF-82A9-4A577F0FB9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854931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C0CBE-1A37-4E73-98AC-B93E2C7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83AF70-AC96-4D06-ACBA-37D6F334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564D61-6572-495C-87B3-66697B66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21C902-D1C4-4F87-8A52-1D4C073D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963A8C-3C02-43EC-8936-FFA804AC7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2E3CBDD-2CE7-4B9E-A71D-16AD1656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F3A-AE16-4F67-808D-B9AA0506FD1A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5CDC79D3-1AAE-4D94-A9EC-A588585A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ED658DD-841D-42E5-A636-6019587F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50EA-C1D1-4378-9AF5-4C1309B7D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769179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3D8C8-55C5-4F20-8A0B-3D06C4C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ABA16945-44C1-4338-A853-440B8364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DAF-E03F-41D7-9E1D-20E39ED98793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565E3541-F5A1-47FC-AF8F-048B89E9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74408C41-5085-42DF-8425-4D8C0BB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675D-D85B-44DE-9D9E-43CC4E0AF9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233517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251BFB15-F45B-45F7-9DE2-D2DA8FC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AB8-011D-45FE-AC6F-23D3171A8E44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44C5C5-15F0-4E56-AAC3-870B1871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381536AD-57A2-49F9-A4BE-BDA84D9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1DB4-477C-4D19-8161-8906B917A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36763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A71A04-13FE-49CB-A651-06C771C9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092BF1-F8F9-49FC-8F30-85EFBF5B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1465A8-BF54-4A05-9D0E-5A6F395A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189A356-4EE7-461B-920F-F9A3666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A280-FD99-45D8-8C76-E819B9AFE911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8A905B-4056-49C0-9DCA-169774C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71D722E-4C85-4ED6-B49C-D3D7629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276A-DE40-4DA7-A6D9-10B378FFD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93638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F772C9-1087-4F81-A263-A70D3212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64C6B2-632E-4108-96FD-85F976AAF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1B72C1-4725-40B8-A9B3-E07CF04E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C1CA815-5FE2-4EB9-B189-EEC60FD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9AFE-87B0-4A58-B940-A27ECA91F010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2CAD942-4245-4531-9727-2B4976CA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AA554FF-827C-44B1-BC43-DC24ABF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A809-EBD9-412D-87CD-48E209C472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3599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C9AC8FED-B469-446E-B99B-B8697DAF3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80600FED-575E-4CA7-9D4A-AF15BA107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74C3D0-D951-4D74-B7C1-77EF141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1AB21-66E1-4C29-8BA2-512A88883F75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6037FA-5B51-41F2-AD54-AE301998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CA9C9B-94D3-4638-B526-E3686F31B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9208E2-7C82-484B-AF6A-4F16635AA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 spd="slow"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17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29510" y="3003216"/>
            <a:ext cx="9830653" cy="797884"/>
          </a:xfrm>
          <a:prstGeom prst="rect">
            <a:avLst/>
          </a:prstGeom>
        </p:spPr>
        <p:txBody>
          <a:bodyPr wrap="square" lIns="0" tIns="28168" rIns="0" bIns="0">
            <a:spAutoFit/>
          </a:bodyPr>
          <a:lstStyle/>
          <a:p>
            <a:pPr marL="37131" algn="ctr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en-US" sz="5000" b="1" spc="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spc="300" dirty="0" smtClean="0">
                <a:solidFill>
                  <a:srgbClr val="002060"/>
                </a:solidFill>
                <a:latin typeface="Arial"/>
                <a:cs typeface="Arial"/>
              </a:rPr>
              <a:t>MAVZU: TAKRORLASH</a:t>
            </a:r>
            <a:endParaRPr lang="en-US" sz="4000" i="1" spc="3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089025" y="233203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089025" y="4662488"/>
            <a:ext cx="674688" cy="19224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 dirty="0">
              <a:latin typeface="+mn-l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31375" y="647700"/>
            <a:ext cx="1852613" cy="7921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286">
              <a:latin typeface="+mn-l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894888" y="598488"/>
            <a:ext cx="1565275" cy="801687"/>
          </a:xfrm>
          <a:prstGeom prst="rect">
            <a:avLst/>
          </a:prstGeom>
        </p:spPr>
        <p:txBody>
          <a:bodyPr lIns="0" tIns="32012" rIns="0" bIns="0">
            <a:spAutoFit/>
          </a:bodyPr>
          <a:lstStyle/>
          <a:p>
            <a:pPr eaLnBrk="1" fontAlgn="auto" hangingPunct="1">
              <a:spcBef>
                <a:spcPts val="252"/>
              </a:spcBef>
              <a:spcAft>
                <a:spcPts val="0"/>
              </a:spcAft>
              <a:defRPr/>
            </a:pPr>
            <a:r>
              <a:rPr lang="en-US" sz="5000" b="1" spc="2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1" b="1" spc="20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001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117725" y="431800"/>
            <a:ext cx="7399338" cy="1320800"/>
          </a:xfrm>
          <a:prstGeom prst="rect">
            <a:avLst/>
          </a:prstGeom>
        </p:spPr>
        <p:txBody>
          <a:bodyPr lIns="0" tIns="294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647" algn="ctr" defTabSz="1846555" eaLnBrk="1" fontAlgn="auto" hangingPunct="1">
              <a:spcBef>
                <a:spcPts val="231"/>
              </a:spcBef>
              <a:spcAft>
                <a:spcPts val="0"/>
              </a:spcAft>
              <a:defRPr/>
            </a:pPr>
            <a:r>
              <a:rPr lang="en-US" sz="4191" kern="0" cap="all" spc="-61" dirty="0" err="1">
                <a:solidFill>
                  <a:sysClr val="window" lastClr="FFFFFF"/>
                </a:solidFill>
              </a:rPr>
              <a:t>Informatika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va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axborot</a:t>
            </a:r>
            <a:r>
              <a:rPr lang="en-US" sz="4191" kern="0" cap="all" spc="-61" dirty="0">
                <a:solidFill>
                  <a:sysClr val="window" lastClr="FFFFFF"/>
                </a:solidFill>
              </a:rPr>
              <a:t> </a:t>
            </a:r>
            <a:r>
              <a:rPr lang="en-US" sz="4191" kern="0" cap="all" spc="-61" dirty="0" err="1">
                <a:solidFill>
                  <a:sysClr val="window" lastClr="FFFFFF"/>
                </a:solidFill>
              </a:rPr>
              <a:t>texnologiyalari</a:t>
            </a:r>
            <a:endParaRPr lang="en-US" sz="4191" kern="0" cap="all" spc="10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1725613" y="1101725"/>
            <a:ext cx="26987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1725613" y="1274763"/>
            <a:ext cx="26987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1219200" y="1101725"/>
            <a:ext cx="26988" cy="144463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1219200" y="1274763"/>
            <a:ext cx="26988" cy="100012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846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GIF by National Geographic Channel">
            <a:extLst>
              <a:ext uri="{FF2B5EF4-FFF2-40B4-BE49-F238E27FC236}">
                <a16:creationId xmlns:a16="http://schemas.microsoft.com/office/drawing/2014/main" xmlns="" id="{179ABAAC-62E7-470D-9A4D-DFDF6AF7B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7" y="558567"/>
            <a:ext cx="1888860" cy="10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5849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ᐈ Чаши весов фотографии, картинки рисунок чаша весов | скачать на  Depositphotos®">
            <a:extLst>
              <a:ext uri="{FF2B5EF4-FFF2-40B4-BE49-F238E27FC236}">
                <a16:creationId xmlns:a16="http://schemas.microsoft.com/office/drawing/2014/main" xmlns="" id="{6A367DA1-CBAC-4817-A796-4279CDBB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93" y="1413794"/>
            <a:ext cx="5757107" cy="40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SB флешка PNG фото">
            <a:extLst>
              <a:ext uri="{FF2B5EF4-FFF2-40B4-BE49-F238E27FC236}">
                <a16:creationId xmlns:a16="http://schemas.microsoft.com/office/drawing/2014/main" xmlns="" id="{92158835-B01D-4DFC-9B5B-F2EE5F98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035" y="3415145"/>
            <a:ext cx="822707" cy="5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43 PNG, Книги на прозрачном фоне">
            <a:extLst>
              <a:ext uri="{FF2B5EF4-FFF2-40B4-BE49-F238E27FC236}">
                <a16:creationId xmlns:a16="http://schemas.microsoft.com/office/drawing/2014/main" xmlns="" id="{B42A8C9F-5BAE-4C71-9E5A-E29A2E1E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808">
            <a:off x="7255560" y="3374910"/>
            <a:ext cx="986372" cy="8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5CA761-046B-406A-A916-03EB1CC157CD}"/>
              </a:ext>
            </a:extLst>
          </p:cNvPr>
          <p:cNvSpPr/>
          <p:nvPr/>
        </p:nvSpPr>
        <p:spPr>
          <a:xfrm>
            <a:off x="304722" y="1490008"/>
            <a:ext cx="6130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Respublika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boshqarishda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kompyuterlarning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beqiyos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iborasidagi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2AD57478-DEBB-4461-9BCF-8F6FEF33FBB0}"/>
              </a:ext>
            </a:extLst>
          </p:cNvPr>
          <p:cNvSpPr/>
          <p:nvPr/>
        </p:nvSpPr>
        <p:spPr>
          <a:xfrm>
            <a:off x="304720" y="3528411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3E1F3A41-D3E8-4A16-8613-8012B4AAEECD}"/>
              </a:ext>
            </a:extLst>
          </p:cNvPr>
          <p:cNvSpPr/>
          <p:nvPr/>
        </p:nvSpPr>
        <p:spPr>
          <a:xfrm>
            <a:off x="332431" y="4278426"/>
            <a:ext cx="4793752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ta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xmlns="" id="{C85895F4-49B3-410E-AB88-76927AF87E7C}"/>
              </a:ext>
            </a:extLst>
          </p:cNvPr>
          <p:cNvSpPr/>
          <p:nvPr/>
        </p:nvSpPr>
        <p:spPr>
          <a:xfrm>
            <a:off x="304720" y="4817681"/>
            <a:ext cx="1140468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• 8 bit = 584 bit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20">
            <a:extLst>
              <a:ext uri="{FF2B5EF4-FFF2-40B4-BE49-F238E27FC236}">
                <a16:creationId xmlns:a16="http://schemas.microsoft.com/office/drawing/2014/main" xmlns="" id="{B57D1AB6-A477-4025-9AEE-36E3423B4332}"/>
              </a:ext>
            </a:extLst>
          </p:cNvPr>
          <p:cNvSpPr/>
          <p:nvPr/>
        </p:nvSpPr>
        <p:spPr>
          <a:xfrm>
            <a:off x="471488" y="5950727"/>
            <a:ext cx="7023821" cy="4473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584 bit.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xmlns="" id="{5C9CDCF9-F841-4EE3-9269-A49F9DA94370}"/>
              </a:ext>
            </a:extLst>
          </p:cNvPr>
          <p:cNvSpPr/>
          <p:nvPr/>
        </p:nvSpPr>
        <p:spPr>
          <a:xfrm>
            <a:off x="3325011" y="4278425"/>
            <a:ext cx="1140468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E57729ED-09AE-4FEA-B9BC-6D552B2FB6E0}"/>
              </a:ext>
            </a:extLst>
          </p:cNvPr>
          <p:cNvSpPr/>
          <p:nvPr/>
        </p:nvSpPr>
        <p:spPr>
          <a:xfrm>
            <a:off x="2513874" y="4462848"/>
            <a:ext cx="797281" cy="302565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25F826A2-5D36-4E01-BF85-B96B872B9556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11- </a:t>
            </a:r>
            <a:r>
              <a:rPr lang="en-US" sz="5000" kern="0" spc="300" dirty="0" err="1"/>
              <a:t>topshiriq</a:t>
            </a:r>
            <a:r>
              <a:rPr lang="en-US" sz="5000" kern="0" spc="300" dirty="0"/>
              <a:t> (44-bet</a:t>
            </a:r>
            <a:r>
              <a:rPr lang="en-US" sz="5000" kern="0" spc="300" dirty="0" smtClean="0"/>
              <a:t>)</a:t>
            </a:r>
            <a:endParaRPr lang="ru-RU" sz="5000" kern="0" spc="300" dirty="0"/>
          </a:p>
        </p:txBody>
      </p:sp>
    </p:spTree>
    <p:extLst>
      <p:ext uri="{BB962C8B-B14F-4D97-AF65-F5344CB8AC3E}">
        <p14:creationId xmlns:p14="http://schemas.microsoft.com/office/powerpoint/2010/main" val="30775744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орость передачи информации «по воздуху» увеличится в 15 раз">
            <a:extLst>
              <a:ext uri="{FF2B5EF4-FFF2-40B4-BE49-F238E27FC236}">
                <a16:creationId xmlns:a16="http://schemas.microsoft.com/office/drawing/2014/main" xmlns="" id="{E1AE5553-B876-467A-A622-A72AED2B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24" y="1658464"/>
            <a:ext cx="4313814" cy="28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16- </a:t>
            </a:r>
            <a:r>
              <a:rPr lang="en-US" sz="5000" kern="0" spc="300" dirty="0" err="1"/>
              <a:t>topshiriq</a:t>
            </a:r>
            <a:r>
              <a:rPr lang="en-US" sz="5000" kern="0" spc="300" dirty="0"/>
              <a:t> (44-bet</a:t>
            </a:r>
            <a:r>
              <a:rPr lang="en-US" sz="5000" kern="0" spc="300" dirty="0" smtClean="0"/>
              <a:t>)</a:t>
            </a:r>
            <a:endParaRPr lang="ru-RU" sz="5000" kern="0" spc="3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5CA761-046B-406A-A916-03EB1CC157CD}"/>
              </a:ext>
            </a:extLst>
          </p:cNvPr>
          <p:cNvSpPr/>
          <p:nvPr/>
        </p:nvSpPr>
        <p:spPr>
          <a:xfrm>
            <a:off x="471488" y="1444914"/>
            <a:ext cx="5979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1024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512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sekundda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DCC5BF3-ED0B-40AC-9B4F-FD47E08E859C}"/>
              </a:ext>
            </a:extLst>
          </p:cNvPr>
          <p:cNvSpPr/>
          <p:nvPr/>
        </p:nvSpPr>
        <p:spPr>
          <a:xfrm>
            <a:off x="282261" y="3241199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BA324886-BA22-41ED-93C2-924988EC4497}"/>
              </a:ext>
            </a:extLst>
          </p:cNvPr>
          <p:cNvSpPr/>
          <p:nvPr/>
        </p:nvSpPr>
        <p:spPr>
          <a:xfrm>
            <a:off x="282261" y="3853293"/>
            <a:ext cx="104154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Aborot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xmlns="" id="{0286BF9A-1F35-450F-917F-82838DF3978A}"/>
              </a:ext>
            </a:extLst>
          </p:cNvPr>
          <p:cNvSpPr/>
          <p:nvPr/>
        </p:nvSpPr>
        <p:spPr>
          <a:xfrm>
            <a:off x="282261" y="4506950"/>
            <a:ext cx="89745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1024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512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20">
            <a:extLst>
              <a:ext uri="{FF2B5EF4-FFF2-40B4-BE49-F238E27FC236}">
                <a16:creationId xmlns:a16="http://schemas.microsoft.com/office/drawing/2014/main" xmlns="" id="{0DABF1D3-F9AC-4E4A-B073-2D301FC0C820}"/>
              </a:ext>
            </a:extLst>
          </p:cNvPr>
          <p:cNvSpPr/>
          <p:nvPr/>
        </p:nvSpPr>
        <p:spPr>
          <a:xfrm>
            <a:off x="471488" y="5499989"/>
            <a:ext cx="9570359" cy="5298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08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dirty="0" err="1"/>
              <a:t>Mustaqil</a:t>
            </a:r>
            <a:r>
              <a:rPr lang="en-US" sz="5000" kern="0" dirty="0"/>
              <a:t> </a:t>
            </a:r>
            <a:r>
              <a:rPr lang="en-US" sz="5000" kern="0" dirty="0" err="1"/>
              <a:t>bajarish</a:t>
            </a:r>
            <a:r>
              <a:rPr lang="en-US" sz="5000" kern="0" dirty="0"/>
              <a:t> </a:t>
            </a:r>
            <a:r>
              <a:rPr lang="en-US" sz="5000" kern="0" dirty="0" err="1"/>
              <a:t>uchun</a:t>
            </a:r>
            <a:r>
              <a:rPr lang="en-US" sz="5000" kern="0" dirty="0"/>
              <a:t> </a:t>
            </a:r>
            <a:r>
              <a:rPr lang="en-US" sz="5000" kern="0" dirty="0" err="1"/>
              <a:t>topshiriqlar</a:t>
            </a:r>
            <a:r>
              <a:rPr lang="en-US" sz="5000" kern="0" dirty="0"/>
              <a:t>:</a:t>
            </a:r>
            <a:endParaRPr lang="ru-RU" sz="5000" kern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2929102-7332-4A6D-BF78-BA0C471F9639}"/>
              </a:ext>
            </a:extLst>
          </p:cNvPr>
          <p:cNvSpPr/>
          <p:nvPr/>
        </p:nvSpPr>
        <p:spPr>
          <a:xfrm>
            <a:off x="1560541" y="3697441"/>
            <a:ext cx="82601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kitobda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750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32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­ dan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72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belgidan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Kitobdagi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              24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uzatilsa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sarflanadigan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1A4AEC0-3F2F-4002-ADFF-7090D981FB07}"/>
              </a:ext>
            </a:extLst>
          </p:cNvPr>
          <p:cNvSpPr/>
          <p:nvPr/>
        </p:nvSpPr>
        <p:spPr>
          <a:xfrm>
            <a:off x="1560541" y="1664502"/>
            <a:ext cx="9729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ism­-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sharifingizni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ASCII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jadvalidan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ism-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sharifingizda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bit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hi­soblang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26AA9F-BFA4-4EE3-9EDB-5A7807B7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2" y="3697441"/>
            <a:ext cx="882540" cy="882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7FED02-E0B3-4A6F-A5F4-4A511CD76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5" y="1669181"/>
            <a:ext cx="882541" cy="8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3116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TAKRORLASH</a:t>
            </a:r>
            <a:endParaRPr lang="ru-RU" sz="5000" kern="0" spc="3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F1D778-4DAC-4988-B209-A1DCB8F4A892}"/>
              </a:ext>
            </a:extLst>
          </p:cNvPr>
          <p:cNvSpPr/>
          <p:nvPr/>
        </p:nvSpPr>
        <p:spPr>
          <a:xfrm>
            <a:off x="1588250" y="1720725"/>
            <a:ext cx="9729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E8CB17-7E16-4BF2-8EDB-6B5FEC7B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5" y="1669181"/>
            <a:ext cx="882541" cy="88254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BE09449-DDD5-4CA0-B678-6183B730CF92}"/>
              </a:ext>
            </a:extLst>
          </p:cNvPr>
          <p:cNvSpPr/>
          <p:nvPr/>
        </p:nvSpPr>
        <p:spPr>
          <a:xfrm>
            <a:off x="415561" y="2898559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36F49028-4CB5-4BA3-8B3A-B2052281AB55}"/>
              </a:ext>
            </a:extLst>
          </p:cNvPr>
          <p:cNvSpPr/>
          <p:nvPr/>
        </p:nvSpPr>
        <p:spPr>
          <a:xfrm>
            <a:off x="471488" y="4737493"/>
            <a:ext cx="3643312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• 8 bit = 184 bit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20">
            <a:extLst>
              <a:ext uri="{FF2B5EF4-FFF2-40B4-BE49-F238E27FC236}">
                <a16:creationId xmlns:a16="http://schemas.microsoft.com/office/drawing/2014/main" xmlns="" id="{2D216C07-15EC-406B-AE69-081511E6D7D6}"/>
              </a:ext>
            </a:extLst>
          </p:cNvPr>
          <p:cNvSpPr/>
          <p:nvPr/>
        </p:nvSpPr>
        <p:spPr>
          <a:xfrm>
            <a:off x="471488" y="5861612"/>
            <a:ext cx="4695556" cy="4473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 bit.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FEE817C-A0E0-43AB-8C7B-5BC4A5852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50909"/>
              </p:ext>
            </p:extLst>
          </p:nvPr>
        </p:nvGraphicFramePr>
        <p:xfrm>
          <a:off x="277091" y="3707519"/>
          <a:ext cx="1143228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56">
                  <a:extLst>
                    <a:ext uri="{9D8B030D-6E8A-4147-A177-3AD203B41FA5}">
                      <a16:colId xmlns:a16="http://schemas.microsoft.com/office/drawing/2014/main" xmlns="" val="1656366537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2539430861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547961142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1102209044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1901316303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1407900047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2914586371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3952255458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605147968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2538922248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2860361203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3663760398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4062912270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1062053879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1659153861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4024292214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3289336495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594778680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2831765720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3911146789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2618652160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384017526"/>
                    </a:ext>
                  </a:extLst>
                </a:gridCol>
                <a:gridCol w="497056">
                  <a:extLst>
                    <a:ext uri="{9D8B030D-6E8A-4147-A177-3AD203B41FA5}">
                      <a16:colId xmlns:a16="http://schemas.microsoft.com/office/drawing/2014/main" xmlns="" val="3066547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081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34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6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1"/>
            <a:ext cx="12192000" cy="11597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TAKRORLASH</a:t>
            </a:r>
            <a:endParaRPr lang="ru-RU" sz="5000" kern="0" spc="3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CC5E97-6447-4788-AF82-B16A1B8E4069}"/>
              </a:ext>
            </a:extLst>
          </p:cNvPr>
          <p:cNvSpPr/>
          <p:nvPr/>
        </p:nvSpPr>
        <p:spPr>
          <a:xfrm>
            <a:off x="1417746" y="1834268"/>
            <a:ext cx="104695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Gbt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64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tezlikda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CAEC4D-5F5E-4A85-B2AD-1CCC4061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1" y="1669997"/>
            <a:ext cx="882540" cy="882540"/>
          </a:xfrm>
          <a:prstGeom prst="rect">
            <a:avLst/>
          </a:prstGeom>
        </p:spPr>
      </p:pic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xmlns="" id="{1EDB6669-FB45-4ED0-A336-A727B3A553D1}"/>
              </a:ext>
            </a:extLst>
          </p:cNvPr>
          <p:cNvSpPr/>
          <p:nvPr/>
        </p:nvSpPr>
        <p:spPr>
          <a:xfrm>
            <a:off x="415561" y="2898559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xmlns="" id="{268B03C0-BCD3-4543-A3D2-555930F70C25}"/>
              </a:ext>
            </a:extLst>
          </p:cNvPr>
          <p:cNvSpPr/>
          <p:nvPr/>
        </p:nvSpPr>
        <p:spPr>
          <a:xfrm>
            <a:off x="304721" y="3566148"/>
            <a:ext cx="104154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1024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1024 • 1024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1048576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xmlns="" id="{F771D9D9-1728-42B5-B8D6-7F54115DCF74}"/>
              </a:ext>
            </a:extLst>
          </p:cNvPr>
          <p:cNvSpPr/>
          <p:nvPr/>
        </p:nvSpPr>
        <p:spPr>
          <a:xfrm>
            <a:off x="304721" y="4317283"/>
            <a:ext cx="1140468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1048576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(64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16384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20">
            <a:extLst>
              <a:ext uri="{FF2B5EF4-FFF2-40B4-BE49-F238E27FC236}">
                <a16:creationId xmlns:a16="http://schemas.microsoft.com/office/drawing/2014/main" xmlns="" id="{853A85EF-204A-4865-BAC4-F17767CD12D7}"/>
              </a:ext>
            </a:extLst>
          </p:cNvPr>
          <p:cNvSpPr/>
          <p:nvPr/>
        </p:nvSpPr>
        <p:spPr>
          <a:xfrm>
            <a:off x="628261" y="5865296"/>
            <a:ext cx="4695556" cy="4473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:a16="http://schemas.microsoft.com/office/drawing/2014/main" xmlns="" id="{17897948-E8CC-4A12-800C-8C6FBF7B9532}"/>
              </a:ext>
            </a:extLst>
          </p:cNvPr>
          <p:cNvSpPr/>
          <p:nvPr/>
        </p:nvSpPr>
        <p:spPr>
          <a:xfrm>
            <a:off x="304721" y="5040925"/>
            <a:ext cx="1140468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273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 4,55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99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TAKRORLASH</a:t>
            </a:r>
            <a:endParaRPr lang="ru-RU" sz="5000" kern="0" spc="3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5CA761-046B-406A-A916-03EB1CC157CD}"/>
              </a:ext>
            </a:extLst>
          </p:cNvPr>
          <p:cNvSpPr/>
          <p:nvPr/>
        </p:nvSpPr>
        <p:spPr>
          <a:xfrm>
            <a:off x="304721" y="1490008"/>
            <a:ext cx="66086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gorizontaliga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1280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vertikaliga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1024 ta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ekrandagi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kodlanganda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Kbda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2AD57478-DEBB-4461-9BCF-8F6FEF33FBB0}"/>
              </a:ext>
            </a:extLst>
          </p:cNvPr>
          <p:cNvSpPr/>
          <p:nvPr/>
        </p:nvSpPr>
        <p:spPr>
          <a:xfrm>
            <a:off x="304721" y="3762211"/>
            <a:ext cx="272617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3E1F3A41-D3E8-4A16-8613-8012B4AAEECD}"/>
              </a:ext>
            </a:extLst>
          </p:cNvPr>
          <p:cNvSpPr/>
          <p:nvPr/>
        </p:nvSpPr>
        <p:spPr>
          <a:xfrm>
            <a:off x="332431" y="4278426"/>
            <a:ext cx="4793752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ru-RU" sz="3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xmlns="" id="{C85895F4-49B3-410E-AB88-76927AF87E7C}"/>
              </a:ext>
            </a:extLst>
          </p:cNvPr>
          <p:cNvSpPr/>
          <p:nvPr/>
        </p:nvSpPr>
        <p:spPr>
          <a:xfrm>
            <a:off x="304720" y="4817681"/>
            <a:ext cx="1140468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 • 1024 • 8 bit = 10485760 bit =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17 &quot;монитор промышленный дисплей настольный экран 1280*1024  VGA/HDMI/DVI/USB Сопротивление сенсорный экран industrial computer lcd  monitors| | - Алиэкспресс">
            <a:extLst>
              <a:ext uri="{FF2B5EF4-FFF2-40B4-BE49-F238E27FC236}">
                <a16:creationId xmlns:a16="http://schemas.microsoft.com/office/drawing/2014/main" xmlns="" id="{1161F904-AA21-4D87-9905-F1C261C0F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20688" r="10928" b="19547"/>
          <a:stretch/>
        </p:blipFill>
        <p:spPr bwMode="auto">
          <a:xfrm>
            <a:off x="7994148" y="1517937"/>
            <a:ext cx="3782291" cy="28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18DBC4A6-2B9E-41C8-B0E3-607D1482C99B}"/>
              </a:ext>
            </a:extLst>
          </p:cNvPr>
          <p:cNvSpPr/>
          <p:nvPr/>
        </p:nvSpPr>
        <p:spPr>
          <a:xfrm>
            <a:off x="3662822" y="4278426"/>
            <a:ext cx="1399387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E22ECEEA-0DB7-48AB-9DC0-085D3B731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91797"/>
              </p:ext>
            </p:extLst>
          </p:nvPr>
        </p:nvGraphicFramePr>
        <p:xfrm>
          <a:off x="7093529" y="1474456"/>
          <a:ext cx="4977028" cy="3596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7041">
                  <a:extLst>
                    <a:ext uri="{9D8B030D-6E8A-4147-A177-3AD203B41FA5}">
                      <a16:colId xmlns:a16="http://schemas.microsoft.com/office/drawing/2014/main" xmlns="" val="1828302650"/>
                    </a:ext>
                  </a:extLst>
                </a:gridCol>
                <a:gridCol w="848357">
                  <a:extLst>
                    <a:ext uri="{9D8B030D-6E8A-4147-A177-3AD203B41FA5}">
                      <a16:colId xmlns:a16="http://schemas.microsoft.com/office/drawing/2014/main" xmlns="" val="60542016"/>
                    </a:ext>
                  </a:extLst>
                </a:gridCol>
                <a:gridCol w="933193">
                  <a:extLst>
                    <a:ext uri="{9D8B030D-6E8A-4147-A177-3AD203B41FA5}">
                      <a16:colId xmlns:a16="http://schemas.microsoft.com/office/drawing/2014/main" xmlns="" val="2506620145"/>
                    </a:ext>
                  </a:extLst>
                </a:gridCol>
                <a:gridCol w="1423032">
                  <a:extLst>
                    <a:ext uri="{9D8B030D-6E8A-4147-A177-3AD203B41FA5}">
                      <a16:colId xmlns:a16="http://schemas.microsoft.com/office/drawing/2014/main" xmlns="" val="374701304"/>
                    </a:ext>
                  </a:extLst>
                </a:gridCol>
                <a:gridCol w="995405">
                  <a:extLst>
                    <a:ext uri="{9D8B030D-6E8A-4147-A177-3AD203B41FA5}">
                      <a16:colId xmlns:a16="http://schemas.microsoft.com/office/drawing/2014/main" xmlns="" val="333901816"/>
                    </a:ext>
                  </a:extLst>
                </a:gridCol>
              </a:tblGrid>
              <a:tr h="529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ranglar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ravshanligi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439401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Yashil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769217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708719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994455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yashil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530555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097059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havorang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758896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qirmizi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8032001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sariq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858835"/>
                  </a:ext>
                </a:extLst>
              </a:tr>
              <a:tr h="293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092535"/>
                  </a:ext>
                </a:extLst>
              </a:tr>
            </a:tbl>
          </a:graphicData>
        </a:graphic>
      </p:graphicFrame>
      <p:sp>
        <p:nvSpPr>
          <p:cNvPr id="14" name="Прямоугольник: скругленные углы 20">
            <a:extLst>
              <a:ext uri="{FF2B5EF4-FFF2-40B4-BE49-F238E27FC236}">
                <a16:creationId xmlns:a16="http://schemas.microsoft.com/office/drawing/2014/main" xmlns="" id="{B57D1AB6-A477-4025-9AEE-36E3423B4332}"/>
              </a:ext>
            </a:extLst>
          </p:cNvPr>
          <p:cNvSpPr/>
          <p:nvPr/>
        </p:nvSpPr>
        <p:spPr>
          <a:xfrm>
            <a:off x="471487" y="6155832"/>
            <a:ext cx="7023821" cy="4473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1310720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1280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xmlns="" id="{5B74215D-EBC9-42A7-8548-464AD11A4F60}"/>
              </a:ext>
            </a:extLst>
          </p:cNvPr>
          <p:cNvSpPr/>
          <p:nvPr/>
        </p:nvSpPr>
        <p:spPr>
          <a:xfrm>
            <a:off x="304720" y="5383544"/>
            <a:ext cx="11404680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1310720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1280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297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2- </a:t>
            </a:r>
            <a:r>
              <a:rPr lang="en-US" sz="5000" kern="0" spc="300" dirty="0" err="1"/>
              <a:t>topshiriq</a:t>
            </a:r>
            <a:r>
              <a:rPr lang="en-US" sz="5000" kern="0" spc="300" dirty="0"/>
              <a:t> (42-bet).</a:t>
            </a:r>
            <a:endParaRPr lang="ru-RU" sz="5000" kern="0" spc="3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5CA761-046B-406A-A916-03EB1CC157CD}"/>
              </a:ext>
            </a:extLst>
          </p:cNvPr>
          <p:cNvSpPr/>
          <p:nvPr/>
        </p:nvSpPr>
        <p:spPr>
          <a:xfrm>
            <a:off x="471488" y="1851199"/>
            <a:ext cx="5979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yozuvdan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ASCIIda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3E1F3A41-D3E8-4A16-8613-8012B4AAEECD}"/>
              </a:ext>
            </a:extLst>
          </p:cNvPr>
          <p:cNvSpPr/>
          <p:nvPr/>
        </p:nvSpPr>
        <p:spPr>
          <a:xfrm>
            <a:off x="304721" y="4108830"/>
            <a:ext cx="8443309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10100100 10110101 01111101</a:t>
            </a:r>
          </a:p>
        </p:txBody>
      </p:sp>
      <p:pic>
        <p:nvPicPr>
          <p:cNvPr id="3074" name="Picture 2" descr="Требования к условию открытой учебной задачи">
            <a:extLst>
              <a:ext uri="{FF2B5EF4-FFF2-40B4-BE49-F238E27FC236}">
                <a16:creationId xmlns:a16="http://schemas.microsoft.com/office/drawing/2014/main" xmlns="" id="{FCAB2975-5E6B-4E93-8539-C55F7330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46" y="1600200"/>
            <a:ext cx="4578563" cy="22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3605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CF622F9-D57A-4A81-907C-1EFCEA31696A}"/>
              </a:ext>
            </a:extLst>
          </p:cNvPr>
          <p:cNvSpPr txBox="1">
            <a:spLocks/>
          </p:cNvSpPr>
          <p:nvPr/>
        </p:nvSpPr>
        <p:spPr>
          <a:xfrm>
            <a:off x="0" y="276225"/>
            <a:ext cx="121920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300" dirty="0">
                <a:latin typeface="Arial" panose="020B0604020202020204" pitchFamily="34" charset="0"/>
                <a:cs typeface="Arial" panose="020B0604020202020204" pitchFamily="34" charset="0"/>
              </a:rPr>
              <a:t>ASCII </a:t>
            </a:r>
            <a:r>
              <a:rPr lang="en-US" sz="4400" spc="300" dirty="0" err="1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44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kern="0" spc="3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9B21806-36C1-4087-ADBC-2AE0A0CEC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2675"/>
              </p:ext>
            </p:extLst>
          </p:nvPr>
        </p:nvGraphicFramePr>
        <p:xfrm>
          <a:off x="8517866" y="2854031"/>
          <a:ext cx="33277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71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425F95-AD39-4B65-859F-12BEC2D1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7" t="26251" r="22992" b="8465"/>
          <a:stretch/>
        </p:blipFill>
        <p:spPr>
          <a:xfrm>
            <a:off x="229898" y="1444477"/>
            <a:ext cx="8169785" cy="5137298"/>
          </a:xfrm>
          <a:prstGeom prst="rect">
            <a:avLst/>
          </a:prstGeom>
        </p:spPr>
      </p:pic>
      <p:sp>
        <p:nvSpPr>
          <p:cNvPr id="20" name="Прямоугольник: скругленные углы 9">
            <a:extLst>
              <a:ext uri="{FF2B5EF4-FFF2-40B4-BE49-F238E27FC236}">
                <a16:creationId xmlns:a16="http://schemas.microsoft.com/office/drawing/2014/main" xmlns="" id="{5C2CA342-039A-4FC8-9B6D-B7720FDBAE63}"/>
              </a:ext>
            </a:extLst>
          </p:cNvPr>
          <p:cNvSpPr/>
          <p:nvPr/>
        </p:nvSpPr>
        <p:spPr>
          <a:xfrm>
            <a:off x="9059846" y="3529259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9">
            <a:extLst>
              <a:ext uri="{FF2B5EF4-FFF2-40B4-BE49-F238E27FC236}">
                <a16:creationId xmlns:a16="http://schemas.microsoft.com/office/drawing/2014/main" xmlns="" id="{70C422B5-74C9-46D3-A2EE-C6392FA72912}"/>
              </a:ext>
            </a:extLst>
          </p:cNvPr>
          <p:cNvSpPr/>
          <p:nvPr/>
        </p:nvSpPr>
        <p:spPr>
          <a:xfrm>
            <a:off x="10750103" y="3529259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xmlns="" id="{09462113-DDBA-44F3-A15F-F598FBF88767}"/>
              </a:ext>
            </a:extLst>
          </p:cNvPr>
          <p:cNvSpPr/>
          <p:nvPr/>
        </p:nvSpPr>
        <p:spPr>
          <a:xfrm rot="16200000">
            <a:off x="9255287" y="2656867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xmlns="" id="{FF848D17-003C-4E2F-8785-3D0132587860}"/>
              </a:ext>
            </a:extLst>
          </p:cNvPr>
          <p:cNvSpPr/>
          <p:nvPr/>
        </p:nvSpPr>
        <p:spPr>
          <a:xfrm rot="16200000">
            <a:off x="10916137" y="2654623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53D02261-82F2-4387-A6D7-6D726169E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1421"/>
              </p:ext>
            </p:extLst>
          </p:nvPr>
        </p:nvGraphicFramePr>
        <p:xfrm>
          <a:off x="8517866" y="1526844"/>
          <a:ext cx="33277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71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xmlns="" id="{2C71330A-37E0-4AF1-9886-6AB567A42C92}"/>
              </a:ext>
            </a:extLst>
          </p:cNvPr>
          <p:cNvSpPr/>
          <p:nvPr/>
        </p:nvSpPr>
        <p:spPr>
          <a:xfrm>
            <a:off x="9059846" y="2202072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:a16="http://schemas.microsoft.com/office/drawing/2014/main" xmlns="" id="{D196710C-0427-493E-8D4C-346BAEF167E1}"/>
              </a:ext>
            </a:extLst>
          </p:cNvPr>
          <p:cNvSpPr/>
          <p:nvPr/>
        </p:nvSpPr>
        <p:spPr>
          <a:xfrm>
            <a:off x="10750103" y="2202072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xmlns="" id="{88252F61-F943-45EE-9AA5-A8C9D99769BA}"/>
              </a:ext>
            </a:extLst>
          </p:cNvPr>
          <p:cNvSpPr/>
          <p:nvPr/>
        </p:nvSpPr>
        <p:spPr>
          <a:xfrm rot="16200000">
            <a:off x="9255287" y="1329680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xmlns="" id="{245AB8B3-0643-4038-BFE4-9D5FC4F1887F}"/>
              </a:ext>
            </a:extLst>
          </p:cNvPr>
          <p:cNvSpPr/>
          <p:nvPr/>
        </p:nvSpPr>
        <p:spPr>
          <a:xfrm rot="16200000">
            <a:off x="10916137" y="1327436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8436715A-F4C6-4D16-AF17-020634539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48797"/>
              </p:ext>
            </p:extLst>
          </p:nvPr>
        </p:nvGraphicFramePr>
        <p:xfrm>
          <a:off x="8517866" y="4236631"/>
          <a:ext cx="33277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71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415971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sp>
        <p:nvSpPr>
          <p:cNvPr id="24" name="Прямоугольник: скругленные углы 9">
            <a:extLst>
              <a:ext uri="{FF2B5EF4-FFF2-40B4-BE49-F238E27FC236}">
                <a16:creationId xmlns:a16="http://schemas.microsoft.com/office/drawing/2014/main" xmlns="" id="{48991CD8-1398-43F9-AF03-87BE1C6D0203}"/>
              </a:ext>
            </a:extLst>
          </p:cNvPr>
          <p:cNvSpPr/>
          <p:nvPr/>
        </p:nvSpPr>
        <p:spPr>
          <a:xfrm>
            <a:off x="9059846" y="4911859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9">
            <a:extLst>
              <a:ext uri="{FF2B5EF4-FFF2-40B4-BE49-F238E27FC236}">
                <a16:creationId xmlns:a16="http://schemas.microsoft.com/office/drawing/2014/main" xmlns="" id="{28436830-F0AF-45AB-B0BD-29B7D5A74EA6}"/>
              </a:ext>
            </a:extLst>
          </p:cNvPr>
          <p:cNvSpPr/>
          <p:nvPr/>
        </p:nvSpPr>
        <p:spPr>
          <a:xfrm>
            <a:off x="10750103" y="4911859"/>
            <a:ext cx="596770" cy="57430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xmlns="" id="{727C3E70-7620-4AE7-8287-69C7838763A0}"/>
              </a:ext>
            </a:extLst>
          </p:cNvPr>
          <p:cNvSpPr/>
          <p:nvPr/>
        </p:nvSpPr>
        <p:spPr>
          <a:xfrm rot="16200000">
            <a:off x="9255287" y="4039467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xmlns="" id="{11BE590A-BDDC-4724-AAF5-A53A9EDCE656}"/>
              </a:ext>
            </a:extLst>
          </p:cNvPr>
          <p:cNvSpPr/>
          <p:nvPr/>
        </p:nvSpPr>
        <p:spPr>
          <a:xfrm rot="16200000">
            <a:off x="10916137" y="4037223"/>
            <a:ext cx="161920" cy="1499729"/>
          </a:xfrm>
          <a:prstGeom prst="leftBrace">
            <a:avLst>
              <a:gd name="adj1" fmla="val 4007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42F7546-A4BD-4D3B-A3FB-93D1A3BEC97C}"/>
              </a:ext>
            </a:extLst>
          </p:cNvPr>
          <p:cNvSpPr/>
          <p:nvPr/>
        </p:nvSpPr>
        <p:spPr>
          <a:xfrm>
            <a:off x="5567545" y="3007763"/>
            <a:ext cx="403767" cy="289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E99CE1AC-CCEB-4D21-B33A-39406D6544FA}"/>
              </a:ext>
            </a:extLst>
          </p:cNvPr>
          <p:cNvSpPr/>
          <p:nvPr/>
        </p:nvSpPr>
        <p:spPr>
          <a:xfrm>
            <a:off x="5955480" y="3257148"/>
            <a:ext cx="403767" cy="289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7D578E06-1A6F-42F7-9013-1E96E2CE8237}"/>
              </a:ext>
            </a:extLst>
          </p:cNvPr>
          <p:cNvSpPr/>
          <p:nvPr/>
        </p:nvSpPr>
        <p:spPr>
          <a:xfrm>
            <a:off x="4168225" y="5667846"/>
            <a:ext cx="403767" cy="289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16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  <p:bldP spid="22" grpId="0" animBg="1"/>
      <p:bldP spid="15" grpId="0"/>
      <p:bldP spid="16" grpId="0"/>
      <p:bldP spid="17" grpId="0" animBg="1"/>
      <p:bldP spid="18" grpId="0" animBg="1"/>
      <p:bldP spid="24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471488" y="276225"/>
            <a:ext cx="1123791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871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kern="0" spc="300" dirty="0"/>
              <a:t>2- </a:t>
            </a:r>
            <a:r>
              <a:rPr lang="en-US" sz="5000" kern="0" spc="300" dirty="0" err="1"/>
              <a:t>topshiriq</a:t>
            </a:r>
            <a:r>
              <a:rPr lang="en-US" sz="5000" kern="0" spc="300" dirty="0"/>
              <a:t> (42-bet).</a:t>
            </a:r>
            <a:endParaRPr lang="ru-RU" sz="5000" kern="0" spc="3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5CA761-046B-406A-A916-03EB1CC157CD}"/>
              </a:ext>
            </a:extLst>
          </p:cNvPr>
          <p:cNvSpPr/>
          <p:nvPr/>
        </p:nvSpPr>
        <p:spPr>
          <a:xfrm>
            <a:off x="471488" y="1851199"/>
            <a:ext cx="5979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Ikkilikda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yozuvdan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ASCIIda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kodini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p:sp>
        <p:nvSpPr>
          <p:cNvPr id="10" name="Прямоугольник: скругленные углы 7">
            <a:extLst>
              <a:ext uri="{FF2B5EF4-FFF2-40B4-BE49-F238E27FC236}">
                <a16:creationId xmlns:a16="http://schemas.microsoft.com/office/drawing/2014/main" xmlns="" id="{3E1F3A41-D3E8-4A16-8613-8012B4AAEECD}"/>
              </a:ext>
            </a:extLst>
          </p:cNvPr>
          <p:cNvSpPr/>
          <p:nvPr/>
        </p:nvSpPr>
        <p:spPr>
          <a:xfrm>
            <a:off x="304721" y="4108830"/>
            <a:ext cx="8443309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10100100 10110101 01111101</a:t>
            </a:r>
          </a:p>
        </p:txBody>
      </p:sp>
      <p:sp>
        <p:nvSpPr>
          <p:cNvPr id="14" name="Прямоугольник: скругленные углы 20">
            <a:extLst>
              <a:ext uri="{FF2B5EF4-FFF2-40B4-BE49-F238E27FC236}">
                <a16:creationId xmlns:a16="http://schemas.microsoft.com/office/drawing/2014/main" xmlns="" id="{B57D1AB6-A477-4025-9AEE-36E3423B4332}"/>
              </a:ext>
            </a:extLst>
          </p:cNvPr>
          <p:cNvSpPr/>
          <p:nvPr/>
        </p:nvSpPr>
        <p:spPr>
          <a:xfrm>
            <a:off x="1414345" y="5223701"/>
            <a:ext cx="4870285" cy="98136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7╡}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Требования к условию открытой учебной задачи">
            <a:extLst>
              <a:ext uri="{FF2B5EF4-FFF2-40B4-BE49-F238E27FC236}">
                <a16:creationId xmlns:a16="http://schemas.microsoft.com/office/drawing/2014/main" xmlns="" id="{FCAB2975-5E6B-4E93-8539-C55F7330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46" y="1600200"/>
            <a:ext cx="4578563" cy="22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6541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2189018" y="41655"/>
            <a:ext cx="738447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ASCII jadvalidan foydalanib, </a:t>
            </a:r>
          </a:p>
          <a:p>
            <a:pPr algn="ctr"/>
            <a:r>
              <a:rPr lang="uz-Cyrl-UZ" sz="4000" dirty="0">
                <a:latin typeface="Arial" panose="020B0604020202020204" pitchFamily="34" charset="0"/>
                <a:cs typeface="Arial" panose="020B0604020202020204" pitchFamily="34" charset="0"/>
              </a:rPr>
              <a:t>“7-</a:t>
            </a:r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­sinf</a:t>
            </a:r>
            <a:r>
              <a:rPr lang="uz-Cyrl-UZ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 jumlasini 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2F6145-0FA4-4FE4-A630-B4C7615A5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7" t="26251" r="22992" b="8465"/>
          <a:stretch/>
        </p:blipFill>
        <p:spPr>
          <a:xfrm>
            <a:off x="143579" y="1494857"/>
            <a:ext cx="8000158" cy="5030634"/>
          </a:xfrm>
          <a:prstGeom prst="rect">
            <a:avLst/>
          </a:prstGeom>
        </p:spPr>
      </p:pic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F979706D-BF8B-4A76-8171-06870A44ACFC}"/>
              </a:ext>
            </a:extLst>
          </p:cNvPr>
          <p:cNvSpPr/>
          <p:nvPr/>
        </p:nvSpPr>
        <p:spPr>
          <a:xfrm>
            <a:off x="9174632" y="1521563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xmlns="" id="{9FEE3759-22F3-408C-88C9-368534F46802}"/>
              </a:ext>
            </a:extLst>
          </p:cNvPr>
          <p:cNvSpPr/>
          <p:nvPr/>
        </p:nvSpPr>
        <p:spPr>
          <a:xfrm>
            <a:off x="9177711" y="2055249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7">
            <a:extLst>
              <a:ext uri="{FF2B5EF4-FFF2-40B4-BE49-F238E27FC236}">
                <a16:creationId xmlns:a16="http://schemas.microsoft.com/office/drawing/2014/main" xmlns="" id="{6418A87D-F3E1-4EA3-9C5E-6FE63B4EBC75}"/>
              </a:ext>
            </a:extLst>
          </p:cNvPr>
          <p:cNvSpPr/>
          <p:nvPr/>
        </p:nvSpPr>
        <p:spPr>
          <a:xfrm>
            <a:off x="9174632" y="2751290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xmlns="" id="{B0C80FBF-B47D-48D6-81AD-451EB3CAA751}"/>
              </a:ext>
            </a:extLst>
          </p:cNvPr>
          <p:cNvSpPr/>
          <p:nvPr/>
        </p:nvSpPr>
        <p:spPr>
          <a:xfrm>
            <a:off x="9219277" y="3273185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7">
            <a:extLst>
              <a:ext uri="{FF2B5EF4-FFF2-40B4-BE49-F238E27FC236}">
                <a16:creationId xmlns:a16="http://schemas.microsoft.com/office/drawing/2014/main" xmlns="" id="{18729453-A5FD-4964-B0B8-F5E4A2A11B5F}"/>
              </a:ext>
            </a:extLst>
          </p:cNvPr>
          <p:cNvSpPr/>
          <p:nvPr/>
        </p:nvSpPr>
        <p:spPr>
          <a:xfrm>
            <a:off x="9147828" y="3773306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5" name="Прямоугольник: скругленные углы 7">
            <a:extLst>
              <a:ext uri="{FF2B5EF4-FFF2-40B4-BE49-F238E27FC236}">
                <a16:creationId xmlns:a16="http://schemas.microsoft.com/office/drawing/2014/main" xmlns="" id="{CE8F2246-F395-404C-B268-4B82E1B8664B}"/>
              </a:ext>
            </a:extLst>
          </p:cNvPr>
          <p:cNvSpPr/>
          <p:nvPr/>
        </p:nvSpPr>
        <p:spPr>
          <a:xfrm>
            <a:off x="9219278" y="4353649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xmlns="" id="{52CB39EC-CCBF-4C5A-865E-DEDE337664B4}"/>
              </a:ext>
            </a:extLst>
          </p:cNvPr>
          <p:cNvSpPr/>
          <p:nvPr/>
        </p:nvSpPr>
        <p:spPr>
          <a:xfrm>
            <a:off x="9950525" y="1486042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Cyrl-U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7">
            <a:extLst>
              <a:ext uri="{FF2B5EF4-FFF2-40B4-BE49-F238E27FC236}">
                <a16:creationId xmlns:a16="http://schemas.microsoft.com/office/drawing/2014/main" xmlns="" id="{A554A522-4F3D-4D3A-B807-2BE96D23B058}"/>
              </a:ext>
            </a:extLst>
          </p:cNvPr>
          <p:cNvSpPr/>
          <p:nvPr/>
        </p:nvSpPr>
        <p:spPr>
          <a:xfrm>
            <a:off x="9950524" y="2107825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:a16="http://schemas.microsoft.com/office/drawing/2014/main" xmlns="" id="{8E1751D4-0270-4907-908D-D0FB9FA8E229}"/>
              </a:ext>
            </a:extLst>
          </p:cNvPr>
          <p:cNvSpPr/>
          <p:nvPr/>
        </p:nvSpPr>
        <p:spPr>
          <a:xfrm>
            <a:off x="9950487" y="2814534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Прямоугольник: скругленные углы 7">
            <a:extLst>
              <a:ext uri="{FF2B5EF4-FFF2-40B4-BE49-F238E27FC236}">
                <a16:creationId xmlns:a16="http://schemas.microsoft.com/office/drawing/2014/main" xmlns="" id="{FFB1D89D-108E-4D63-9DDC-6FF0DD860F3C}"/>
              </a:ext>
            </a:extLst>
          </p:cNvPr>
          <p:cNvSpPr/>
          <p:nvPr/>
        </p:nvSpPr>
        <p:spPr>
          <a:xfrm>
            <a:off x="9905842" y="3314703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0" name="Прямоугольник: скругленные углы 7">
            <a:extLst>
              <a:ext uri="{FF2B5EF4-FFF2-40B4-BE49-F238E27FC236}">
                <a16:creationId xmlns:a16="http://schemas.microsoft.com/office/drawing/2014/main" xmlns="" id="{8BFC84BF-F7B2-46C2-9E01-89DC698A5A67}"/>
              </a:ext>
            </a:extLst>
          </p:cNvPr>
          <p:cNvSpPr/>
          <p:nvPr/>
        </p:nvSpPr>
        <p:spPr>
          <a:xfrm>
            <a:off x="9905841" y="3841946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6E</a:t>
            </a:r>
          </a:p>
        </p:txBody>
      </p:sp>
      <p:sp>
        <p:nvSpPr>
          <p:cNvPr id="21" name="Прямоугольник: скругленные углы 7">
            <a:extLst>
              <a:ext uri="{FF2B5EF4-FFF2-40B4-BE49-F238E27FC236}">
                <a16:creationId xmlns:a16="http://schemas.microsoft.com/office/drawing/2014/main" xmlns="" id="{E99B0632-2877-4587-897C-7569172A960A}"/>
              </a:ext>
            </a:extLst>
          </p:cNvPr>
          <p:cNvSpPr/>
          <p:nvPr/>
        </p:nvSpPr>
        <p:spPr>
          <a:xfrm>
            <a:off x="9905841" y="4367147"/>
            <a:ext cx="1718043" cy="5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1904546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8BC426-6521-4212-B4D5-4AA43415AA5A}"/>
              </a:ext>
            </a:extLst>
          </p:cNvPr>
          <p:cNvSpPr/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15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107AE20-A294-48CE-893A-265CB5F8B434}"/>
              </a:ext>
            </a:extLst>
          </p:cNvPr>
          <p:cNvSpPr txBox="1">
            <a:spLocks/>
          </p:cNvSpPr>
          <p:nvPr/>
        </p:nvSpPr>
        <p:spPr>
          <a:xfrm>
            <a:off x="2189018" y="41655"/>
            <a:ext cx="738447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24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ASCII jadvalidan foydalanib, </a:t>
            </a:r>
          </a:p>
          <a:p>
            <a:pPr algn="ctr"/>
            <a:r>
              <a:rPr lang="uz-Cyrl-UZ" sz="4000" dirty="0">
                <a:latin typeface="Arial" panose="020B0604020202020204" pitchFamily="34" charset="0"/>
                <a:cs typeface="Arial" panose="020B0604020202020204" pitchFamily="34" charset="0"/>
              </a:rPr>
              <a:t>“7-</a:t>
            </a:r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­sinf</a:t>
            </a:r>
            <a:r>
              <a:rPr lang="uz-Cyrl-UZ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 jumlasini </a:t>
            </a:r>
            <a:r>
              <a:rPr lang="da-D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F1946F5F-D5A6-4A5D-A7ED-F4D848CAA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91330"/>
              </p:ext>
            </p:extLst>
          </p:nvPr>
        </p:nvGraphicFramePr>
        <p:xfrm>
          <a:off x="640819" y="2718954"/>
          <a:ext cx="57770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03">
                  <a:extLst>
                    <a:ext uri="{9D8B030D-6E8A-4147-A177-3AD203B41FA5}">
                      <a16:colId xmlns:a16="http://schemas.microsoft.com/office/drawing/2014/main" xmlns="" val="2206046132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050795458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590955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564450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20156581-4A64-4B0B-B6D2-39451F244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07080"/>
              </p:ext>
            </p:extLst>
          </p:nvPr>
        </p:nvGraphicFramePr>
        <p:xfrm>
          <a:off x="640819" y="1848642"/>
          <a:ext cx="57770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03">
                  <a:extLst>
                    <a:ext uri="{9D8B030D-6E8A-4147-A177-3AD203B41FA5}">
                      <a16:colId xmlns:a16="http://schemas.microsoft.com/office/drawing/2014/main" xmlns="" val="2206046132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050795458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590955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564450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409B89F0-5FD3-4D4A-B8A4-737EF7EE7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75205"/>
              </p:ext>
            </p:extLst>
          </p:nvPr>
        </p:nvGraphicFramePr>
        <p:xfrm>
          <a:off x="640818" y="3541345"/>
          <a:ext cx="57770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03">
                  <a:extLst>
                    <a:ext uri="{9D8B030D-6E8A-4147-A177-3AD203B41FA5}">
                      <a16:colId xmlns:a16="http://schemas.microsoft.com/office/drawing/2014/main" xmlns="" val="2206046132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050795458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590955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564450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1D63C105-FBC6-4A95-8008-DCA023DCF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28607"/>
              </p:ext>
            </p:extLst>
          </p:nvPr>
        </p:nvGraphicFramePr>
        <p:xfrm>
          <a:off x="640818" y="4363736"/>
          <a:ext cx="57770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03">
                  <a:extLst>
                    <a:ext uri="{9D8B030D-6E8A-4147-A177-3AD203B41FA5}">
                      <a16:colId xmlns:a16="http://schemas.microsoft.com/office/drawing/2014/main" xmlns="" val="2206046132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050795458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590955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564450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249CADCD-930A-44D4-88A9-ECB491CA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62682"/>
              </p:ext>
            </p:extLst>
          </p:nvPr>
        </p:nvGraphicFramePr>
        <p:xfrm>
          <a:off x="640818" y="5202877"/>
          <a:ext cx="57770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03">
                  <a:extLst>
                    <a:ext uri="{9D8B030D-6E8A-4147-A177-3AD203B41FA5}">
                      <a16:colId xmlns:a16="http://schemas.microsoft.com/office/drawing/2014/main" xmlns="" val="2206046132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050795458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590955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564450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6E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xmlns="" id="{BBAF2F04-8D05-4510-8C70-FF3C2BAF2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77853"/>
              </p:ext>
            </p:extLst>
          </p:nvPr>
        </p:nvGraphicFramePr>
        <p:xfrm>
          <a:off x="640817" y="6085090"/>
          <a:ext cx="57770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03">
                  <a:extLst>
                    <a:ext uri="{9D8B030D-6E8A-4147-A177-3AD203B41FA5}">
                      <a16:colId xmlns:a16="http://schemas.microsoft.com/office/drawing/2014/main" xmlns="" val="2206046132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050795458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4190975920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671917106"/>
                    </a:ext>
                  </a:extLst>
                </a:gridCol>
                <a:gridCol w="590955">
                  <a:extLst>
                    <a:ext uri="{9D8B030D-6E8A-4147-A177-3AD203B41FA5}">
                      <a16:colId xmlns:a16="http://schemas.microsoft.com/office/drawing/2014/main" xmlns="" val="3723095121"/>
                    </a:ext>
                  </a:extLst>
                </a:gridCol>
                <a:gridCol w="564450">
                  <a:extLst>
                    <a:ext uri="{9D8B030D-6E8A-4147-A177-3AD203B41FA5}">
                      <a16:colId xmlns:a16="http://schemas.microsoft.com/office/drawing/2014/main" xmlns="" val="8774068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82538674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061100716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2068443767"/>
                    </a:ext>
                  </a:extLst>
                </a:gridCol>
                <a:gridCol w="577703">
                  <a:extLst>
                    <a:ext uri="{9D8B030D-6E8A-4147-A177-3AD203B41FA5}">
                      <a16:colId xmlns:a16="http://schemas.microsoft.com/office/drawing/2014/main" xmlns="" val="3906240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543526"/>
                  </a:ext>
                </a:extLst>
              </a:tr>
            </a:tbl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E599C24-8CF3-47AF-80D1-B0D2C68A3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6" t="40804" r="10455" b="35952"/>
          <a:stretch/>
        </p:blipFill>
        <p:spPr>
          <a:xfrm>
            <a:off x="6584101" y="1785357"/>
            <a:ext cx="5413936" cy="11000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9A09522-7AAA-4AA2-860E-3BEAE7A5E124}"/>
              </a:ext>
            </a:extLst>
          </p:cNvPr>
          <p:cNvSpPr/>
          <p:nvPr/>
        </p:nvSpPr>
        <p:spPr>
          <a:xfrm>
            <a:off x="474564" y="1757705"/>
            <a:ext cx="1246909" cy="490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BCAF324-CF45-414E-93E2-CE867501CF95}"/>
              </a:ext>
            </a:extLst>
          </p:cNvPr>
          <p:cNvSpPr/>
          <p:nvPr/>
        </p:nvSpPr>
        <p:spPr>
          <a:xfrm>
            <a:off x="6584101" y="1785357"/>
            <a:ext cx="5413936" cy="1541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81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11842</TotalTime>
  <Words>573</Words>
  <Application>Microsoft Office PowerPoint</Application>
  <PresentationFormat>Широкоэкранный</PresentationFormat>
  <Paragraphs>247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T</dc:creator>
  <cp:lastModifiedBy>Учетная запись Майкрософт</cp:lastModifiedBy>
  <cp:revision>514</cp:revision>
  <dcterms:created xsi:type="dcterms:W3CDTF">2020-09-03T11:25:49Z</dcterms:created>
  <dcterms:modified xsi:type="dcterms:W3CDTF">2020-10-23T09:09:38Z</dcterms:modified>
</cp:coreProperties>
</file>