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387" r:id="rId3"/>
    <p:sldId id="300" r:id="rId4"/>
    <p:sldId id="390" r:id="rId5"/>
    <p:sldId id="395" r:id="rId6"/>
    <p:sldId id="391" r:id="rId7"/>
    <p:sldId id="393" r:id="rId8"/>
    <p:sldId id="394" r:id="rId9"/>
    <p:sldId id="389" r:id="rId10"/>
    <p:sldId id="392" r:id="rId11"/>
    <p:sldId id="384" r:id="rId12"/>
    <p:sldId id="397" r:id="rId13"/>
    <p:sldId id="406" r:id="rId14"/>
    <p:sldId id="405" r:id="rId15"/>
    <p:sldId id="407" r:id="rId16"/>
    <p:sldId id="401" r:id="rId17"/>
    <p:sldId id="408" r:id="rId18"/>
    <p:sldId id="402" r:id="rId19"/>
    <p:sldId id="400" r:id="rId20"/>
    <p:sldId id="410" r:id="rId21"/>
    <p:sldId id="399" r:id="rId22"/>
    <p:sldId id="403" r:id="rId23"/>
    <p:sldId id="411" r:id="rId24"/>
    <p:sldId id="398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66FF"/>
    <a:srgbClr val="009900"/>
    <a:srgbClr val="660033"/>
    <a:srgbClr val="660066"/>
    <a:srgbClr val="2F528F"/>
    <a:srgbClr val="FFFF66"/>
    <a:srgbClr val="66FF33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54E3C6B-CF63-468C-87C7-4E9EEF676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AA518A-C608-44D1-BFA8-12AE5F8DA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4B6E5-581F-4F8F-8AB9-7CE855250DC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30331CD-2BC5-4CF3-BBEB-589AB100D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1A741DD-54EC-4474-82EF-AD1FFC8A8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04121-5026-432F-875E-195D1999D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755312-82DF-4AA9-BFFF-FD628643C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296FAF-E0AE-4FE8-8A6E-C258A87F1E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8937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70EF6BFB-4024-41B9-8DB1-9496D158B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4498BEA6-3EFD-492B-87A7-4AC1CCB0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FA8F567B-BF30-4757-9DDD-A536C5ED9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65FDD0-463B-4F05-965F-F7B8B3C3329F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0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70EF6BFB-4024-41B9-8DB1-9496D158B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4498BEA6-3EFD-492B-87A7-4AC1CCB0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FA8F567B-BF30-4757-9DDD-A536C5ED9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65FDD0-463B-4F05-965F-F7B8B3C3329F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E2EB2-A663-466A-BCFF-A8F05E55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AA45A-BF13-4BC7-8813-CAEF890B4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7092B-3C71-417D-99BD-674C8F40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3142-0E50-4CF7-9F9D-1E5F716866D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FDA25-36B8-46E6-A1EC-54F3AF04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4A57B-2A99-46E8-AA60-A3FED2FC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E43FF-38C6-42D1-BA9F-8EAD10CF2F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726011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96D9C-3B0D-4DC3-AD23-1D666A6D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CF684-C8F5-426A-A2D3-846BA4CA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13CF6-9C4D-4BC9-845B-554903F3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9FCA-6819-4865-96FA-2EEC2D65882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498FC-F557-44A8-BEC1-599D815D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3956B-06BE-4BE3-9756-66BC2384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5C2B3-F6AF-4713-B668-5346813E8B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587359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1B8CBD-25FC-4B8F-B8E4-2723B1910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5D9B8-EFDD-4832-A596-91A59FA9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18AE4-1973-4F73-8003-30F2039A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032-A759-4568-A650-7D5611EDDFD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B80E8-BBE3-4E0B-92EE-20308B02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C9D20-7EA2-480F-B77A-6B83DF8F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CB4C-759F-4408-8918-D8AFDE7FE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019168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0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4"/>
            <a:ext cx="10363201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15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5824338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5" cy="619232"/>
          </a:xfrm>
        </p:spPr>
        <p:txBody>
          <a:bodyPr lIns="0" tIns="0" rIns="0" bIns="0"/>
          <a:lstStyle>
            <a:lvl1pPr>
              <a:defRPr sz="40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984634D1-F00E-4B65-9F87-2B7017BB7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ACB35A7-2430-4BF7-BE3A-0EE0D36EC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0F1B7-61C0-4D30-BE93-04806B9CDA38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3AD37EC-3DE0-48B1-851D-1B27C50B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A68BCCE9-C0EE-43C1-8A45-B5F9BDBEE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921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6945-8744-4884-BA86-263BDA4C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2717-D4D2-4F34-B044-926F91E9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38AC9-3E80-453B-A13B-1972536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026C-F346-48FE-8969-6C5B7ABE3C0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87452-3534-452B-94E6-61DEC24F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49F45-E7E0-4A3C-9654-7E644B99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C058-67FA-47CB-A14C-334E2DDFF0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29531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EDBDA-126F-43A1-860F-8A73CC27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FDE12-72BF-441C-ABC8-E0A50BEE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0EA84-32C0-4F82-8A02-88595968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BAFB-D82D-402E-860B-078814EB708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5EE5E-2682-4DDF-83BC-30591033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EC988-E6F6-4396-95DA-EA9DE25E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FBB-E13A-4B43-962F-8D3721D0FB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644810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7C3D-52D3-42BE-BE2D-5A0B61A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7DFA5-05F9-4C74-B21A-AE4C5391C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2D4D2F-DDD0-446A-8B7A-F3122615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6B48183-1280-4491-911C-E648F70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ABBC-3DF7-4D40-99A3-B751E01DB60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E7CBC9-8295-4FF2-9F06-8BBBD086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5ABC888-79DB-42ED-972C-B43EEB18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FF2B-462C-4BCF-82A9-4A577F0FB9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854931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C0CBE-1A37-4E73-98AC-B93E2C7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3AF70-AC96-4D06-ACBA-37D6F334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64D61-6572-495C-87B3-66697B66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21C902-D1C4-4F87-8A52-1D4C073D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963A8C-3C02-43EC-8936-FFA804AC7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2E3CBDD-2CE7-4B9E-A71D-16AD1656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DF3A-AE16-4F67-808D-B9AA0506FD1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DC79D3-1AAE-4D94-A9EC-A588585A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ED658DD-841D-42E5-A636-6019587F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50EA-C1D1-4378-9AF5-4C1309B7D4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769179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3D8C8-55C5-4F20-8A0B-3D06C4C7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BA16945-44C1-4338-A853-440B8364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8DAF-E03F-41D7-9E1D-20E39ED9879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65E3541-F5A1-47FC-AF8F-048B89E9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4408C41-5085-42DF-8425-4D8C0BB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675D-D85B-44DE-9D9E-43CC4E0AF9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233517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51BFB15-F45B-45F7-9DE2-D2DA8FC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FAB8-011D-45FE-AC6F-23D3171A8E4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C44C5C5-15F0-4E56-AAC3-870B1871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81536AD-57A2-49F9-A4BE-BDA84D97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1DB4-477C-4D19-8161-8906B917A5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36763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71A04-13FE-49CB-A651-06C771C9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92BF1-F8F9-49FC-8F30-85EFBF5B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1465A8-BF54-4A05-9D0E-5A6F395A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189A356-4EE7-461B-920F-F9A36669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A280-FD99-45D8-8C76-E819B9AFE91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8A905B-4056-49C0-9DCA-169774C2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71D722E-4C85-4ED6-B49C-D3D7629D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276A-DE40-4DA7-A6D9-10B378FFD2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936389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772C9-1087-4F81-A263-A70D3212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64C6B2-632E-4108-96FD-85F976AAF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B72C1-4725-40B8-A9B3-E07CF04E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C1CA815-5FE2-4EB9-B189-EEC60FD8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9AFE-87B0-4A58-B940-A27ECA91F01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2CAD942-4245-4531-9727-2B4976C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AA554FF-827C-44B1-BC43-DC24ABF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7A809-EBD9-412D-87CD-48E209C472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83599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9AC8FED-B469-446E-B99B-B8697DAF3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0600FED-575E-4CA7-9D4A-AF15BA107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4C3D0-D951-4D74-B7C1-77EF141B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1AB21-66E1-4C29-8BA2-512A88883F7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037FA-5B51-41F2-AD54-AE301998D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A9C9B-94D3-4638-B526-E3686F31B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9208E2-7C82-484B-AF6A-4F16635AA6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 spd="slow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63057" y="2434540"/>
            <a:ext cx="9830653" cy="1567326"/>
          </a:xfrm>
          <a:prstGeom prst="rect">
            <a:avLst/>
          </a:prstGeom>
        </p:spPr>
        <p:txBody>
          <a:bodyPr wrap="square" lIns="0" tIns="28168" rIns="0" bIns="0">
            <a:spAutoFit/>
          </a:bodyPr>
          <a:lstStyle/>
          <a:p>
            <a:pPr marL="37131" algn="ctr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xborotlarning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kompyuterda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tasvirlanishi</a:t>
            </a:r>
            <a:endParaRPr lang="en-US" sz="4000" i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89025" y="233203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089025" y="466248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822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 dirty="0">
              <a:latin typeface="+mn-l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822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49669" y="587702"/>
            <a:ext cx="1565275" cy="801687"/>
          </a:xfrm>
          <a:prstGeom prst="rect">
            <a:avLst/>
          </a:prstGeom>
        </p:spPr>
        <p:txBody>
          <a:bodyPr lIns="0" tIns="32012" rIns="0" bIns="0">
            <a:spAutoFit/>
          </a:bodyPr>
          <a:lstStyle/>
          <a:p>
            <a:pPr eaLnBrk="1" fontAlgn="auto" hangingPunct="1">
              <a:spcBef>
                <a:spcPts val="252"/>
              </a:spcBef>
              <a:spcAft>
                <a:spcPts val="0"/>
              </a:spcAft>
              <a:defRPr/>
            </a:pPr>
            <a:r>
              <a:rPr lang="en-US" sz="5000" b="1" spc="2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1" b="1" spc="2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001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117725" y="431800"/>
            <a:ext cx="7399338" cy="1320800"/>
          </a:xfrm>
          <a:prstGeom prst="rect">
            <a:avLst/>
          </a:prstGeom>
        </p:spPr>
        <p:txBody>
          <a:bodyPr lIns="0" tIns="294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647" algn="ctr" defTabSz="1846555" eaLnBrk="1" fontAlgn="auto" hangingPunct="1">
              <a:spcBef>
                <a:spcPts val="231"/>
              </a:spcBef>
              <a:spcAft>
                <a:spcPts val="0"/>
              </a:spcAft>
              <a:defRPr/>
            </a:pPr>
            <a:r>
              <a:rPr lang="en-US" sz="4191" kern="0" cap="all" spc="-61" dirty="0" err="1">
                <a:solidFill>
                  <a:sysClr val="window" lastClr="FFFFFF"/>
                </a:solidFill>
              </a:rPr>
              <a:t>Informatika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va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axborot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texnologiyalari</a:t>
            </a:r>
            <a:endParaRPr lang="en-US" sz="4191" kern="0" cap="all" spc="10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725613" y="1101725"/>
            <a:ext cx="26987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725613" y="1274763"/>
            <a:ext cx="26987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1219200" y="1101725"/>
            <a:ext cx="26988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1219200" y="1274763"/>
            <a:ext cx="26988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GIF by National Geographic Channel">
            <a:extLst>
              <a:ext uri="{FF2B5EF4-FFF2-40B4-BE49-F238E27FC236}">
                <a16:creationId xmlns:a16="http://schemas.microsoft.com/office/drawing/2014/main" id="{179ABAAC-62E7-470D-9A4D-DFDF6AF7B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7" y="558567"/>
            <a:ext cx="1888860" cy="10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0993" y="4302494"/>
            <a:ext cx="4485373" cy="23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-19916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360218" y="276225"/>
            <a:ext cx="1163781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AXBOROT  O‘LCHOV  BIRLIKLARI</a:t>
            </a:r>
            <a:endParaRPr lang="ru-RU" sz="5000" kern="0" spc="300" dirty="0"/>
          </a:p>
        </p:txBody>
      </p:sp>
      <p:sp>
        <p:nvSpPr>
          <p:cNvPr id="28" name="Прямоугольник: скругленные углы 9">
            <a:extLst>
              <a:ext uri="{FF2B5EF4-FFF2-40B4-BE49-F238E27FC236}">
                <a16:creationId xmlns:a16="http://schemas.microsoft.com/office/drawing/2014/main" id="{18461D0A-7314-4F51-B324-C3809DE668B1}"/>
              </a:ext>
            </a:extLst>
          </p:cNvPr>
          <p:cNvSpPr/>
          <p:nvPr/>
        </p:nvSpPr>
        <p:spPr>
          <a:xfrm>
            <a:off x="355980" y="2462595"/>
            <a:ext cx="12358255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3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Mb = 1024 </a:t>
            </a:r>
            <a:r>
              <a:rPr lang="en-US" sz="3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3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1048576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6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00EC2D-7E3A-4D79-8E06-4C60654B02CE}"/>
              </a:ext>
            </a:extLst>
          </p:cNvPr>
          <p:cNvSpPr/>
          <p:nvPr/>
        </p:nvSpPr>
        <p:spPr>
          <a:xfrm>
            <a:off x="355980" y="1759850"/>
            <a:ext cx="68451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3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1024 </a:t>
            </a:r>
            <a:r>
              <a:rPr lang="en-US" sz="3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id="{075987D6-EB41-4D05-B42C-898AFBE2A6DA}"/>
              </a:ext>
            </a:extLst>
          </p:cNvPr>
          <p:cNvSpPr/>
          <p:nvPr/>
        </p:nvSpPr>
        <p:spPr>
          <a:xfrm>
            <a:off x="355979" y="3219495"/>
            <a:ext cx="12358255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Gb = 1024 Mb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 = 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1073741824bayt;</a:t>
            </a:r>
          </a:p>
        </p:txBody>
      </p:sp>
      <p:sp>
        <p:nvSpPr>
          <p:cNvPr id="21" name="Прямоугольник: скругленные углы 9">
            <a:extLst>
              <a:ext uri="{FF2B5EF4-FFF2-40B4-BE49-F238E27FC236}">
                <a16:creationId xmlns:a16="http://schemas.microsoft.com/office/drawing/2014/main" id="{F884EF0C-4D48-4CC6-9658-7B8E2DB6748E}"/>
              </a:ext>
            </a:extLst>
          </p:cNvPr>
          <p:cNvSpPr/>
          <p:nvPr/>
        </p:nvSpPr>
        <p:spPr>
          <a:xfrm>
            <a:off x="355978" y="4179111"/>
            <a:ext cx="12358255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Tb = 1024 Gb 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Gb = 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1099511627776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defRPr/>
            </a:pPr>
            <a:endParaRPr lang="ru-RU" sz="26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9">
            <a:extLst>
              <a:ext uri="{FF2B5EF4-FFF2-40B4-BE49-F238E27FC236}">
                <a16:creationId xmlns:a16="http://schemas.microsoft.com/office/drawing/2014/main" id="{7E84136B-11C6-4A77-9B7C-98063CEE4572}"/>
              </a:ext>
            </a:extLst>
          </p:cNvPr>
          <p:cNvSpPr/>
          <p:nvPr/>
        </p:nvSpPr>
        <p:spPr>
          <a:xfrm>
            <a:off x="355977" y="4756044"/>
            <a:ext cx="12358255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petabayt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Pb = 1024 Tb 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Tb=2</a:t>
            </a:r>
            <a:r>
              <a:rPr lang="en-US" sz="26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1125899906842624 </a:t>
            </a:r>
            <a:r>
              <a:rPr lang="en-US" sz="26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04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738255" y="1660688"/>
            <a:ext cx="6971145" cy="2398143"/>
          </a:xfrm>
          <a:prstGeom prst="wedgeRoundRectCallout">
            <a:avLst>
              <a:gd name="adj1" fmla="val -55074"/>
              <a:gd name="adj2" fmla="val 29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kitobda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ta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ta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satrdan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ta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belgidan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kitobdagi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ax­borot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AutoShape 4" descr="Факультетские олимпиады по математике | КПИ им. Игоря Сикор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Электронные книги в fb2 epub txt pdf - Home | Facebook">
            <a:extLst>
              <a:ext uri="{FF2B5EF4-FFF2-40B4-BE49-F238E27FC236}">
                <a16:creationId xmlns:a16="http://schemas.microsoft.com/office/drawing/2014/main" id="{A78A3ABF-408E-4B2C-82AD-4DF7327A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68438"/>
            <a:ext cx="3960361" cy="23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углы 7">
            <a:extLst>
              <a:ext uri="{FF2B5EF4-FFF2-40B4-BE49-F238E27FC236}">
                <a16:creationId xmlns:a16="http://schemas.microsoft.com/office/drawing/2014/main" id="{55D9CBD8-9560-4ACB-8A95-EAEE0E0885BE}"/>
              </a:ext>
            </a:extLst>
          </p:cNvPr>
          <p:cNvSpPr/>
          <p:nvPr/>
        </p:nvSpPr>
        <p:spPr>
          <a:xfrm>
            <a:off x="709764" y="3866580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7">
            <a:extLst>
              <a:ext uri="{FF2B5EF4-FFF2-40B4-BE49-F238E27FC236}">
                <a16:creationId xmlns:a16="http://schemas.microsoft.com/office/drawing/2014/main" id="{BA3BB01F-B9FF-4194-8E8D-6A068A31602A}"/>
              </a:ext>
            </a:extLst>
          </p:cNvPr>
          <p:cNvSpPr/>
          <p:nvPr/>
        </p:nvSpPr>
        <p:spPr>
          <a:xfrm>
            <a:off x="709764" y="4395544"/>
            <a:ext cx="3960361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· 30 = 2250 ta </a:t>
            </a:r>
          </a:p>
        </p:txBody>
      </p:sp>
      <p:sp>
        <p:nvSpPr>
          <p:cNvPr id="25" name="Прямоугольник: скругленные углы 7">
            <a:extLst>
              <a:ext uri="{FF2B5EF4-FFF2-40B4-BE49-F238E27FC236}">
                <a16:creationId xmlns:a16="http://schemas.microsoft.com/office/drawing/2014/main" id="{6C5CFD93-F93D-442F-9D63-52CA3211BD2E}"/>
              </a:ext>
            </a:extLst>
          </p:cNvPr>
          <p:cNvSpPr/>
          <p:nvPr/>
        </p:nvSpPr>
        <p:spPr>
          <a:xfrm>
            <a:off x="709764" y="4924507"/>
            <a:ext cx="4513407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2250 · 250 = 562500 ta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7">
            <a:extLst>
              <a:ext uri="{FF2B5EF4-FFF2-40B4-BE49-F238E27FC236}">
                <a16:creationId xmlns:a16="http://schemas.microsoft.com/office/drawing/2014/main" id="{3F3E7831-BA44-4AC5-9E7D-2993AE080A06}"/>
              </a:ext>
            </a:extLst>
          </p:cNvPr>
          <p:cNvSpPr/>
          <p:nvPr/>
        </p:nvSpPr>
        <p:spPr>
          <a:xfrm>
            <a:off x="709764" y="5453471"/>
            <a:ext cx="9976654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562500 · 8 bit = 4500000 bit = 562500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0">
            <a:extLst>
              <a:ext uri="{FF2B5EF4-FFF2-40B4-BE49-F238E27FC236}">
                <a16:creationId xmlns:a16="http://schemas.microsoft.com/office/drawing/2014/main" id="{9B9ACD90-FA6B-4901-9718-B28846D42F21}"/>
              </a:ext>
            </a:extLst>
          </p:cNvPr>
          <p:cNvSpPr/>
          <p:nvPr/>
        </p:nvSpPr>
        <p:spPr>
          <a:xfrm>
            <a:off x="804700" y="6047261"/>
            <a:ext cx="4695556" cy="5298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562500 </a:t>
            </a:r>
            <a:r>
              <a:rPr lang="en-US" sz="3000" b="1" spc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059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AXBOROT UZATISH TEZLIGI</a:t>
            </a:r>
            <a:endParaRPr lang="ru-RU" sz="5000" kern="0" spc="3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3F01C14-F4B3-4D17-82BB-9B53DA96141A}"/>
              </a:ext>
            </a:extLst>
          </p:cNvPr>
          <p:cNvSpPr/>
          <p:nvPr/>
        </p:nvSpPr>
        <p:spPr>
          <a:xfrm>
            <a:off x="471488" y="1637690"/>
            <a:ext cx="113491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tezligi­ning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9">
            <a:extLst>
              <a:ext uri="{FF2B5EF4-FFF2-40B4-BE49-F238E27FC236}">
                <a16:creationId xmlns:a16="http://schemas.microsoft.com/office/drawing/2014/main" id="{87D34359-55AF-4220-BF79-60A1CFDF8F17}"/>
              </a:ext>
            </a:extLst>
          </p:cNvPr>
          <p:cNvSpPr/>
          <p:nvPr/>
        </p:nvSpPr>
        <p:spPr>
          <a:xfrm>
            <a:off x="1851476" y="4697416"/>
            <a:ext cx="8589203" cy="10457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bod = 1 bit / 1 </a:t>
            </a:r>
            <a:r>
              <a:rPr lang="en-US" sz="5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endParaRPr lang="en-US" sz="50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450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AXBOROT UZATISH TEZLIGI</a:t>
            </a:r>
            <a:endParaRPr lang="ru-RU" sz="5000" kern="0" spc="300" dirty="0"/>
          </a:p>
        </p:txBody>
      </p:sp>
      <p:sp>
        <p:nvSpPr>
          <p:cNvPr id="7" name="Прямоугольник: скругленные углы 9">
            <a:extLst>
              <a:ext uri="{FF2B5EF4-FFF2-40B4-BE49-F238E27FC236}">
                <a16:creationId xmlns:a16="http://schemas.microsoft.com/office/drawing/2014/main" id="{4A664A0E-1939-4783-B969-3BE91195231C}"/>
              </a:ext>
            </a:extLst>
          </p:cNvPr>
          <p:cNvSpPr/>
          <p:nvPr/>
        </p:nvSpPr>
        <p:spPr>
          <a:xfrm>
            <a:off x="3190116" y="3058722"/>
            <a:ext cx="12358255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megabit/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1024 kilobit/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3EAC3A-FCDB-4823-8493-7E4E8609C636}"/>
              </a:ext>
            </a:extLst>
          </p:cNvPr>
          <p:cNvSpPr/>
          <p:nvPr/>
        </p:nvSpPr>
        <p:spPr>
          <a:xfrm>
            <a:off x="3190117" y="1870696"/>
            <a:ext cx="6787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kilobit/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1024 bit/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3FCF7F7-E048-4643-9679-77E706FE2E2C}"/>
              </a:ext>
            </a:extLst>
          </p:cNvPr>
          <p:cNvSpPr/>
          <p:nvPr/>
        </p:nvSpPr>
        <p:spPr>
          <a:xfrm>
            <a:off x="3190117" y="4193185"/>
            <a:ext cx="12358255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gigabit/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1024 megabit/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2" descr="Как узнать скорость Интернета - ISP Strumin">
            <a:extLst>
              <a:ext uri="{FF2B5EF4-FFF2-40B4-BE49-F238E27FC236}">
                <a16:creationId xmlns:a16="http://schemas.microsoft.com/office/drawing/2014/main" id="{4299FCCF-0FD3-47B9-A5F9-CED7196AD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r="32931"/>
          <a:stretch/>
        </p:blipFill>
        <p:spPr bwMode="auto">
          <a:xfrm>
            <a:off x="0" y="2686050"/>
            <a:ext cx="3228109" cy="27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758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MUSTAHKAMLASH</a:t>
            </a:r>
            <a:endParaRPr lang="ru-RU" sz="5000" kern="0" spc="300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738255" y="1719957"/>
            <a:ext cx="6971145" cy="1704254"/>
          </a:xfrm>
          <a:prstGeom prst="wedgeRoundRectCallout">
            <a:avLst>
              <a:gd name="adj1" fmla="val -55074"/>
              <a:gd name="adj2" fmla="val 29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562500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hajmli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tezlikda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Факультетские олимпиады по математике | КПИ им. Игоря Сикор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Электронные книги в fb2 epub txt pdf - Home | Facebook">
            <a:extLst>
              <a:ext uri="{FF2B5EF4-FFF2-40B4-BE49-F238E27FC236}">
                <a16:creationId xmlns:a16="http://schemas.microsoft.com/office/drawing/2014/main" id="{A78A3ABF-408E-4B2C-82AD-4DF7327A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68438"/>
            <a:ext cx="3960361" cy="23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углы 7">
            <a:extLst>
              <a:ext uri="{FF2B5EF4-FFF2-40B4-BE49-F238E27FC236}">
                <a16:creationId xmlns:a16="http://schemas.microsoft.com/office/drawing/2014/main" id="{55D9CBD8-9560-4ACB-8A95-EAEE0E0885BE}"/>
              </a:ext>
            </a:extLst>
          </p:cNvPr>
          <p:cNvSpPr/>
          <p:nvPr/>
        </p:nvSpPr>
        <p:spPr>
          <a:xfrm>
            <a:off x="307975" y="3866580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7">
            <a:extLst>
              <a:ext uri="{FF2B5EF4-FFF2-40B4-BE49-F238E27FC236}">
                <a16:creationId xmlns:a16="http://schemas.microsoft.com/office/drawing/2014/main" id="{BA3BB01F-B9FF-4194-8E8D-6A068A31602A}"/>
              </a:ext>
            </a:extLst>
          </p:cNvPr>
          <p:cNvSpPr/>
          <p:nvPr/>
        </p:nvSpPr>
        <p:spPr>
          <a:xfrm>
            <a:off x="307975" y="4395544"/>
            <a:ext cx="104154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" name="Прямоугольник: скругленные углы 7">
            <a:extLst>
              <a:ext uri="{FF2B5EF4-FFF2-40B4-BE49-F238E27FC236}">
                <a16:creationId xmlns:a16="http://schemas.microsoft.com/office/drawing/2014/main" id="{6C5CFD93-F93D-442F-9D63-52CA3211BD2E}"/>
              </a:ext>
            </a:extLst>
          </p:cNvPr>
          <p:cNvSpPr/>
          <p:nvPr/>
        </p:nvSpPr>
        <p:spPr>
          <a:xfrm>
            <a:off x="307975" y="4924507"/>
            <a:ext cx="89745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562500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(1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7">
            <a:extLst>
              <a:ext uri="{FF2B5EF4-FFF2-40B4-BE49-F238E27FC236}">
                <a16:creationId xmlns:a16="http://schemas.microsoft.com/office/drawing/2014/main" id="{3F3E7831-BA44-4AC5-9E7D-2993AE080A06}"/>
              </a:ext>
            </a:extLst>
          </p:cNvPr>
          <p:cNvSpPr/>
          <p:nvPr/>
        </p:nvSpPr>
        <p:spPr>
          <a:xfrm>
            <a:off x="2992580" y="5398197"/>
            <a:ext cx="7810789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4500000 bit / (1048576 bit/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≈ 4,3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Прямоугольник: скругленные углы 20">
            <a:extLst>
              <a:ext uri="{FF2B5EF4-FFF2-40B4-BE49-F238E27FC236}">
                <a16:creationId xmlns:a16="http://schemas.microsoft.com/office/drawing/2014/main" id="{9B9ACD90-FA6B-4901-9718-B28846D42F21}"/>
              </a:ext>
            </a:extLst>
          </p:cNvPr>
          <p:cNvSpPr/>
          <p:nvPr/>
        </p:nvSpPr>
        <p:spPr>
          <a:xfrm>
            <a:off x="804700" y="6047261"/>
            <a:ext cx="4695556" cy="5298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02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2922" y="1743025"/>
            <a:ext cx="4017960" cy="21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1008746" y="1826155"/>
            <a:ext cx="7217787" cy="162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(42-bet).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2ED0F1-962C-49EE-9C13-634F62745EE6}"/>
              </a:ext>
            </a:extLst>
          </p:cNvPr>
          <p:cNvSpPr/>
          <p:nvPr/>
        </p:nvSpPr>
        <p:spPr>
          <a:xfrm>
            <a:off x="1008746" y="4573479"/>
            <a:ext cx="8883399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kitobdagi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640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" y="1532051"/>
            <a:ext cx="11033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" y="3515083"/>
            <a:ext cx="11033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0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86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175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56255" y="2425701"/>
            <a:ext cx="9830653" cy="797884"/>
          </a:xfrm>
          <a:prstGeom prst="rect">
            <a:avLst/>
          </a:prstGeom>
        </p:spPr>
        <p:txBody>
          <a:bodyPr wrap="square" lIns="0" tIns="28168" rIns="0" bIns="0">
            <a:spAutoFit/>
          </a:bodyPr>
          <a:lstStyle/>
          <a:p>
            <a:pPr marL="37131" algn="ctr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mashg‘ulot</a:t>
            </a:r>
            <a:endParaRPr lang="en-US" sz="4000" i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89025" y="233203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089025" y="466248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 dirty="0">
              <a:latin typeface="+mn-l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94888" y="598488"/>
            <a:ext cx="1565275" cy="801687"/>
          </a:xfrm>
          <a:prstGeom prst="rect">
            <a:avLst/>
          </a:prstGeom>
        </p:spPr>
        <p:txBody>
          <a:bodyPr lIns="0" tIns="32012" rIns="0" bIns="0">
            <a:spAutoFit/>
          </a:bodyPr>
          <a:lstStyle/>
          <a:p>
            <a:pPr eaLnBrk="1" fontAlgn="auto" hangingPunct="1">
              <a:spcBef>
                <a:spcPts val="252"/>
              </a:spcBef>
              <a:spcAft>
                <a:spcPts val="0"/>
              </a:spcAft>
              <a:defRPr/>
            </a:pPr>
            <a:r>
              <a:rPr lang="en-US" sz="5000" b="1" spc="2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1" b="1" spc="2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001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117725" y="431800"/>
            <a:ext cx="7399338" cy="1320800"/>
          </a:xfrm>
          <a:prstGeom prst="rect">
            <a:avLst/>
          </a:prstGeom>
        </p:spPr>
        <p:txBody>
          <a:bodyPr lIns="0" tIns="294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647" algn="ctr" defTabSz="1846555" eaLnBrk="1" fontAlgn="auto" hangingPunct="1">
              <a:spcBef>
                <a:spcPts val="231"/>
              </a:spcBef>
              <a:spcAft>
                <a:spcPts val="0"/>
              </a:spcAft>
              <a:defRPr/>
            </a:pPr>
            <a:r>
              <a:rPr lang="en-US" sz="4191" kern="0" cap="all" spc="-61" dirty="0" err="1">
                <a:solidFill>
                  <a:sysClr val="window" lastClr="FFFFFF"/>
                </a:solidFill>
              </a:rPr>
              <a:t>Informatika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va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axborot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texnologiyalari</a:t>
            </a:r>
            <a:endParaRPr lang="en-US" sz="4191" kern="0" cap="all" spc="10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725613" y="1101725"/>
            <a:ext cx="26987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725613" y="1274763"/>
            <a:ext cx="26987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1219200" y="1101725"/>
            <a:ext cx="26988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1219200" y="1274763"/>
            <a:ext cx="26988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GIF by National Geographic Channel">
            <a:extLst>
              <a:ext uri="{FF2B5EF4-FFF2-40B4-BE49-F238E27FC236}">
                <a16:creationId xmlns:a16="http://schemas.microsoft.com/office/drawing/2014/main" id="{179ABAAC-62E7-470D-9A4D-DFDF6AF7B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7" y="558567"/>
            <a:ext cx="1888860" cy="10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2815" y="3696102"/>
            <a:ext cx="4908886" cy="26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193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TAKRORLASH</a:t>
            </a:r>
            <a:endParaRPr lang="ru-RU" sz="5000" kern="0" spc="3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2ED0F1-962C-49EE-9C13-634F62745EE6}"/>
              </a:ext>
            </a:extLst>
          </p:cNvPr>
          <p:cNvSpPr/>
          <p:nvPr/>
        </p:nvSpPr>
        <p:spPr>
          <a:xfrm>
            <a:off x="307975" y="2215135"/>
            <a:ext cx="793548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kitobdagi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640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0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2922" y="1743025"/>
            <a:ext cx="4017960" cy="21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88D78E6F-0D2B-4B46-87D6-A67401E61F2C}"/>
              </a:ext>
            </a:extLst>
          </p:cNvPr>
          <p:cNvSpPr/>
          <p:nvPr/>
        </p:nvSpPr>
        <p:spPr>
          <a:xfrm>
            <a:off x="307975" y="3728030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7">
            <a:extLst>
              <a:ext uri="{FF2B5EF4-FFF2-40B4-BE49-F238E27FC236}">
                <a16:creationId xmlns:a16="http://schemas.microsoft.com/office/drawing/2014/main" id="{B28E9E94-4A2B-4CEA-A8FD-71F47D937A6C}"/>
              </a:ext>
            </a:extLst>
          </p:cNvPr>
          <p:cNvSpPr/>
          <p:nvPr/>
        </p:nvSpPr>
        <p:spPr>
          <a:xfrm>
            <a:off x="307975" y="4256994"/>
            <a:ext cx="104154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640 • 1024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655360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8" name="Прямоугольник: скругленные углы 7">
            <a:extLst>
              <a:ext uri="{FF2B5EF4-FFF2-40B4-BE49-F238E27FC236}">
                <a16:creationId xmlns:a16="http://schemas.microsoft.com/office/drawing/2014/main" id="{797EAA55-00DC-4DD3-991B-26E406CE46A6}"/>
              </a:ext>
            </a:extLst>
          </p:cNvPr>
          <p:cNvSpPr/>
          <p:nvPr/>
        </p:nvSpPr>
        <p:spPr>
          <a:xfrm>
            <a:off x="307975" y="4785957"/>
            <a:ext cx="89745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20">
            <a:extLst>
              <a:ext uri="{FF2B5EF4-FFF2-40B4-BE49-F238E27FC236}">
                <a16:creationId xmlns:a16="http://schemas.microsoft.com/office/drawing/2014/main" id="{B06879CA-7DC9-43F5-8192-E1ED0344E694}"/>
              </a:ext>
            </a:extLst>
          </p:cNvPr>
          <p:cNvSpPr/>
          <p:nvPr/>
        </p:nvSpPr>
        <p:spPr>
          <a:xfrm>
            <a:off x="471488" y="5843884"/>
            <a:ext cx="7298170" cy="94928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81920 ta “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7">
            <a:extLst>
              <a:ext uri="{FF2B5EF4-FFF2-40B4-BE49-F238E27FC236}">
                <a16:creationId xmlns:a16="http://schemas.microsoft.com/office/drawing/2014/main" id="{98141F70-D2CA-47AC-BF0B-394FA1A9E82B}"/>
              </a:ext>
            </a:extLst>
          </p:cNvPr>
          <p:cNvSpPr/>
          <p:nvPr/>
        </p:nvSpPr>
        <p:spPr>
          <a:xfrm>
            <a:off x="307975" y="5288910"/>
            <a:ext cx="89745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655360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8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81920 ta 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143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86C495-6F99-4BF2-9C6C-F660E313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600201"/>
            <a:ext cx="4779385" cy="2419942"/>
          </a:xfrm>
          <a:prstGeom prst="rect">
            <a:avLst/>
          </a:prstGeom>
        </p:spPr>
      </p:pic>
      <p:pic>
        <p:nvPicPr>
          <p:cNvPr id="8198" name="Picture 6" descr="Пиксель — Википедия">
            <a:extLst>
              <a:ext uri="{FF2B5EF4-FFF2-40B4-BE49-F238E27FC236}">
                <a16:creationId xmlns:a16="http://schemas.microsoft.com/office/drawing/2014/main" id="{252DAABC-B15A-4D61-90D8-58D95462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296369"/>
            <a:ext cx="4867618" cy="22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3DB71E-CB20-4B2F-9C2A-BEFF4609894C}"/>
              </a:ext>
            </a:extLst>
          </p:cNvPr>
          <p:cNvSpPr/>
          <p:nvPr/>
        </p:nvSpPr>
        <p:spPr>
          <a:xfrm>
            <a:off x="5710381" y="1503218"/>
            <a:ext cx="59990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ekranidagi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ko‘rinishda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qatorlar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ustunlarga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tasvirning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piksellar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tilidagi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pixel – picture element –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 deb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3CF8396-19AF-425D-8DAB-0EB2D8A7DA2B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RASTRLI TASVIRLAR</a:t>
            </a:r>
            <a:endParaRPr lang="ru-RU" sz="5000" kern="0" spc="300" dirty="0"/>
          </a:p>
        </p:txBody>
      </p:sp>
    </p:spTree>
    <p:extLst>
      <p:ext uri="{BB962C8B-B14F-4D97-AF65-F5344CB8AC3E}">
        <p14:creationId xmlns:p14="http://schemas.microsoft.com/office/powerpoint/2010/main" val="37255570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354210"/>
            <a:ext cx="1154314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/>
              <a:t>Grafik</a:t>
            </a:r>
            <a:r>
              <a:rPr lang="en-US" sz="4000" kern="0" dirty="0"/>
              <a:t> </a:t>
            </a:r>
            <a:r>
              <a:rPr lang="en-US" sz="4000" kern="0" dirty="0" err="1"/>
              <a:t>axborotni</a:t>
            </a:r>
            <a:r>
              <a:rPr lang="en-US" sz="4000" kern="0" dirty="0"/>
              <a:t> </a:t>
            </a:r>
            <a:r>
              <a:rPr lang="en-US" sz="4000" kern="0" dirty="0" err="1"/>
              <a:t>ikkita</a:t>
            </a:r>
            <a:r>
              <a:rPr lang="en-US" sz="4000" kern="0" dirty="0"/>
              <a:t> </a:t>
            </a:r>
            <a:r>
              <a:rPr lang="en-US" sz="4000" kern="0" dirty="0" err="1"/>
              <a:t>belgi</a:t>
            </a:r>
            <a:r>
              <a:rPr lang="en-US" sz="4000" kern="0" dirty="0"/>
              <a:t> </a:t>
            </a:r>
            <a:r>
              <a:rPr lang="en-US" sz="4000" kern="0" dirty="0" err="1"/>
              <a:t>yordamida</a:t>
            </a:r>
            <a:r>
              <a:rPr lang="en-US" sz="4000" kern="0" dirty="0"/>
              <a:t> </a:t>
            </a:r>
            <a:r>
              <a:rPr lang="en-US" sz="4000" kern="0" dirty="0" err="1"/>
              <a:t>kodlash</a:t>
            </a:r>
            <a:endParaRPr lang="ru-RU" sz="4000" kern="0" dirty="0"/>
          </a:p>
        </p:txBody>
      </p:sp>
      <p:pic>
        <p:nvPicPr>
          <p:cNvPr id="8194" name="Picture 2" descr="Кодирование рисунков">
            <a:extLst>
              <a:ext uri="{FF2B5EF4-FFF2-40B4-BE49-F238E27FC236}">
                <a16:creationId xmlns:a16="http://schemas.microsoft.com/office/drawing/2014/main" id="{34BB4428-A07B-4A23-BB23-15B9EE293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06"/>
          <a:stretch/>
        </p:blipFill>
        <p:spPr bwMode="auto">
          <a:xfrm>
            <a:off x="471488" y="1528236"/>
            <a:ext cx="2680833" cy="25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одирование рисунков">
            <a:extLst>
              <a:ext uri="{FF2B5EF4-FFF2-40B4-BE49-F238E27FC236}">
                <a16:creationId xmlns:a16="http://schemas.microsoft.com/office/drawing/2014/main" id="{5CC4AE86-4194-4E8D-8E7B-BA536F6C7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6"/>
          <a:stretch/>
        </p:blipFill>
        <p:spPr bwMode="auto">
          <a:xfrm>
            <a:off x="382373" y="4169177"/>
            <a:ext cx="2680833" cy="25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FEE151-E1ED-4849-9531-5E5F1C144785}"/>
              </a:ext>
            </a:extLst>
          </p:cNvPr>
          <p:cNvSpPr/>
          <p:nvPr/>
        </p:nvSpPr>
        <p:spPr>
          <a:xfrm>
            <a:off x="3463636" y="1498845"/>
            <a:ext cx="83819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Agar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piksellar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ikkitadan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 bit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</a:t>
            </a:r>
            <a:r>
              <a:rPr lang="en-US" sz="50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N –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kodlanayotgan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r – rang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chuqurligi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90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TAKRORLASH</a:t>
            </a:r>
            <a:endParaRPr lang="ru-RU" sz="5000" kern="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954886" y="2266462"/>
            <a:ext cx="7217787" cy="162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10001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1111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1001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men 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akamdan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yoshimni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2ED0F1-962C-49EE-9C13-634F62745EE6}"/>
              </a:ext>
            </a:extLst>
          </p:cNvPr>
          <p:cNvSpPr/>
          <p:nvPr/>
        </p:nvSpPr>
        <p:spPr>
          <a:xfrm>
            <a:off x="1279395" y="5329587"/>
            <a:ext cx="8143645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•15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– 10010111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= 14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• 20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– 151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>
              <a:lnSpc>
                <a:spcPct val="150000"/>
              </a:lnSpc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129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= 333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" y="1448921"/>
            <a:ext cx="11033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" y="4819323"/>
            <a:ext cx="11033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0" descr="5 способов провалить онлайн-обучение по технологии и информатике | Вести  образован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6291" y="1768697"/>
            <a:ext cx="4017960" cy="21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3F749EF-C038-454C-8BE8-50AB031AAE6F}"/>
              </a:ext>
            </a:extLst>
          </p:cNvPr>
          <p:cNvSpPr/>
          <p:nvPr/>
        </p:nvSpPr>
        <p:spPr>
          <a:xfrm>
            <a:off x="1008746" y="2255999"/>
            <a:ext cx="7217787" cy="162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Katta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9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men 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akamdan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yoshimni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20">
            <a:extLst>
              <a:ext uri="{FF2B5EF4-FFF2-40B4-BE49-F238E27FC236}">
                <a16:creationId xmlns:a16="http://schemas.microsoft.com/office/drawing/2014/main" id="{5CF3B011-88BE-4BEE-BCA6-555316F97BAC}"/>
              </a:ext>
            </a:extLst>
          </p:cNvPr>
          <p:cNvSpPr/>
          <p:nvPr/>
        </p:nvSpPr>
        <p:spPr>
          <a:xfrm>
            <a:off x="2619644" y="4211427"/>
            <a:ext cx="6164137" cy="5298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</a:t>
            </a:r>
            <a:r>
              <a:rPr lang="en-US" sz="3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214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MUSTAHKAMLASH</a:t>
            </a:r>
            <a:endParaRPr lang="ru-RU" sz="5000" kern="0" spc="300" dirty="0"/>
          </a:p>
        </p:txBody>
      </p:sp>
      <p:sp>
        <p:nvSpPr>
          <p:cNvPr id="2" name="AutoShape 4" descr="Факультетские олимпиады по математике | КПИ им. Игоря Сикор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: скругленные углы 20">
            <a:extLst>
              <a:ext uri="{FF2B5EF4-FFF2-40B4-BE49-F238E27FC236}">
                <a16:creationId xmlns:a16="http://schemas.microsoft.com/office/drawing/2014/main" id="{9B9ACD90-FA6B-4901-9718-B28846D42F21}"/>
              </a:ext>
            </a:extLst>
          </p:cNvPr>
          <p:cNvSpPr/>
          <p:nvPr/>
        </p:nvSpPr>
        <p:spPr>
          <a:xfrm>
            <a:off x="1901976" y="5185541"/>
            <a:ext cx="4695556" cy="5298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131136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92657" y="2024962"/>
            <a:ext cx="7953816" cy="2148759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1366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768 (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gorizontaliga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1366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vertikaliga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768 ta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ekranda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Ekrandagi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Двоичная система в рисунке или «начало бытия». | Пикабу">
            <a:extLst>
              <a:ext uri="{FF2B5EF4-FFF2-40B4-BE49-F238E27FC236}">
                <a16:creationId xmlns:a16="http://schemas.microsoft.com/office/drawing/2014/main" id="{4588D2FB-3F7B-48EB-A3DC-809FB38E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27" y="1578857"/>
            <a:ext cx="3347605" cy="26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16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RGB MODELI</a:t>
            </a:r>
            <a:endParaRPr lang="ru-RU" sz="5000" kern="0" spc="300" dirty="0"/>
          </a:p>
        </p:txBody>
      </p:sp>
      <p:pic>
        <p:nvPicPr>
          <p:cNvPr id="1032" name="Picture 8" descr="Цветовая модель RGB – HiSoUR История культуры">
            <a:extLst>
              <a:ext uri="{FF2B5EF4-FFF2-40B4-BE49-F238E27FC236}">
                <a16:creationId xmlns:a16="http://schemas.microsoft.com/office/drawing/2014/main" id="{7DC64578-A82F-4BA6-8495-69FA710D4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74" y="1410782"/>
            <a:ext cx="4036435" cy="40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5600F1-EBF1-458F-A57F-7F7AB8954E59}"/>
              </a:ext>
            </a:extLst>
          </p:cNvPr>
          <p:cNvSpPr/>
          <p:nvPr/>
        </p:nvSpPr>
        <p:spPr>
          <a:xfrm>
            <a:off x="471488" y="1411129"/>
            <a:ext cx="6783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Kompyuterda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ifo­dalash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ranglardan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qurilmasi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RGB (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nomlana­di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RGB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qurilmasi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rangning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o‘zinigina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ranglarni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ravshanlik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qila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012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pic>
        <p:nvPicPr>
          <p:cNvPr id="2050" name="Picture 2" descr="RGB — Википедия">
            <a:extLst>
              <a:ext uri="{FF2B5EF4-FFF2-40B4-BE49-F238E27FC236}">
                <a16:creationId xmlns:a16="http://schemas.microsoft.com/office/drawing/2014/main" id="{E2DF713E-0F01-49D7-BF46-3FB6303D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29" y="1460436"/>
            <a:ext cx="4146690" cy="31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97439EA-A9E0-4844-8CB4-07B77D036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70967"/>
              </p:ext>
            </p:extLst>
          </p:nvPr>
        </p:nvGraphicFramePr>
        <p:xfrm>
          <a:off x="149156" y="1600200"/>
          <a:ext cx="7525327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74895">
                  <a:extLst>
                    <a:ext uri="{9D8B030D-6E8A-4147-A177-3AD203B41FA5}">
                      <a16:colId xmlns:a16="http://schemas.microsoft.com/office/drawing/2014/main" val="1828302650"/>
                    </a:ext>
                  </a:extLst>
                </a:gridCol>
                <a:gridCol w="1282726">
                  <a:extLst>
                    <a:ext uri="{9D8B030D-6E8A-4147-A177-3AD203B41FA5}">
                      <a16:colId xmlns:a16="http://schemas.microsoft.com/office/drawing/2014/main" val="60542016"/>
                    </a:ext>
                  </a:extLst>
                </a:gridCol>
                <a:gridCol w="1410999">
                  <a:extLst>
                    <a:ext uri="{9D8B030D-6E8A-4147-A177-3AD203B41FA5}">
                      <a16:colId xmlns:a16="http://schemas.microsoft.com/office/drawing/2014/main" val="2506620145"/>
                    </a:ext>
                  </a:extLst>
                </a:gridCol>
                <a:gridCol w="2151642">
                  <a:extLst>
                    <a:ext uri="{9D8B030D-6E8A-4147-A177-3AD203B41FA5}">
                      <a16:colId xmlns:a16="http://schemas.microsoft.com/office/drawing/2014/main" val="374701304"/>
                    </a:ext>
                  </a:extLst>
                </a:gridCol>
                <a:gridCol w="1505065">
                  <a:extLst>
                    <a:ext uri="{9D8B030D-6E8A-4147-A177-3AD203B41FA5}">
                      <a16:colId xmlns:a16="http://schemas.microsoft.com/office/drawing/2014/main" val="33390181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ranglar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ravshanligi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3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Yashil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6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0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99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yashil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3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9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havorang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5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qirmizi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3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58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92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5990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Портативный Hd 18,5 Дюймовый Full Hd Экран Ноутбука 12 Вольт Жк-панель  Компьютерный Монитор С Разрешением 1366*768 Для Пк - Buy 1366*768 Жк-монитор,18,5  Дюймов Монитор Product on Alibaba.com">
            <a:extLst>
              <a:ext uri="{FF2B5EF4-FFF2-40B4-BE49-F238E27FC236}">
                <a16:creationId xmlns:a16="http://schemas.microsoft.com/office/drawing/2014/main" id="{A153DFF0-5E4D-4548-9063-FF7B45FD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64" y="1392882"/>
            <a:ext cx="3325091" cy="23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MUSTAHKAMLASH</a:t>
            </a:r>
            <a:endParaRPr lang="ru-RU" sz="5000" kern="0" spc="300" dirty="0"/>
          </a:p>
        </p:txBody>
      </p:sp>
      <p:sp>
        <p:nvSpPr>
          <p:cNvPr id="2" name="AutoShape 4" descr="Факультетские олимпиады по математике | КПИ им. Игоря Сикор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: скругленные углы 7">
            <a:extLst>
              <a:ext uri="{FF2B5EF4-FFF2-40B4-BE49-F238E27FC236}">
                <a16:creationId xmlns:a16="http://schemas.microsoft.com/office/drawing/2014/main" id="{55D9CBD8-9560-4ACB-8A95-EAEE0E0885BE}"/>
              </a:ext>
            </a:extLst>
          </p:cNvPr>
          <p:cNvSpPr/>
          <p:nvPr/>
        </p:nvSpPr>
        <p:spPr>
          <a:xfrm>
            <a:off x="307975" y="3639906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7">
            <a:extLst>
              <a:ext uri="{FF2B5EF4-FFF2-40B4-BE49-F238E27FC236}">
                <a16:creationId xmlns:a16="http://schemas.microsoft.com/office/drawing/2014/main" id="{BA3BB01F-B9FF-4194-8E8D-6A068A31602A}"/>
              </a:ext>
            </a:extLst>
          </p:cNvPr>
          <p:cNvSpPr/>
          <p:nvPr/>
        </p:nvSpPr>
        <p:spPr>
          <a:xfrm>
            <a:off x="197135" y="4118817"/>
            <a:ext cx="104154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z-Cyrl-UZ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6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24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</a:t>
            </a:r>
            <a:r>
              <a:rPr lang="en-US" sz="2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7">
            <a:extLst>
              <a:ext uri="{FF2B5EF4-FFF2-40B4-BE49-F238E27FC236}">
                <a16:creationId xmlns:a16="http://schemas.microsoft.com/office/drawing/2014/main" id="{6C5CFD93-F93D-442F-9D63-52CA3211BD2E}"/>
              </a:ext>
            </a:extLst>
          </p:cNvPr>
          <p:cNvSpPr/>
          <p:nvPr/>
        </p:nvSpPr>
        <p:spPr>
          <a:xfrm>
            <a:off x="197135" y="4661262"/>
            <a:ext cx="89745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</a:t>
            </a:r>
            <a:r>
              <a:rPr lang="en-US" sz="2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300</a:t>
            </a:r>
            <a:r>
              <a:rPr lang="en-US" sz="26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90000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0">
            <a:extLst>
              <a:ext uri="{FF2B5EF4-FFF2-40B4-BE49-F238E27FC236}">
                <a16:creationId xmlns:a16="http://schemas.microsoft.com/office/drawing/2014/main" id="{9B9ACD90-FA6B-4901-9718-B28846D42F21}"/>
              </a:ext>
            </a:extLst>
          </p:cNvPr>
          <p:cNvSpPr/>
          <p:nvPr/>
        </p:nvSpPr>
        <p:spPr>
          <a:xfrm>
            <a:off x="576093" y="6252735"/>
            <a:ext cx="4695556" cy="4473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1054,6875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034145" y="1537367"/>
            <a:ext cx="8877295" cy="200247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Oq-qora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ta rang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ko‘lamiga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x 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dyuymga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ta nuqta (1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2,5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Tasvirning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Kbayt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id="{C8955119-6FB0-4707-8EB9-1F1FA16DA2B5}"/>
              </a:ext>
            </a:extLst>
          </p:cNvPr>
          <p:cNvSpPr/>
          <p:nvPr/>
        </p:nvSpPr>
        <p:spPr>
          <a:xfrm>
            <a:off x="197135" y="5190929"/>
            <a:ext cx="89745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</a:t>
            </a:r>
            <a:r>
              <a:rPr lang="en-US" sz="2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 • 90000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2160000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id="{F47B7875-208E-4E59-8C78-8F468D1FE8C0}"/>
              </a:ext>
            </a:extLst>
          </p:cNvPr>
          <p:cNvSpPr/>
          <p:nvPr/>
        </p:nvSpPr>
        <p:spPr>
          <a:xfrm>
            <a:off x="2472008" y="3677225"/>
            <a:ext cx="1770202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= 2</a:t>
            </a:r>
            <a:r>
              <a:rPr lang="en-US" sz="26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069C9985-BAA7-431B-9FD2-1AEE4DACA898}"/>
              </a:ext>
            </a:extLst>
          </p:cNvPr>
          <p:cNvSpPr/>
          <p:nvPr/>
        </p:nvSpPr>
        <p:spPr>
          <a:xfrm>
            <a:off x="5073563" y="3684847"/>
            <a:ext cx="3003261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bit 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3FEAA65-722A-4EA4-A222-184F996E75EA}"/>
              </a:ext>
            </a:extLst>
          </p:cNvPr>
          <p:cNvSpPr/>
          <p:nvPr/>
        </p:nvSpPr>
        <p:spPr>
          <a:xfrm>
            <a:off x="4005051" y="3839888"/>
            <a:ext cx="797281" cy="30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7">
            <a:extLst>
              <a:ext uri="{FF2B5EF4-FFF2-40B4-BE49-F238E27FC236}">
                <a16:creationId xmlns:a16="http://schemas.microsoft.com/office/drawing/2014/main" id="{BF85E468-5101-4257-97E1-6C20C18CD518}"/>
              </a:ext>
            </a:extLst>
          </p:cNvPr>
          <p:cNvSpPr/>
          <p:nvPr/>
        </p:nvSpPr>
        <p:spPr>
          <a:xfrm>
            <a:off x="197134" y="5742894"/>
            <a:ext cx="9916684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2160000 • 4 bit = 8640000 bit = 1080000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1054,6875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84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 animBg="1"/>
      <p:bldP spid="11" grpId="0"/>
      <p:bldP spid="12" grpId="0"/>
      <p:bldP spid="13" grpId="0"/>
      <p:bldP spid="6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2929102-7332-4A6D-BF78-BA0C471F9639}"/>
              </a:ext>
            </a:extLst>
          </p:cNvPr>
          <p:cNvSpPr/>
          <p:nvPr/>
        </p:nvSpPr>
        <p:spPr>
          <a:xfrm>
            <a:off x="1560541" y="4307958"/>
            <a:ext cx="8260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256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gorizontaliga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1280 ta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vertikaliga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1024 ta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ekrandagi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kodlanganda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da toping.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A4AEC0-3F2F-4002-ADFF-7090D981FB07}"/>
              </a:ext>
            </a:extLst>
          </p:cNvPr>
          <p:cNvSpPr/>
          <p:nvPr/>
        </p:nvSpPr>
        <p:spPr>
          <a:xfrm>
            <a:off x="1560541" y="1664502"/>
            <a:ext cx="9729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CC5E97-6447-4788-AF82-B16A1B8E4069}"/>
              </a:ext>
            </a:extLst>
          </p:cNvPr>
          <p:cNvSpPr/>
          <p:nvPr/>
        </p:nvSpPr>
        <p:spPr>
          <a:xfrm>
            <a:off x="1560541" y="3183634"/>
            <a:ext cx="104695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Gbt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64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Kbt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tezlikda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26AA9F-BFA4-4EE3-9EDB-5A7807B74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6" y="4456500"/>
            <a:ext cx="882540" cy="8825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7FED02-E0B3-4A6F-A5F4-4A511CD76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5" y="1669181"/>
            <a:ext cx="882541" cy="8825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CAEC4D-5F5E-4A85-B2AD-1CCC40618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6" y="3062841"/>
            <a:ext cx="882540" cy="8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311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0" y="79669"/>
            <a:ext cx="121920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/>
              <a:t>AXBOROTLARNING KOMPYUTERDA </a:t>
            </a:r>
          </a:p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/>
              <a:t>TASVIRLANISHI</a:t>
            </a:r>
            <a:endParaRPr lang="ru-RU" sz="4000" kern="0" dirty="0"/>
          </a:p>
        </p:txBody>
      </p:sp>
      <p:pic>
        <p:nvPicPr>
          <p:cNvPr id="2050" name="Picture 2" descr="ᐈ Цифра рисунки, фото числа | скачать на Depositphotos®">
            <a:extLst>
              <a:ext uri="{FF2B5EF4-FFF2-40B4-BE49-F238E27FC236}">
                <a16:creationId xmlns:a16="http://schemas.microsoft.com/office/drawing/2014/main" id="{343BBDA3-EFD0-48BE-AAEC-8E2FEE98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5" y="1578598"/>
            <a:ext cx="2262607" cy="12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D50E1B-3E8D-41C9-B61E-D34239342AD8}"/>
              </a:ext>
            </a:extLst>
          </p:cNvPr>
          <p:cNvSpPr/>
          <p:nvPr/>
        </p:nvSpPr>
        <p:spPr>
          <a:xfrm>
            <a:off x="263236" y="2961670"/>
            <a:ext cx="298249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AXBOROT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a’zolarimiz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borliqning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ongimizdagi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ta’sirini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bog‘liqlik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tushunamiz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Описание для «MUSIQA NAZARIYASI (Solfedjio, Garmoniya, Musiqa asarlari  tahlili) Sirtqi 191-192-193»">
            <a:extLst>
              <a:ext uri="{FF2B5EF4-FFF2-40B4-BE49-F238E27FC236}">
                <a16:creationId xmlns:a16="http://schemas.microsoft.com/office/drawing/2014/main" id="{001073BC-1792-43E9-B195-BBC3DA5E1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r="2565" b="3194"/>
          <a:stretch/>
        </p:blipFill>
        <p:spPr bwMode="auto">
          <a:xfrm>
            <a:off x="979467" y="5016930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biat va insonning o'zaro ta'siri » GeoOlamga xush kelibsiz!">
            <a:extLst>
              <a:ext uri="{FF2B5EF4-FFF2-40B4-BE49-F238E27FC236}">
                <a16:creationId xmlns:a16="http://schemas.microsoft.com/office/drawing/2014/main" id="{E713799C-89BB-4B15-86ED-55C4571E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72" y="4561757"/>
            <a:ext cx="3325890" cy="207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омпьютер «всё в одном» Dell OptiPlex 7070 Ultra получил модульную  конструкцию">
            <a:extLst>
              <a:ext uri="{FF2B5EF4-FFF2-40B4-BE49-F238E27FC236}">
                <a16:creationId xmlns:a16="http://schemas.microsoft.com/office/drawing/2014/main" id="{28870E9E-692B-4327-929D-9CCC0E07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61" y="1523992"/>
            <a:ext cx="3664007" cy="29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ПЧЕЛИНЫЕ СОТЫ как перспективная ветвь развития компьютерных технологий /  Хабр">
            <a:extLst>
              <a:ext uri="{FF2B5EF4-FFF2-40B4-BE49-F238E27FC236}">
                <a16:creationId xmlns:a16="http://schemas.microsoft.com/office/drawing/2014/main" id="{97CE92D0-80BF-44F5-9F30-AAAA41393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2" t="14410" r="9600" b="28409"/>
          <a:stretch/>
        </p:blipFill>
        <p:spPr bwMode="auto">
          <a:xfrm flipH="1">
            <a:off x="8191219" y="1714274"/>
            <a:ext cx="2754580" cy="15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9">
            <a:extLst>
              <a:ext uri="{FF2B5EF4-FFF2-40B4-BE49-F238E27FC236}">
                <a16:creationId xmlns:a16="http://schemas.microsoft.com/office/drawing/2014/main" id="{3D4C24E3-9656-48A0-93E2-63E34A663E90}"/>
              </a:ext>
            </a:extLst>
          </p:cNvPr>
          <p:cNvSpPr/>
          <p:nvPr/>
        </p:nvSpPr>
        <p:spPr>
          <a:xfrm>
            <a:off x="8765713" y="3429000"/>
            <a:ext cx="471343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Прямоугольник: скругленные углы 9">
            <a:extLst>
              <a:ext uri="{FF2B5EF4-FFF2-40B4-BE49-F238E27FC236}">
                <a16:creationId xmlns:a16="http://schemas.microsoft.com/office/drawing/2014/main" id="{C80FB0BE-0D9A-4AC6-8C4A-15B8D248C6E9}"/>
              </a:ext>
            </a:extLst>
          </p:cNvPr>
          <p:cNvSpPr/>
          <p:nvPr/>
        </p:nvSpPr>
        <p:spPr>
          <a:xfrm>
            <a:off x="10219682" y="3406740"/>
            <a:ext cx="471343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514D17A4-5D8F-4015-8F23-DA9232449130}"/>
              </a:ext>
            </a:extLst>
          </p:cNvPr>
          <p:cNvSpPr/>
          <p:nvPr/>
        </p:nvSpPr>
        <p:spPr>
          <a:xfrm>
            <a:off x="7405052" y="4561757"/>
            <a:ext cx="3285973" cy="2072825"/>
          </a:xfrm>
          <a:prstGeom prst="wedgeRectCallout">
            <a:avLst>
              <a:gd name="adj1" fmla="val -45287"/>
              <a:gd name="adj2" fmla="val -731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01000001110100111100001100011000100000111111110101101000111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-13963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3BDF1DC-2D4B-485E-9B72-A9C7536DC796}"/>
              </a:ext>
            </a:extLst>
          </p:cNvPr>
          <p:cNvSpPr txBox="1">
            <a:spLocks/>
          </p:cNvSpPr>
          <p:nvPr/>
        </p:nvSpPr>
        <p:spPr>
          <a:xfrm>
            <a:off x="0" y="231452"/>
            <a:ext cx="1219200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pc="300" dirty="0" err="1"/>
              <a:t>Axborotni</a:t>
            </a:r>
            <a:r>
              <a:rPr lang="en-US" sz="4000" kern="0" spc="300" dirty="0"/>
              <a:t> </a:t>
            </a:r>
            <a:r>
              <a:rPr lang="en-US" sz="4000" kern="0" spc="300" dirty="0" err="1"/>
              <a:t>ikkita</a:t>
            </a:r>
            <a:r>
              <a:rPr lang="en-US" sz="4000" kern="0" spc="300" dirty="0"/>
              <a:t> </a:t>
            </a:r>
            <a:r>
              <a:rPr lang="en-US" sz="4000" kern="0" spc="300" dirty="0" err="1"/>
              <a:t>belgi</a:t>
            </a:r>
            <a:r>
              <a:rPr lang="ru-RU" sz="4000" kern="0" spc="300" dirty="0"/>
              <a:t> </a:t>
            </a:r>
            <a:r>
              <a:rPr lang="en-US" sz="4000" kern="0" spc="300" dirty="0" err="1"/>
              <a:t>yordamida</a:t>
            </a:r>
            <a:r>
              <a:rPr lang="en-US" sz="4000" kern="0" spc="300" dirty="0"/>
              <a:t> </a:t>
            </a:r>
            <a:r>
              <a:rPr lang="en-US" sz="4000" kern="0" spc="300" dirty="0" err="1"/>
              <a:t>kodlash</a:t>
            </a:r>
            <a:endParaRPr lang="ru-RU" sz="4000" kern="0" spc="3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969A98-D955-4F14-93F0-414A91380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22" t="37836" r="25999" b="48076"/>
          <a:stretch/>
        </p:blipFill>
        <p:spPr>
          <a:xfrm>
            <a:off x="441528" y="2141244"/>
            <a:ext cx="3549835" cy="84233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BCF95B6-A880-4DB9-AE88-B0DBF8C28CFC}"/>
              </a:ext>
            </a:extLst>
          </p:cNvPr>
          <p:cNvSpPr txBox="1">
            <a:spLocks/>
          </p:cNvSpPr>
          <p:nvPr/>
        </p:nvSpPr>
        <p:spPr>
          <a:xfrm>
            <a:off x="1000830" y="1567520"/>
            <a:ext cx="2440536" cy="408623"/>
          </a:xfrm>
          <a:prstGeom prst="roundRect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1"/>
                </a:solidFill>
              </a:rPr>
              <a:t>DIADA </a:t>
            </a:r>
            <a:r>
              <a:rPr lang="en-US" sz="2400" kern="0" dirty="0" err="1">
                <a:solidFill>
                  <a:schemeClr val="tx1"/>
                </a:solidFill>
              </a:rPr>
              <a:t>usuli</a:t>
            </a:r>
            <a:endParaRPr lang="ru-RU" sz="2400" kern="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C742F-7435-4070-992E-7185E4871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45" t="56771" r="12386" b="30495"/>
          <a:stretch/>
        </p:blipFill>
        <p:spPr>
          <a:xfrm>
            <a:off x="5151378" y="2192577"/>
            <a:ext cx="6413770" cy="7581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E36113-230C-49CC-8952-C4613B338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26" t="40804" r="10455" b="35952"/>
          <a:stretch/>
        </p:blipFill>
        <p:spPr>
          <a:xfrm>
            <a:off x="2274179" y="4223883"/>
            <a:ext cx="6810873" cy="138383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CD57C3-2FE9-4743-BAAA-2676945A40C1}"/>
              </a:ext>
            </a:extLst>
          </p:cNvPr>
          <p:cNvSpPr txBox="1">
            <a:spLocks/>
          </p:cNvSpPr>
          <p:nvPr/>
        </p:nvSpPr>
        <p:spPr>
          <a:xfrm>
            <a:off x="5814603" y="1581343"/>
            <a:ext cx="2543660" cy="408623"/>
          </a:xfrm>
          <a:prstGeom prst="roundRect">
            <a:avLst/>
          </a:prstGeom>
          <a:solidFill>
            <a:srgbClr val="FF99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1"/>
                </a:solidFill>
              </a:rPr>
              <a:t>TRIADA </a:t>
            </a:r>
            <a:r>
              <a:rPr lang="en-US" sz="2400" kern="0" dirty="0" err="1">
                <a:solidFill>
                  <a:schemeClr val="tx1"/>
                </a:solidFill>
              </a:rPr>
              <a:t>usuli</a:t>
            </a:r>
            <a:endParaRPr lang="ru-RU" sz="24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CDC89-C20A-49C2-8887-4F9E93DDE4FE}"/>
              </a:ext>
            </a:extLst>
          </p:cNvPr>
          <p:cNvSpPr txBox="1">
            <a:spLocks/>
          </p:cNvSpPr>
          <p:nvPr/>
        </p:nvSpPr>
        <p:spPr>
          <a:xfrm>
            <a:off x="344955" y="4480157"/>
            <a:ext cx="1687791" cy="817245"/>
          </a:xfrm>
          <a:prstGeom prst="roundRect">
            <a:avLst/>
          </a:prstGeom>
          <a:solidFill>
            <a:srgbClr val="66FF3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1"/>
                </a:solidFill>
              </a:rPr>
              <a:t>TETRADA </a:t>
            </a:r>
            <a:r>
              <a:rPr lang="en-US" sz="2400" kern="0" dirty="0" err="1">
                <a:solidFill>
                  <a:schemeClr val="tx1"/>
                </a:solidFill>
              </a:rPr>
              <a:t>usuli</a:t>
            </a:r>
            <a:endParaRPr lang="ru-RU" sz="2400" kern="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9">
            <a:extLst>
              <a:ext uri="{FF2B5EF4-FFF2-40B4-BE49-F238E27FC236}">
                <a16:creationId xmlns:a16="http://schemas.microsoft.com/office/drawing/2014/main" id="{D973784E-3823-48B4-A8BE-5B8B1AFDFA64}"/>
              </a:ext>
            </a:extLst>
          </p:cNvPr>
          <p:cNvSpPr/>
          <p:nvPr/>
        </p:nvSpPr>
        <p:spPr>
          <a:xfrm>
            <a:off x="720996" y="3025490"/>
            <a:ext cx="1311750" cy="720232"/>
          </a:xfrm>
          <a:prstGeom prst="roundRect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variant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id="{50DFB327-427A-4115-91A2-1203DFDB0895}"/>
              </a:ext>
            </a:extLst>
          </p:cNvPr>
          <p:cNvSpPr/>
          <p:nvPr/>
        </p:nvSpPr>
        <p:spPr>
          <a:xfrm>
            <a:off x="3634554" y="1459478"/>
            <a:ext cx="1904417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4=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9">
            <a:extLst>
              <a:ext uri="{FF2B5EF4-FFF2-40B4-BE49-F238E27FC236}">
                <a16:creationId xmlns:a16="http://schemas.microsoft.com/office/drawing/2014/main" id="{5C73FFD6-443F-47B0-8262-52B00BB46581}"/>
              </a:ext>
            </a:extLst>
          </p:cNvPr>
          <p:cNvSpPr/>
          <p:nvPr/>
        </p:nvSpPr>
        <p:spPr>
          <a:xfrm>
            <a:off x="2377981" y="3022907"/>
            <a:ext cx="2288189" cy="720232"/>
          </a:xfrm>
          <a:prstGeom prst="roundRect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razryad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9">
            <a:extLst>
              <a:ext uri="{FF2B5EF4-FFF2-40B4-BE49-F238E27FC236}">
                <a16:creationId xmlns:a16="http://schemas.microsoft.com/office/drawing/2014/main" id="{AFAAB514-E0FC-4C98-B16F-88301F1F9CD6}"/>
              </a:ext>
            </a:extLst>
          </p:cNvPr>
          <p:cNvSpPr/>
          <p:nvPr/>
        </p:nvSpPr>
        <p:spPr>
          <a:xfrm>
            <a:off x="6096000" y="3011288"/>
            <a:ext cx="1443386" cy="720233"/>
          </a:xfrm>
          <a:prstGeom prst="roundRect">
            <a:avLst/>
          </a:prstGeom>
          <a:solidFill>
            <a:srgbClr val="FF99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variant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9">
            <a:extLst>
              <a:ext uri="{FF2B5EF4-FFF2-40B4-BE49-F238E27FC236}">
                <a16:creationId xmlns:a16="http://schemas.microsoft.com/office/drawing/2014/main" id="{12AE9875-FD12-48B4-BBB1-050DB21FF6F8}"/>
              </a:ext>
            </a:extLst>
          </p:cNvPr>
          <p:cNvSpPr/>
          <p:nvPr/>
        </p:nvSpPr>
        <p:spPr>
          <a:xfrm>
            <a:off x="7795921" y="2992243"/>
            <a:ext cx="2312572" cy="735467"/>
          </a:xfrm>
          <a:prstGeom prst="roundRect">
            <a:avLst/>
          </a:prstGeom>
          <a:solidFill>
            <a:srgbClr val="FF99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razryad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9">
            <a:extLst>
              <a:ext uri="{FF2B5EF4-FFF2-40B4-BE49-F238E27FC236}">
                <a16:creationId xmlns:a16="http://schemas.microsoft.com/office/drawing/2014/main" id="{4356526B-49F2-4668-A1D1-BD26AAF74678}"/>
              </a:ext>
            </a:extLst>
          </p:cNvPr>
          <p:cNvSpPr/>
          <p:nvPr/>
        </p:nvSpPr>
        <p:spPr>
          <a:xfrm>
            <a:off x="2972599" y="5774746"/>
            <a:ext cx="1311750" cy="720232"/>
          </a:xfrm>
          <a:prstGeom prst="roundRect">
            <a:avLst/>
          </a:prstGeom>
          <a:solidFill>
            <a:srgbClr val="66FF3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variant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9">
            <a:extLst>
              <a:ext uri="{FF2B5EF4-FFF2-40B4-BE49-F238E27FC236}">
                <a16:creationId xmlns:a16="http://schemas.microsoft.com/office/drawing/2014/main" id="{B5B58B71-4D58-48D8-95DF-5C0D40412CFB}"/>
              </a:ext>
            </a:extLst>
          </p:cNvPr>
          <p:cNvSpPr/>
          <p:nvPr/>
        </p:nvSpPr>
        <p:spPr>
          <a:xfrm>
            <a:off x="4497694" y="5758292"/>
            <a:ext cx="2288189" cy="720232"/>
          </a:xfrm>
          <a:prstGeom prst="roundRect">
            <a:avLst/>
          </a:prstGeom>
          <a:solidFill>
            <a:srgbClr val="66FF3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razryad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9">
            <a:extLst>
              <a:ext uri="{FF2B5EF4-FFF2-40B4-BE49-F238E27FC236}">
                <a16:creationId xmlns:a16="http://schemas.microsoft.com/office/drawing/2014/main" id="{AC5327C3-E121-4899-AFB9-CC24137B7889}"/>
              </a:ext>
            </a:extLst>
          </p:cNvPr>
          <p:cNvSpPr/>
          <p:nvPr/>
        </p:nvSpPr>
        <p:spPr>
          <a:xfrm>
            <a:off x="8550765" y="1441998"/>
            <a:ext cx="1904417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8=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9">
            <a:extLst>
              <a:ext uri="{FF2B5EF4-FFF2-40B4-BE49-F238E27FC236}">
                <a16:creationId xmlns:a16="http://schemas.microsoft.com/office/drawing/2014/main" id="{334DA87F-F22E-4856-BA68-BBBE2A07DB72}"/>
              </a:ext>
            </a:extLst>
          </p:cNvPr>
          <p:cNvSpPr/>
          <p:nvPr/>
        </p:nvSpPr>
        <p:spPr>
          <a:xfrm>
            <a:off x="7311452" y="5774746"/>
            <a:ext cx="2312572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16=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638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 animBg="1"/>
      <p:bldP spid="23" grpId="0" animBg="1"/>
      <p:bldP spid="25" grpId="0" animBg="1"/>
      <p:bldP spid="31" grpId="0" animBg="1"/>
      <p:bldP spid="32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6392CE-5795-44BB-8DD9-DE98398B47E0}"/>
              </a:ext>
            </a:extLst>
          </p:cNvPr>
          <p:cNvSpPr/>
          <p:nvPr/>
        </p:nvSpPr>
        <p:spPr>
          <a:xfrm>
            <a:off x="290945" y="1600200"/>
            <a:ext cx="116597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Ikkilikda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kodlashda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qatnashgani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razryadli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uzunlikdagi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bir-­biridan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variantlar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4C3364-6B8D-4A7F-BBF4-755EFBE5C3A7}"/>
              </a:ext>
            </a:extLst>
          </p:cNvPr>
          <p:cNvSpPr/>
          <p:nvPr/>
        </p:nvSpPr>
        <p:spPr>
          <a:xfrm>
            <a:off x="415853" y="5505319"/>
            <a:ext cx="11349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formula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9">
            <a:extLst>
              <a:ext uri="{FF2B5EF4-FFF2-40B4-BE49-F238E27FC236}">
                <a16:creationId xmlns:a16="http://schemas.microsoft.com/office/drawing/2014/main" id="{9492519C-B81E-48B1-AF03-E196A8FF021C}"/>
              </a:ext>
            </a:extLst>
          </p:cNvPr>
          <p:cNvSpPr/>
          <p:nvPr/>
        </p:nvSpPr>
        <p:spPr>
          <a:xfrm>
            <a:off x="4799699" y="4304653"/>
            <a:ext cx="2642246" cy="10457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</a:t>
            </a:r>
            <a:r>
              <a:rPr lang="en-US" sz="60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6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017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0" y="17027"/>
            <a:ext cx="121920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300" dirty="0">
                <a:latin typeface="Arial" panose="020B0604020202020204" pitchFamily="34" charset="0"/>
                <a:cs typeface="Arial" panose="020B0604020202020204" pitchFamily="34" charset="0"/>
              </a:rPr>
              <a:t>ASCII (American Standard Code </a:t>
            </a:r>
          </a:p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300" dirty="0">
                <a:latin typeface="Arial" panose="020B0604020202020204" pitchFamily="34" charset="0"/>
                <a:cs typeface="Arial" panose="020B0604020202020204" pitchFamily="34" charset="0"/>
              </a:rPr>
              <a:t>for Information Interchange) </a:t>
            </a:r>
            <a:endParaRPr lang="ru-RU" sz="4400" kern="0" spc="300" dirty="0"/>
          </a:p>
        </p:txBody>
      </p:sp>
      <p:sp>
        <p:nvSpPr>
          <p:cNvPr id="7" name="Прямоугольник: скругленные углы 9">
            <a:extLst>
              <a:ext uri="{FF2B5EF4-FFF2-40B4-BE49-F238E27FC236}">
                <a16:creationId xmlns:a16="http://schemas.microsoft.com/office/drawing/2014/main" id="{F906DB87-B991-4620-B97B-16CE2A3384FA}"/>
              </a:ext>
            </a:extLst>
          </p:cNvPr>
          <p:cNvSpPr/>
          <p:nvPr/>
        </p:nvSpPr>
        <p:spPr>
          <a:xfrm>
            <a:off x="8840485" y="1506892"/>
            <a:ext cx="2868915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</a:t>
            </a:r>
            <a:r>
              <a:rPr lang="en-US" sz="40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9">
            <a:extLst>
              <a:ext uri="{FF2B5EF4-FFF2-40B4-BE49-F238E27FC236}">
                <a16:creationId xmlns:a16="http://schemas.microsoft.com/office/drawing/2014/main" id="{A3C30C6C-F809-4072-8474-D835C2A7D229}"/>
              </a:ext>
            </a:extLst>
          </p:cNvPr>
          <p:cNvSpPr/>
          <p:nvPr/>
        </p:nvSpPr>
        <p:spPr>
          <a:xfrm>
            <a:off x="8779936" y="2264117"/>
            <a:ext cx="2868915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256=2</a:t>
            </a:r>
            <a:r>
              <a:rPr lang="en-US" sz="40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9B21806-36C1-4087-ADBC-2AE0A0CEC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00605"/>
              </p:ext>
            </p:extLst>
          </p:nvPr>
        </p:nvGraphicFramePr>
        <p:xfrm>
          <a:off x="8517866" y="3200400"/>
          <a:ext cx="33277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71">
                  <a:extLst>
                    <a:ext uri="{9D8B030D-6E8A-4147-A177-3AD203B41FA5}">
                      <a16:colId xmlns:a16="http://schemas.microsoft.com/office/drawing/2014/main" val="4190975920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val="267191710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val="3723095121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val="8774068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val="2082538674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val="306110071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val="2068443767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43526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425F95-AD39-4B65-859F-12BEC2D1F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7" t="26251" r="22992" b="8465"/>
          <a:stretch/>
        </p:blipFill>
        <p:spPr>
          <a:xfrm>
            <a:off x="229898" y="1444477"/>
            <a:ext cx="8169785" cy="5137298"/>
          </a:xfrm>
          <a:prstGeom prst="rect">
            <a:avLst/>
          </a:prstGeom>
        </p:spPr>
      </p:pic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id="{5C2CA342-039A-4FC8-9B6D-B7720FDBAE63}"/>
              </a:ext>
            </a:extLst>
          </p:cNvPr>
          <p:cNvSpPr/>
          <p:nvPr/>
        </p:nvSpPr>
        <p:spPr>
          <a:xfrm>
            <a:off x="9059846" y="3875628"/>
            <a:ext cx="59677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9">
            <a:extLst>
              <a:ext uri="{FF2B5EF4-FFF2-40B4-BE49-F238E27FC236}">
                <a16:creationId xmlns:a16="http://schemas.microsoft.com/office/drawing/2014/main" id="{70C422B5-74C9-46D3-A2EE-C6392FA72912}"/>
              </a:ext>
            </a:extLst>
          </p:cNvPr>
          <p:cNvSpPr/>
          <p:nvPr/>
        </p:nvSpPr>
        <p:spPr>
          <a:xfrm>
            <a:off x="10750103" y="3875628"/>
            <a:ext cx="59677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09462113-DDBA-44F3-A15F-F598FBF88767}"/>
              </a:ext>
            </a:extLst>
          </p:cNvPr>
          <p:cNvSpPr/>
          <p:nvPr/>
        </p:nvSpPr>
        <p:spPr>
          <a:xfrm rot="16200000">
            <a:off x="9255287" y="3003236"/>
            <a:ext cx="161920" cy="1499729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FF848D17-003C-4E2F-8785-3D0132587860}"/>
              </a:ext>
            </a:extLst>
          </p:cNvPr>
          <p:cNvSpPr/>
          <p:nvPr/>
        </p:nvSpPr>
        <p:spPr>
          <a:xfrm rot="16200000">
            <a:off x="10916137" y="3000992"/>
            <a:ext cx="161920" cy="1499729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9">
            <a:extLst>
              <a:ext uri="{FF2B5EF4-FFF2-40B4-BE49-F238E27FC236}">
                <a16:creationId xmlns:a16="http://schemas.microsoft.com/office/drawing/2014/main" id="{C73123B6-96A6-4C9E-B082-848F4B86B8C6}"/>
              </a:ext>
            </a:extLst>
          </p:cNvPr>
          <p:cNvSpPr/>
          <p:nvPr/>
        </p:nvSpPr>
        <p:spPr>
          <a:xfrm>
            <a:off x="8287113" y="4494130"/>
            <a:ext cx="3789274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01000001 = A</a:t>
            </a:r>
            <a:endParaRPr lang="ru-RU" sz="4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F57585C-3036-4076-9DDC-4AF7762372AF}"/>
              </a:ext>
            </a:extLst>
          </p:cNvPr>
          <p:cNvSpPr/>
          <p:nvPr/>
        </p:nvSpPr>
        <p:spPr>
          <a:xfrm>
            <a:off x="2687782" y="2081200"/>
            <a:ext cx="471053" cy="3017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16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4" grpId="0" animBg="1"/>
      <p:bldP spid="22" grpId="0" animBg="1"/>
      <p:bldP spid="23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id="{4EEE7F9D-E8CB-48E7-ADA4-94F24EF0DE00}"/>
              </a:ext>
            </a:extLst>
          </p:cNvPr>
          <p:cNvSpPr/>
          <p:nvPr/>
        </p:nvSpPr>
        <p:spPr>
          <a:xfrm>
            <a:off x="4349694" y="4718881"/>
            <a:ext cx="363051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578 </a:t>
            </a:r>
            <a:endParaRPr lang="ru-RU" sz="5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3B85D2-4D8B-495E-85D4-383D6EADFE1E}"/>
              </a:ext>
            </a:extLst>
          </p:cNvPr>
          <p:cNvSpPr/>
          <p:nvPr/>
        </p:nvSpPr>
        <p:spPr>
          <a:xfrm>
            <a:off x="4473504" y="1515777"/>
            <a:ext cx="7235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Do‘konda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578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sotiladi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sotuvchi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mahsulotlarni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kodlashi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pic>
        <p:nvPicPr>
          <p:cNvPr id="3074" name="Picture 2" descr="Korzinka.uz и Makro объявили о работе без выходных – Spot">
            <a:extLst>
              <a:ext uri="{FF2B5EF4-FFF2-40B4-BE49-F238E27FC236}">
                <a16:creationId xmlns:a16="http://schemas.microsoft.com/office/drawing/2014/main" id="{0CEAB03C-C88E-4ADA-BB89-0263DECD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" y="1564268"/>
            <a:ext cx="3900102" cy="25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neral Lee">
            <a:extLst>
              <a:ext uri="{FF2B5EF4-FFF2-40B4-BE49-F238E27FC236}">
                <a16:creationId xmlns:a16="http://schemas.microsoft.com/office/drawing/2014/main" id="{C280DC5D-A6FF-485B-92CF-63F7BC6F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208768"/>
            <a:ext cx="1877508" cy="15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9">
            <a:extLst>
              <a:ext uri="{FF2B5EF4-FFF2-40B4-BE49-F238E27FC236}">
                <a16:creationId xmlns:a16="http://schemas.microsoft.com/office/drawing/2014/main" id="{0CAFEF98-ACE8-4575-9773-FF689C187D18}"/>
              </a:ext>
            </a:extLst>
          </p:cNvPr>
          <p:cNvSpPr/>
          <p:nvPr/>
        </p:nvSpPr>
        <p:spPr>
          <a:xfrm>
            <a:off x="2870308" y="4693577"/>
            <a:ext cx="3530066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512=2</a:t>
            </a:r>
            <a:r>
              <a:rPr lang="en-US" sz="5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5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5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9">
            <a:extLst>
              <a:ext uri="{FF2B5EF4-FFF2-40B4-BE49-F238E27FC236}">
                <a16:creationId xmlns:a16="http://schemas.microsoft.com/office/drawing/2014/main" id="{214CD353-A7EC-4C35-AF75-B330202414F6}"/>
              </a:ext>
            </a:extLst>
          </p:cNvPr>
          <p:cNvSpPr/>
          <p:nvPr/>
        </p:nvSpPr>
        <p:spPr>
          <a:xfrm>
            <a:off x="6786321" y="4693577"/>
            <a:ext cx="384241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5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5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1024</a:t>
            </a:r>
            <a:endParaRPr lang="ru-RU" sz="5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2CD10A-F2F0-4071-9888-3B888616072C}"/>
              </a:ext>
            </a:extLst>
          </p:cNvPr>
          <p:cNvSpPr/>
          <p:nvPr/>
        </p:nvSpPr>
        <p:spPr>
          <a:xfrm>
            <a:off x="7756560" y="4545611"/>
            <a:ext cx="609600" cy="5743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20">
            <a:extLst>
              <a:ext uri="{FF2B5EF4-FFF2-40B4-BE49-F238E27FC236}">
                <a16:creationId xmlns:a16="http://schemas.microsoft.com/office/drawing/2014/main" id="{9B9ACD90-FA6B-4901-9718-B28846D42F21}"/>
              </a:ext>
            </a:extLst>
          </p:cNvPr>
          <p:cNvSpPr/>
          <p:nvPr/>
        </p:nvSpPr>
        <p:spPr>
          <a:xfrm>
            <a:off x="2180492" y="5786017"/>
            <a:ext cx="8088923" cy="5298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510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5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2929102-7332-4A6D-BF78-BA0C471F9639}"/>
              </a:ext>
            </a:extLst>
          </p:cNvPr>
          <p:cNvSpPr/>
          <p:nvPr/>
        </p:nvSpPr>
        <p:spPr>
          <a:xfrm>
            <a:off x="471488" y="1770968"/>
            <a:ext cx="113491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 signal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ikki­likda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razryadi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tengsizlikdan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baseline="30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m-1</a:t>
            </a:r>
            <a:r>
              <a:rPr lang="en-US" sz="6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B ≤ 2 </a:t>
            </a:r>
            <a:r>
              <a:rPr lang="en-US" sz="6000" b="1" baseline="30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60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54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AXBOROT HAJMI</a:t>
            </a:r>
            <a:endParaRPr lang="ru-RU" sz="5000" kern="0" spc="3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9B21806-36C1-4087-ADBC-2AE0A0CEC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22320"/>
              </p:ext>
            </p:extLst>
          </p:nvPr>
        </p:nvGraphicFramePr>
        <p:xfrm>
          <a:off x="1270012" y="2174587"/>
          <a:ext cx="6391568" cy="74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46">
                  <a:extLst>
                    <a:ext uri="{9D8B030D-6E8A-4147-A177-3AD203B41FA5}">
                      <a16:colId xmlns:a16="http://schemas.microsoft.com/office/drawing/2014/main" val="4190975920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2671917106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3723095121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87740686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2082538674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3061100716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2068443767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390624082"/>
                    </a:ext>
                  </a:extLst>
                </a:gridCol>
              </a:tblGrid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43526"/>
                  </a:ext>
                </a:extLst>
              </a:tr>
            </a:tbl>
          </a:graphicData>
        </a:graphic>
      </p:graphicFrame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960EBD5D-95E0-4838-B3EF-6A1081095541}"/>
              </a:ext>
            </a:extLst>
          </p:cNvPr>
          <p:cNvSpPr/>
          <p:nvPr/>
        </p:nvSpPr>
        <p:spPr>
          <a:xfrm>
            <a:off x="1417842" y="1516636"/>
            <a:ext cx="77118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9">
            <a:extLst>
              <a:ext uri="{FF2B5EF4-FFF2-40B4-BE49-F238E27FC236}">
                <a16:creationId xmlns:a16="http://schemas.microsoft.com/office/drawing/2014/main" id="{2B85EFFC-EEFA-4980-B20D-3184EC5B66CB}"/>
              </a:ext>
            </a:extLst>
          </p:cNvPr>
          <p:cNvSpPr/>
          <p:nvPr/>
        </p:nvSpPr>
        <p:spPr>
          <a:xfrm>
            <a:off x="2207551" y="1530486"/>
            <a:ext cx="77118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9">
            <a:extLst>
              <a:ext uri="{FF2B5EF4-FFF2-40B4-BE49-F238E27FC236}">
                <a16:creationId xmlns:a16="http://schemas.microsoft.com/office/drawing/2014/main" id="{7F68E1B6-BA94-4689-8817-0E562A2B6731}"/>
              </a:ext>
            </a:extLst>
          </p:cNvPr>
          <p:cNvSpPr/>
          <p:nvPr/>
        </p:nvSpPr>
        <p:spPr>
          <a:xfrm>
            <a:off x="2969547" y="1516631"/>
            <a:ext cx="77118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id="{0A2A3785-D82C-4AE1-969C-C50FE7F36CF7}"/>
              </a:ext>
            </a:extLst>
          </p:cNvPr>
          <p:cNvSpPr/>
          <p:nvPr/>
        </p:nvSpPr>
        <p:spPr>
          <a:xfrm>
            <a:off x="3782378" y="1530486"/>
            <a:ext cx="77118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9">
            <a:extLst>
              <a:ext uri="{FF2B5EF4-FFF2-40B4-BE49-F238E27FC236}">
                <a16:creationId xmlns:a16="http://schemas.microsoft.com/office/drawing/2014/main" id="{B1425B8B-EAAA-4A36-B75C-3EED8676AF0E}"/>
              </a:ext>
            </a:extLst>
          </p:cNvPr>
          <p:cNvSpPr/>
          <p:nvPr/>
        </p:nvSpPr>
        <p:spPr>
          <a:xfrm>
            <a:off x="4567422" y="1516631"/>
            <a:ext cx="77118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9">
            <a:extLst>
              <a:ext uri="{FF2B5EF4-FFF2-40B4-BE49-F238E27FC236}">
                <a16:creationId xmlns:a16="http://schemas.microsoft.com/office/drawing/2014/main" id="{AB2DBD10-F30A-44A2-8DA4-5DC37AEFEEBC}"/>
              </a:ext>
            </a:extLst>
          </p:cNvPr>
          <p:cNvSpPr/>
          <p:nvPr/>
        </p:nvSpPr>
        <p:spPr>
          <a:xfrm>
            <a:off x="5380253" y="1514227"/>
            <a:ext cx="77118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9">
            <a:extLst>
              <a:ext uri="{FF2B5EF4-FFF2-40B4-BE49-F238E27FC236}">
                <a16:creationId xmlns:a16="http://schemas.microsoft.com/office/drawing/2014/main" id="{B9E007B3-AB41-4D07-B1CE-CF316DF9AED7}"/>
              </a:ext>
            </a:extLst>
          </p:cNvPr>
          <p:cNvSpPr/>
          <p:nvPr/>
        </p:nvSpPr>
        <p:spPr>
          <a:xfrm>
            <a:off x="6193082" y="1514227"/>
            <a:ext cx="77118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9">
            <a:extLst>
              <a:ext uri="{FF2B5EF4-FFF2-40B4-BE49-F238E27FC236}">
                <a16:creationId xmlns:a16="http://schemas.microsoft.com/office/drawing/2014/main" id="{23EFEE41-A728-4487-B868-BFA3F81DA5AF}"/>
              </a:ext>
            </a:extLst>
          </p:cNvPr>
          <p:cNvSpPr/>
          <p:nvPr/>
        </p:nvSpPr>
        <p:spPr>
          <a:xfrm>
            <a:off x="6956020" y="1515822"/>
            <a:ext cx="771189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9C62E166-FBE2-41CF-8612-90063AD43885}"/>
              </a:ext>
            </a:extLst>
          </p:cNvPr>
          <p:cNvSpPr/>
          <p:nvPr/>
        </p:nvSpPr>
        <p:spPr>
          <a:xfrm rot="16200000">
            <a:off x="7126264" y="2695406"/>
            <a:ext cx="234841" cy="771191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9">
            <a:extLst>
              <a:ext uri="{FF2B5EF4-FFF2-40B4-BE49-F238E27FC236}">
                <a16:creationId xmlns:a16="http://schemas.microsoft.com/office/drawing/2014/main" id="{7E4E73CA-6A32-4AD9-BA92-2262B930B86A}"/>
              </a:ext>
            </a:extLst>
          </p:cNvPr>
          <p:cNvSpPr/>
          <p:nvPr/>
        </p:nvSpPr>
        <p:spPr>
          <a:xfrm>
            <a:off x="6389048" y="3093954"/>
            <a:ext cx="1734718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id="{E45D0273-F28A-42C3-A603-70DA2E7DA7F9}"/>
              </a:ext>
            </a:extLst>
          </p:cNvPr>
          <p:cNvSpPr/>
          <p:nvPr/>
        </p:nvSpPr>
        <p:spPr>
          <a:xfrm>
            <a:off x="2828999" y="4394518"/>
            <a:ext cx="3364083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9E74C542-B788-4154-9B3C-6D91CBB81B4F}"/>
              </a:ext>
            </a:extLst>
          </p:cNvPr>
          <p:cNvSpPr/>
          <p:nvPr/>
        </p:nvSpPr>
        <p:spPr>
          <a:xfrm rot="16200000">
            <a:off x="4283889" y="844121"/>
            <a:ext cx="363813" cy="6391567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9">
            <a:extLst>
              <a:ext uri="{FF2B5EF4-FFF2-40B4-BE49-F238E27FC236}">
                <a16:creationId xmlns:a16="http://schemas.microsoft.com/office/drawing/2014/main" id="{18461D0A-7314-4F51-B324-C3809DE668B1}"/>
              </a:ext>
            </a:extLst>
          </p:cNvPr>
          <p:cNvSpPr/>
          <p:nvPr/>
        </p:nvSpPr>
        <p:spPr>
          <a:xfrm>
            <a:off x="3024965" y="5060583"/>
            <a:ext cx="3364083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 bit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9">
            <a:extLst>
              <a:ext uri="{FF2B5EF4-FFF2-40B4-BE49-F238E27FC236}">
                <a16:creationId xmlns:a16="http://schemas.microsoft.com/office/drawing/2014/main" id="{BF4A4027-269A-4BE6-8139-6C1280C55B9C}"/>
              </a:ext>
            </a:extLst>
          </p:cNvPr>
          <p:cNvSpPr/>
          <p:nvPr/>
        </p:nvSpPr>
        <p:spPr>
          <a:xfrm>
            <a:off x="1652856" y="5817715"/>
            <a:ext cx="660032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ru-RU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40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endParaRPr lang="ru-RU" sz="4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блачко с текстом: овальное 31">
            <a:extLst>
              <a:ext uri="{FF2B5EF4-FFF2-40B4-BE49-F238E27FC236}">
                <a16:creationId xmlns:a16="http://schemas.microsoft.com/office/drawing/2014/main" id="{F738D7DD-1583-484E-AA86-BA2034A00EA2}"/>
              </a:ext>
            </a:extLst>
          </p:cNvPr>
          <p:cNvSpPr/>
          <p:nvPr/>
        </p:nvSpPr>
        <p:spPr>
          <a:xfrm>
            <a:off x="8506706" y="3081001"/>
            <a:ext cx="3255818" cy="1323975"/>
          </a:xfrm>
          <a:prstGeom prst="wedgeEllipseCallout">
            <a:avLst>
              <a:gd name="adj1" fmla="val -71471"/>
              <a:gd name="adj2" fmla="val -117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18B067-B0AB-4DC6-9A02-7970097A6BF3}"/>
              </a:ext>
            </a:extLst>
          </p:cNvPr>
          <p:cNvSpPr/>
          <p:nvPr/>
        </p:nvSpPr>
        <p:spPr>
          <a:xfrm>
            <a:off x="8539005" y="3198422"/>
            <a:ext cx="31373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ru-RU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ru-RU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Левая фигурная скобка 20">
            <a:extLst>
              <a:ext uri="{FF2B5EF4-FFF2-40B4-BE49-F238E27FC236}">
                <a16:creationId xmlns:a16="http://schemas.microsoft.com/office/drawing/2014/main" id="{9C62E166-FBE2-41CF-8612-90063AD43885}"/>
              </a:ext>
            </a:extLst>
          </p:cNvPr>
          <p:cNvSpPr/>
          <p:nvPr/>
        </p:nvSpPr>
        <p:spPr>
          <a:xfrm rot="16200000">
            <a:off x="6365533" y="2719233"/>
            <a:ext cx="234841" cy="771191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9">
            <a:extLst>
              <a:ext uri="{FF2B5EF4-FFF2-40B4-BE49-F238E27FC236}">
                <a16:creationId xmlns:a16="http://schemas.microsoft.com/office/drawing/2014/main" id="{7E4E73CA-6A32-4AD9-BA92-2262B930B86A}"/>
              </a:ext>
            </a:extLst>
          </p:cNvPr>
          <p:cNvSpPr/>
          <p:nvPr/>
        </p:nvSpPr>
        <p:spPr>
          <a:xfrm>
            <a:off x="4796244" y="3098342"/>
            <a:ext cx="1734718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9C62E166-FBE2-41CF-8612-90063AD43885}"/>
              </a:ext>
            </a:extLst>
          </p:cNvPr>
          <p:cNvSpPr/>
          <p:nvPr/>
        </p:nvSpPr>
        <p:spPr>
          <a:xfrm rot="16200000">
            <a:off x="1535435" y="2695406"/>
            <a:ext cx="234841" cy="771191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9C62E166-FBE2-41CF-8612-90063AD43885}"/>
              </a:ext>
            </a:extLst>
          </p:cNvPr>
          <p:cNvSpPr/>
          <p:nvPr/>
        </p:nvSpPr>
        <p:spPr>
          <a:xfrm rot="16200000">
            <a:off x="2325983" y="2695406"/>
            <a:ext cx="234841" cy="771191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>
            <a:extLst>
              <a:ext uri="{FF2B5EF4-FFF2-40B4-BE49-F238E27FC236}">
                <a16:creationId xmlns:a16="http://schemas.microsoft.com/office/drawing/2014/main" id="{9C62E166-FBE2-41CF-8612-90063AD43885}"/>
              </a:ext>
            </a:extLst>
          </p:cNvPr>
          <p:cNvSpPr/>
          <p:nvPr/>
        </p:nvSpPr>
        <p:spPr>
          <a:xfrm rot="16200000">
            <a:off x="3097174" y="2728978"/>
            <a:ext cx="234841" cy="771191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>
            <a:extLst>
              <a:ext uri="{FF2B5EF4-FFF2-40B4-BE49-F238E27FC236}">
                <a16:creationId xmlns:a16="http://schemas.microsoft.com/office/drawing/2014/main" id="{9C62E166-FBE2-41CF-8612-90063AD43885}"/>
              </a:ext>
            </a:extLst>
          </p:cNvPr>
          <p:cNvSpPr/>
          <p:nvPr/>
        </p:nvSpPr>
        <p:spPr>
          <a:xfrm rot="16200000">
            <a:off x="3938664" y="2754212"/>
            <a:ext cx="234841" cy="771191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фигурная скобка 34">
            <a:extLst>
              <a:ext uri="{FF2B5EF4-FFF2-40B4-BE49-F238E27FC236}">
                <a16:creationId xmlns:a16="http://schemas.microsoft.com/office/drawing/2014/main" id="{9C62E166-FBE2-41CF-8612-90063AD43885}"/>
              </a:ext>
            </a:extLst>
          </p:cNvPr>
          <p:cNvSpPr/>
          <p:nvPr/>
        </p:nvSpPr>
        <p:spPr>
          <a:xfrm rot="16200000">
            <a:off x="4755860" y="2750636"/>
            <a:ext cx="234841" cy="771191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9C62E166-FBE2-41CF-8612-90063AD43885}"/>
              </a:ext>
            </a:extLst>
          </p:cNvPr>
          <p:cNvSpPr/>
          <p:nvPr/>
        </p:nvSpPr>
        <p:spPr>
          <a:xfrm rot="16200000">
            <a:off x="5569629" y="2754212"/>
            <a:ext cx="234841" cy="771191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9">
            <a:extLst>
              <a:ext uri="{FF2B5EF4-FFF2-40B4-BE49-F238E27FC236}">
                <a16:creationId xmlns:a16="http://schemas.microsoft.com/office/drawing/2014/main" id="{7E4E73CA-6A32-4AD9-BA92-2262B930B86A}"/>
              </a:ext>
            </a:extLst>
          </p:cNvPr>
          <p:cNvSpPr/>
          <p:nvPr/>
        </p:nvSpPr>
        <p:spPr>
          <a:xfrm>
            <a:off x="5581649" y="3092915"/>
            <a:ext cx="1734718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9">
            <a:extLst>
              <a:ext uri="{FF2B5EF4-FFF2-40B4-BE49-F238E27FC236}">
                <a16:creationId xmlns:a16="http://schemas.microsoft.com/office/drawing/2014/main" id="{7E4E73CA-6A32-4AD9-BA92-2262B930B86A}"/>
              </a:ext>
            </a:extLst>
          </p:cNvPr>
          <p:cNvSpPr/>
          <p:nvPr/>
        </p:nvSpPr>
        <p:spPr>
          <a:xfrm>
            <a:off x="3952438" y="3094142"/>
            <a:ext cx="1734718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9">
            <a:extLst>
              <a:ext uri="{FF2B5EF4-FFF2-40B4-BE49-F238E27FC236}">
                <a16:creationId xmlns:a16="http://schemas.microsoft.com/office/drawing/2014/main" id="{7E4E73CA-6A32-4AD9-BA92-2262B930B86A}"/>
              </a:ext>
            </a:extLst>
          </p:cNvPr>
          <p:cNvSpPr/>
          <p:nvPr/>
        </p:nvSpPr>
        <p:spPr>
          <a:xfrm>
            <a:off x="3110763" y="3110065"/>
            <a:ext cx="1734718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9">
            <a:extLst>
              <a:ext uri="{FF2B5EF4-FFF2-40B4-BE49-F238E27FC236}">
                <a16:creationId xmlns:a16="http://schemas.microsoft.com/office/drawing/2014/main" id="{7E4E73CA-6A32-4AD9-BA92-2262B930B86A}"/>
              </a:ext>
            </a:extLst>
          </p:cNvPr>
          <p:cNvSpPr/>
          <p:nvPr/>
        </p:nvSpPr>
        <p:spPr>
          <a:xfrm>
            <a:off x="2292578" y="3108278"/>
            <a:ext cx="1734718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9">
            <a:extLst>
              <a:ext uri="{FF2B5EF4-FFF2-40B4-BE49-F238E27FC236}">
                <a16:creationId xmlns:a16="http://schemas.microsoft.com/office/drawing/2014/main" id="{7E4E73CA-6A32-4AD9-BA92-2262B930B86A}"/>
              </a:ext>
            </a:extLst>
          </p:cNvPr>
          <p:cNvSpPr/>
          <p:nvPr/>
        </p:nvSpPr>
        <p:spPr>
          <a:xfrm>
            <a:off x="1492863" y="3096121"/>
            <a:ext cx="1734718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9">
            <a:extLst>
              <a:ext uri="{FF2B5EF4-FFF2-40B4-BE49-F238E27FC236}">
                <a16:creationId xmlns:a16="http://schemas.microsoft.com/office/drawing/2014/main" id="{7E4E73CA-6A32-4AD9-BA92-2262B930B86A}"/>
              </a:ext>
            </a:extLst>
          </p:cNvPr>
          <p:cNvSpPr/>
          <p:nvPr/>
        </p:nvSpPr>
        <p:spPr>
          <a:xfrm>
            <a:off x="707422" y="3096121"/>
            <a:ext cx="1734718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73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/>
      <p:bldP spid="29" grpId="0"/>
      <p:bldP spid="32" grpId="0" animBg="1"/>
      <p:bldP spid="31" grpId="0"/>
      <p:bldP spid="21" grpId="0" animBg="1"/>
      <p:bldP spid="22" grpId="0"/>
      <p:bldP spid="23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11859</TotalTime>
  <Words>886</Words>
  <Application>Microsoft Office PowerPoint</Application>
  <PresentationFormat>Широкоэкранный</PresentationFormat>
  <Paragraphs>213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T</dc:creator>
  <cp:lastModifiedBy>Пользователь</cp:lastModifiedBy>
  <cp:revision>510</cp:revision>
  <dcterms:created xsi:type="dcterms:W3CDTF">2020-09-03T11:25:49Z</dcterms:created>
  <dcterms:modified xsi:type="dcterms:W3CDTF">2020-10-21T12:46:35Z</dcterms:modified>
</cp:coreProperties>
</file>