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5" r:id="rId2"/>
    <p:sldId id="387" r:id="rId3"/>
    <p:sldId id="300" r:id="rId4"/>
    <p:sldId id="390" r:id="rId5"/>
    <p:sldId id="395" r:id="rId6"/>
    <p:sldId id="391" r:id="rId7"/>
    <p:sldId id="393" r:id="rId8"/>
    <p:sldId id="394" r:id="rId9"/>
    <p:sldId id="389" r:id="rId10"/>
    <p:sldId id="392" r:id="rId11"/>
    <p:sldId id="384" r:id="rId12"/>
    <p:sldId id="397" r:id="rId13"/>
    <p:sldId id="406" r:id="rId14"/>
    <p:sldId id="405" r:id="rId15"/>
    <p:sldId id="407" r:id="rId16"/>
    <p:sldId id="401" r:id="rId17"/>
    <p:sldId id="408" r:id="rId18"/>
    <p:sldId id="402" r:id="rId19"/>
    <p:sldId id="400" r:id="rId20"/>
    <p:sldId id="410" r:id="rId21"/>
    <p:sldId id="399" r:id="rId22"/>
    <p:sldId id="403" r:id="rId23"/>
    <p:sldId id="411" r:id="rId24"/>
    <p:sldId id="398" r:id="rId2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66FF"/>
    <a:srgbClr val="009900"/>
    <a:srgbClr val="660033"/>
    <a:srgbClr val="660066"/>
    <a:srgbClr val="2F528F"/>
    <a:srgbClr val="FFFF66"/>
    <a:srgbClr val="66FF33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937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608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447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63057" y="2434540"/>
            <a:ext cx="9830653" cy="1567326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A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xborotlarning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kompyuterda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tasvirlanishi</a:t>
            </a:r>
            <a:endParaRPr lang="en-US" sz="40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822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822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49669" y="587702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40993" y="4302494"/>
            <a:ext cx="4485373" cy="236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-19916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360218" y="276225"/>
            <a:ext cx="11637818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AXBOROT  O‘LCHOV  BIRLIKLARI</a:t>
            </a:r>
            <a:endParaRPr lang="ru-RU" sz="5000" kern="0" spc="300" dirty="0"/>
          </a:p>
        </p:txBody>
      </p: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id="{18461D0A-7314-4F51-B324-C3809DE668B1}"/>
              </a:ext>
            </a:extLst>
          </p:cNvPr>
          <p:cNvSpPr/>
          <p:nvPr/>
        </p:nvSpPr>
        <p:spPr>
          <a:xfrm>
            <a:off x="355980" y="2462595"/>
            <a:ext cx="1235825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Mb = 1024 </a:t>
            </a:r>
            <a:r>
              <a:rPr lang="en-US" sz="3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1048576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6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0EC2D-7E3A-4D79-8E06-4C60654B02CE}"/>
              </a:ext>
            </a:extLst>
          </p:cNvPr>
          <p:cNvSpPr/>
          <p:nvPr/>
        </p:nvSpPr>
        <p:spPr>
          <a:xfrm>
            <a:off x="355980" y="1759850"/>
            <a:ext cx="684514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 </a:t>
            </a:r>
            <a:r>
              <a:rPr lang="en-US" sz="3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0" name="Прямоугольник: скругленные углы 9">
            <a:extLst>
              <a:ext uri="{FF2B5EF4-FFF2-40B4-BE49-F238E27FC236}">
                <a16:creationId xmlns:a16="http://schemas.microsoft.com/office/drawing/2014/main" id="{075987D6-EB41-4D05-B42C-898AFBE2A6DA}"/>
              </a:ext>
            </a:extLst>
          </p:cNvPr>
          <p:cNvSpPr/>
          <p:nvPr/>
        </p:nvSpPr>
        <p:spPr>
          <a:xfrm>
            <a:off x="355979" y="3219495"/>
            <a:ext cx="1235825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 = 1024 Mb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Mb 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1073741824bayt;</a:t>
            </a:r>
          </a:p>
        </p:txBody>
      </p:sp>
      <p:sp>
        <p:nvSpPr>
          <p:cNvPr id="21" name="Прямоугольник: скругленные углы 9">
            <a:extLst>
              <a:ext uri="{FF2B5EF4-FFF2-40B4-BE49-F238E27FC236}">
                <a16:creationId xmlns:a16="http://schemas.microsoft.com/office/drawing/2014/main" id="{F884EF0C-4D48-4CC6-9658-7B8E2DB6748E}"/>
              </a:ext>
            </a:extLst>
          </p:cNvPr>
          <p:cNvSpPr/>
          <p:nvPr/>
        </p:nvSpPr>
        <p:spPr>
          <a:xfrm>
            <a:off x="355978" y="4179111"/>
            <a:ext cx="1235825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Tb = 1024 Gb 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Gb 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1099511627776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endParaRPr lang="ru-RU" sz="26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9">
            <a:extLst>
              <a:ext uri="{FF2B5EF4-FFF2-40B4-BE49-F238E27FC236}">
                <a16:creationId xmlns:a16="http://schemas.microsoft.com/office/drawing/2014/main" id="{7E84136B-11C6-4A77-9B7C-98063CEE4572}"/>
              </a:ext>
            </a:extLst>
          </p:cNvPr>
          <p:cNvSpPr/>
          <p:nvPr/>
        </p:nvSpPr>
        <p:spPr>
          <a:xfrm>
            <a:off x="355977" y="4756044"/>
            <a:ext cx="1235825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petabayt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Pb = 1024 Tb 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Tb=2</a:t>
            </a:r>
            <a:r>
              <a:rPr lang="en-US" sz="26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1125899906842624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704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738255" y="1660688"/>
            <a:ext cx="6971145" cy="2398143"/>
          </a:xfrm>
          <a:prstGeom prst="wedgeRoundRectCallout">
            <a:avLst>
              <a:gd name="adj1" fmla="val -55074"/>
              <a:gd name="adj2" fmla="val 295"/>
              <a:gd name="adj3" fmla="val 16667"/>
            </a:avLst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ta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ta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satrdan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ta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belgidan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kitobdagi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ax­borot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AutoShape 4" descr="Факультетские олимпиады по математике | КПИ им. Игоря Сикор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Электронные книги в fb2 epub txt pdf - Home | Facebook">
            <a:extLst>
              <a:ext uri="{FF2B5EF4-FFF2-40B4-BE49-F238E27FC236}">
                <a16:creationId xmlns:a16="http://schemas.microsoft.com/office/drawing/2014/main" id="{A78A3ABF-408E-4B2C-82AD-4DF7327A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68438"/>
            <a:ext cx="3960361" cy="239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7">
            <a:extLst>
              <a:ext uri="{FF2B5EF4-FFF2-40B4-BE49-F238E27FC236}">
                <a16:creationId xmlns:a16="http://schemas.microsoft.com/office/drawing/2014/main" id="{55D9CBD8-9560-4ACB-8A95-EAEE0E0885BE}"/>
              </a:ext>
            </a:extLst>
          </p:cNvPr>
          <p:cNvSpPr/>
          <p:nvPr/>
        </p:nvSpPr>
        <p:spPr>
          <a:xfrm>
            <a:off x="709764" y="3866580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7">
            <a:extLst>
              <a:ext uri="{FF2B5EF4-FFF2-40B4-BE49-F238E27FC236}">
                <a16:creationId xmlns:a16="http://schemas.microsoft.com/office/drawing/2014/main" id="{BA3BB01F-B9FF-4194-8E8D-6A068A31602A}"/>
              </a:ext>
            </a:extLst>
          </p:cNvPr>
          <p:cNvSpPr/>
          <p:nvPr/>
        </p:nvSpPr>
        <p:spPr>
          <a:xfrm>
            <a:off x="709764" y="4395544"/>
            <a:ext cx="3960361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· 30 = 2250 ta </a:t>
            </a:r>
          </a:p>
        </p:txBody>
      </p:sp>
      <p:sp>
        <p:nvSpPr>
          <p:cNvPr id="25" name="Прямоугольник: скругленные углы 7">
            <a:extLst>
              <a:ext uri="{FF2B5EF4-FFF2-40B4-BE49-F238E27FC236}">
                <a16:creationId xmlns:a16="http://schemas.microsoft.com/office/drawing/2014/main" id="{6C5CFD93-F93D-442F-9D63-52CA3211BD2E}"/>
              </a:ext>
            </a:extLst>
          </p:cNvPr>
          <p:cNvSpPr/>
          <p:nvPr/>
        </p:nvSpPr>
        <p:spPr>
          <a:xfrm>
            <a:off x="709764" y="4924507"/>
            <a:ext cx="4513407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2250 · 250 = 562500 ta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7">
            <a:extLst>
              <a:ext uri="{FF2B5EF4-FFF2-40B4-BE49-F238E27FC236}">
                <a16:creationId xmlns:a16="http://schemas.microsoft.com/office/drawing/2014/main" id="{3F3E7831-BA44-4AC5-9E7D-2993AE080A06}"/>
              </a:ext>
            </a:extLst>
          </p:cNvPr>
          <p:cNvSpPr/>
          <p:nvPr/>
        </p:nvSpPr>
        <p:spPr>
          <a:xfrm>
            <a:off x="709764" y="5453471"/>
            <a:ext cx="9976654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562500 · 8 bit = 4500000 bit = 562500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0">
            <a:extLst>
              <a:ext uri="{FF2B5EF4-FFF2-40B4-BE49-F238E27FC236}">
                <a16:creationId xmlns:a16="http://schemas.microsoft.com/office/drawing/2014/main" id="{9B9ACD90-FA6B-4901-9718-B28846D42F21}"/>
              </a:ext>
            </a:extLst>
          </p:cNvPr>
          <p:cNvSpPr/>
          <p:nvPr/>
        </p:nvSpPr>
        <p:spPr>
          <a:xfrm>
            <a:off x="804700" y="6047261"/>
            <a:ext cx="4695556" cy="52983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562500 </a:t>
            </a:r>
            <a:r>
              <a:rPr lang="en-US" sz="3000" b="1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86059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AXBOROT UZATISH TEZLIGI</a:t>
            </a:r>
            <a:endParaRPr lang="ru-RU" sz="5000" kern="0" spc="3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3F01C14-F4B3-4D17-82BB-9B53DA96141A}"/>
              </a:ext>
            </a:extLst>
          </p:cNvPr>
          <p:cNvSpPr/>
          <p:nvPr/>
        </p:nvSpPr>
        <p:spPr>
          <a:xfrm>
            <a:off x="471488" y="1637690"/>
            <a:ext cx="113491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tezligi­ning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9">
            <a:extLst>
              <a:ext uri="{FF2B5EF4-FFF2-40B4-BE49-F238E27FC236}">
                <a16:creationId xmlns:a16="http://schemas.microsoft.com/office/drawing/2014/main" id="{87D34359-55AF-4220-BF79-60A1CFDF8F17}"/>
              </a:ext>
            </a:extLst>
          </p:cNvPr>
          <p:cNvSpPr/>
          <p:nvPr/>
        </p:nvSpPr>
        <p:spPr>
          <a:xfrm>
            <a:off x="1851476" y="4697416"/>
            <a:ext cx="8589203" cy="1045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5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bod = 1 bit / 1 </a:t>
            </a:r>
            <a:r>
              <a:rPr lang="en-US" sz="5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endParaRPr lang="en-US" sz="50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9450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AXBOROT UZATISH TEZLIGI</a:t>
            </a:r>
            <a:endParaRPr lang="ru-RU" sz="5000" kern="0" spc="300" dirty="0"/>
          </a:p>
        </p:txBody>
      </p:sp>
      <p:sp>
        <p:nvSpPr>
          <p:cNvPr id="7" name="Прямоугольник: скругленные углы 9">
            <a:extLst>
              <a:ext uri="{FF2B5EF4-FFF2-40B4-BE49-F238E27FC236}">
                <a16:creationId xmlns:a16="http://schemas.microsoft.com/office/drawing/2014/main" id="{4A664A0E-1939-4783-B969-3BE91195231C}"/>
              </a:ext>
            </a:extLst>
          </p:cNvPr>
          <p:cNvSpPr/>
          <p:nvPr/>
        </p:nvSpPr>
        <p:spPr>
          <a:xfrm>
            <a:off x="3190116" y="3058722"/>
            <a:ext cx="1235825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megabit/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1024 kilobit/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3EAC3A-FCDB-4823-8493-7E4E8609C636}"/>
              </a:ext>
            </a:extLst>
          </p:cNvPr>
          <p:cNvSpPr/>
          <p:nvPr/>
        </p:nvSpPr>
        <p:spPr>
          <a:xfrm>
            <a:off x="3190117" y="1870696"/>
            <a:ext cx="6787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kilobit/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 bit/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3FCF7F7-E048-4643-9679-77E706FE2E2C}"/>
              </a:ext>
            </a:extLst>
          </p:cNvPr>
          <p:cNvSpPr/>
          <p:nvPr/>
        </p:nvSpPr>
        <p:spPr>
          <a:xfrm>
            <a:off x="3190117" y="4193185"/>
            <a:ext cx="1235825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gigabit/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 megabit/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2" descr="Как узнать скорость Интернета - ISP Strumin">
            <a:extLst>
              <a:ext uri="{FF2B5EF4-FFF2-40B4-BE49-F238E27FC236}">
                <a16:creationId xmlns:a16="http://schemas.microsoft.com/office/drawing/2014/main" id="{4299FCCF-0FD3-47B9-A5F9-CED7196AD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0" r="32931"/>
          <a:stretch/>
        </p:blipFill>
        <p:spPr bwMode="auto">
          <a:xfrm>
            <a:off x="0" y="2686050"/>
            <a:ext cx="3228109" cy="275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6758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MUSTAHKAMLASH</a:t>
            </a:r>
            <a:endParaRPr lang="ru-RU" sz="5000" kern="0" spc="300" dirty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738255" y="1719957"/>
            <a:ext cx="6971145" cy="1704254"/>
          </a:xfrm>
          <a:prstGeom prst="wedgeRoundRectCallout">
            <a:avLst>
              <a:gd name="adj1" fmla="val -55074"/>
              <a:gd name="adj2" fmla="val 295"/>
              <a:gd name="adj3" fmla="val 16667"/>
            </a:avLst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562500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hajmli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4" descr="Факультетские олимпиады по математике | КПИ им. Игоря Сикор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Электронные книги в fb2 epub txt pdf - Home | Facebook">
            <a:extLst>
              <a:ext uri="{FF2B5EF4-FFF2-40B4-BE49-F238E27FC236}">
                <a16:creationId xmlns:a16="http://schemas.microsoft.com/office/drawing/2014/main" id="{A78A3ABF-408E-4B2C-82AD-4DF7327A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68438"/>
            <a:ext cx="3960361" cy="239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7">
            <a:extLst>
              <a:ext uri="{FF2B5EF4-FFF2-40B4-BE49-F238E27FC236}">
                <a16:creationId xmlns:a16="http://schemas.microsoft.com/office/drawing/2014/main" id="{55D9CBD8-9560-4ACB-8A95-EAEE0E0885BE}"/>
              </a:ext>
            </a:extLst>
          </p:cNvPr>
          <p:cNvSpPr/>
          <p:nvPr/>
        </p:nvSpPr>
        <p:spPr>
          <a:xfrm>
            <a:off x="307975" y="3866580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7">
            <a:extLst>
              <a:ext uri="{FF2B5EF4-FFF2-40B4-BE49-F238E27FC236}">
                <a16:creationId xmlns:a16="http://schemas.microsoft.com/office/drawing/2014/main" id="{BA3BB01F-B9FF-4194-8E8D-6A068A31602A}"/>
              </a:ext>
            </a:extLst>
          </p:cNvPr>
          <p:cNvSpPr/>
          <p:nvPr/>
        </p:nvSpPr>
        <p:spPr>
          <a:xfrm>
            <a:off x="307975" y="4395544"/>
            <a:ext cx="104154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Прямоугольник: скругленные углы 7">
            <a:extLst>
              <a:ext uri="{FF2B5EF4-FFF2-40B4-BE49-F238E27FC236}">
                <a16:creationId xmlns:a16="http://schemas.microsoft.com/office/drawing/2014/main" id="{6C5CFD93-F93D-442F-9D63-52CA3211BD2E}"/>
              </a:ext>
            </a:extLst>
          </p:cNvPr>
          <p:cNvSpPr/>
          <p:nvPr/>
        </p:nvSpPr>
        <p:spPr>
          <a:xfrm>
            <a:off x="307975" y="4924507"/>
            <a:ext cx="89745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562500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(1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7">
            <a:extLst>
              <a:ext uri="{FF2B5EF4-FFF2-40B4-BE49-F238E27FC236}">
                <a16:creationId xmlns:a16="http://schemas.microsoft.com/office/drawing/2014/main" id="{3F3E7831-BA44-4AC5-9E7D-2993AE080A06}"/>
              </a:ext>
            </a:extLst>
          </p:cNvPr>
          <p:cNvSpPr/>
          <p:nvPr/>
        </p:nvSpPr>
        <p:spPr>
          <a:xfrm>
            <a:off x="2992580" y="5398197"/>
            <a:ext cx="7810789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4500000 bit / (1048576 bit/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≈ 4,3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Прямоугольник: скругленные углы 20">
            <a:extLst>
              <a:ext uri="{FF2B5EF4-FFF2-40B4-BE49-F238E27FC236}">
                <a16:creationId xmlns:a16="http://schemas.microsoft.com/office/drawing/2014/main" id="{9B9ACD90-FA6B-4901-9718-B28846D42F21}"/>
              </a:ext>
            </a:extLst>
          </p:cNvPr>
          <p:cNvSpPr/>
          <p:nvPr/>
        </p:nvSpPr>
        <p:spPr>
          <a:xfrm>
            <a:off x="804700" y="6047261"/>
            <a:ext cx="4695556" cy="52983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4,3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60202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2922" y="1743025"/>
            <a:ext cx="4017960" cy="21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1008746" y="1826155"/>
            <a:ext cx="7217787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(42-bet).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2ED0F1-962C-49EE-9C13-634F62745EE6}"/>
              </a:ext>
            </a:extLst>
          </p:cNvPr>
          <p:cNvSpPr/>
          <p:nvPr/>
        </p:nvSpPr>
        <p:spPr>
          <a:xfrm>
            <a:off x="1008746" y="4573479"/>
            <a:ext cx="8883399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kitobdagi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640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4" y="1532051"/>
            <a:ext cx="11033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" y="3515083"/>
            <a:ext cx="11033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10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7862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56255" y="2425701"/>
            <a:ext cx="9830653" cy="797884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en-US" sz="40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62815" y="3696102"/>
            <a:ext cx="4908886" cy="264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2193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TAKRORLASH</a:t>
            </a:r>
            <a:endParaRPr lang="ru-RU" sz="5000" kern="0" spc="300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2ED0F1-962C-49EE-9C13-634F62745EE6}"/>
              </a:ext>
            </a:extLst>
          </p:cNvPr>
          <p:cNvSpPr/>
          <p:nvPr/>
        </p:nvSpPr>
        <p:spPr>
          <a:xfrm>
            <a:off x="307975" y="2215135"/>
            <a:ext cx="793548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kitobdagi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640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4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10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2922" y="1743025"/>
            <a:ext cx="4017960" cy="21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: скругленные углы 7">
            <a:extLst>
              <a:ext uri="{FF2B5EF4-FFF2-40B4-BE49-F238E27FC236}">
                <a16:creationId xmlns:a16="http://schemas.microsoft.com/office/drawing/2014/main" id="{88D78E6F-0D2B-4B46-87D6-A67401E61F2C}"/>
              </a:ext>
            </a:extLst>
          </p:cNvPr>
          <p:cNvSpPr/>
          <p:nvPr/>
        </p:nvSpPr>
        <p:spPr>
          <a:xfrm>
            <a:off x="307975" y="3728030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7">
            <a:extLst>
              <a:ext uri="{FF2B5EF4-FFF2-40B4-BE49-F238E27FC236}">
                <a16:creationId xmlns:a16="http://schemas.microsoft.com/office/drawing/2014/main" id="{B28E9E94-4A2B-4CEA-A8FD-71F47D937A6C}"/>
              </a:ext>
            </a:extLst>
          </p:cNvPr>
          <p:cNvSpPr/>
          <p:nvPr/>
        </p:nvSpPr>
        <p:spPr>
          <a:xfrm>
            <a:off x="307975" y="4256994"/>
            <a:ext cx="104154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640 • 1024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655360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797EAA55-00DC-4DD3-991B-26E406CE46A6}"/>
              </a:ext>
            </a:extLst>
          </p:cNvPr>
          <p:cNvSpPr/>
          <p:nvPr/>
        </p:nvSpPr>
        <p:spPr>
          <a:xfrm>
            <a:off x="307975" y="4785957"/>
            <a:ext cx="89745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20">
            <a:extLst>
              <a:ext uri="{FF2B5EF4-FFF2-40B4-BE49-F238E27FC236}">
                <a16:creationId xmlns:a16="http://schemas.microsoft.com/office/drawing/2014/main" id="{B06879CA-7DC9-43F5-8192-E1ED0344E694}"/>
              </a:ext>
            </a:extLst>
          </p:cNvPr>
          <p:cNvSpPr/>
          <p:nvPr/>
        </p:nvSpPr>
        <p:spPr>
          <a:xfrm>
            <a:off x="471488" y="5843884"/>
            <a:ext cx="7298170" cy="94928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81920 ta “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7">
            <a:extLst>
              <a:ext uri="{FF2B5EF4-FFF2-40B4-BE49-F238E27FC236}">
                <a16:creationId xmlns:a16="http://schemas.microsoft.com/office/drawing/2014/main" id="{98141F70-D2CA-47AC-BF0B-394FA1A9E82B}"/>
              </a:ext>
            </a:extLst>
          </p:cNvPr>
          <p:cNvSpPr/>
          <p:nvPr/>
        </p:nvSpPr>
        <p:spPr>
          <a:xfrm>
            <a:off x="307975" y="5288910"/>
            <a:ext cx="89745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655360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8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81920 ta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143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19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86C495-6F99-4BF2-9C6C-F660E313F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1600201"/>
            <a:ext cx="4779385" cy="2419942"/>
          </a:xfrm>
          <a:prstGeom prst="rect">
            <a:avLst/>
          </a:prstGeom>
        </p:spPr>
      </p:pic>
      <p:pic>
        <p:nvPicPr>
          <p:cNvPr id="8198" name="Picture 6" descr="Пиксель — Википедия">
            <a:extLst>
              <a:ext uri="{FF2B5EF4-FFF2-40B4-BE49-F238E27FC236}">
                <a16:creationId xmlns:a16="http://schemas.microsoft.com/office/drawing/2014/main" id="{252DAABC-B15A-4D61-90D8-58D954627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4296369"/>
            <a:ext cx="4867618" cy="228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3DB71E-CB20-4B2F-9C2A-BEFF4609894C}"/>
              </a:ext>
            </a:extLst>
          </p:cNvPr>
          <p:cNvSpPr/>
          <p:nvPr/>
        </p:nvSpPr>
        <p:spPr>
          <a:xfrm>
            <a:off x="5710381" y="1503218"/>
            <a:ext cx="599901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ekranidagi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qatorlar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ustunlarga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piksellar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tilidagi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pixel – picture element –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3CF8396-19AF-425D-8DAB-0EB2D8A7DA2B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RASTRLI TASVIRLAR</a:t>
            </a:r>
            <a:endParaRPr lang="ru-RU" sz="5000" kern="0" spc="300" dirty="0"/>
          </a:p>
        </p:txBody>
      </p:sp>
    </p:spTree>
    <p:extLst>
      <p:ext uri="{BB962C8B-B14F-4D97-AF65-F5344CB8AC3E}">
        <p14:creationId xmlns:p14="http://schemas.microsoft.com/office/powerpoint/2010/main" val="37255570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354210"/>
            <a:ext cx="1154314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 err="1"/>
              <a:t>Grafik</a:t>
            </a:r>
            <a:r>
              <a:rPr lang="en-US" sz="4000" kern="0" dirty="0"/>
              <a:t> </a:t>
            </a:r>
            <a:r>
              <a:rPr lang="en-US" sz="4000" kern="0" dirty="0" err="1"/>
              <a:t>axborotni</a:t>
            </a:r>
            <a:r>
              <a:rPr lang="en-US" sz="4000" kern="0" dirty="0"/>
              <a:t> </a:t>
            </a:r>
            <a:r>
              <a:rPr lang="en-US" sz="4000" kern="0" dirty="0" err="1"/>
              <a:t>ikkita</a:t>
            </a:r>
            <a:r>
              <a:rPr lang="en-US" sz="4000" kern="0" dirty="0"/>
              <a:t> </a:t>
            </a:r>
            <a:r>
              <a:rPr lang="en-US" sz="4000" kern="0" dirty="0" err="1"/>
              <a:t>belgi</a:t>
            </a:r>
            <a:r>
              <a:rPr lang="en-US" sz="4000" kern="0" dirty="0"/>
              <a:t> </a:t>
            </a:r>
            <a:r>
              <a:rPr lang="en-US" sz="4000" kern="0" dirty="0" err="1"/>
              <a:t>yordamida</a:t>
            </a:r>
            <a:r>
              <a:rPr lang="en-US" sz="4000" kern="0" dirty="0"/>
              <a:t> </a:t>
            </a:r>
            <a:r>
              <a:rPr lang="en-US" sz="4000" kern="0" dirty="0" err="1"/>
              <a:t>kodlash</a:t>
            </a:r>
            <a:endParaRPr lang="ru-RU" sz="4000" kern="0" dirty="0"/>
          </a:p>
        </p:txBody>
      </p:sp>
      <p:pic>
        <p:nvPicPr>
          <p:cNvPr id="8194" name="Picture 2" descr="Кодирование рисунков">
            <a:extLst>
              <a:ext uri="{FF2B5EF4-FFF2-40B4-BE49-F238E27FC236}">
                <a16:creationId xmlns:a16="http://schemas.microsoft.com/office/drawing/2014/main" id="{34BB4428-A07B-4A23-BB23-15B9EE293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06"/>
          <a:stretch/>
        </p:blipFill>
        <p:spPr bwMode="auto">
          <a:xfrm>
            <a:off x="471488" y="1528236"/>
            <a:ext cx="2680833" cy="257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одирование рисунков">
            <a:extLst>
              <a:ext uri="{FF2B5EF4-FFF2-40B4-BE49-F238E27FC236}">
                <a16:creationId xmlns:a16="http://schemas.microsoft.com/office/drawing/2014/main" id="{5CC4AE86-4194-4E8D-8E7B-BA536F6C71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6"/>
          <a:stretch/>
        </p:blipFill>
        <p:spPr bwMode="auto">
          <a:xfrm>
            <a:off x="382373" y="4169177"/>
            <a:ext cx="2680833" cy="257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2FEE151-E1ED-4849-9531-5E5F1C144785}"/>
              </a:ext>
            </a:extLst>
          </p:cNvPr>
          <p:cNvSpPr/>
          <p:nvPr/>
        </p:nvSpPr>
        <p:spPr>
          <a:xfrm>
            <a:off x="3463636" y="1498845"/>
            <a:ext cx="83819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piksellar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1 bit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2</a:t>
            </a:r>
            <a:r>
              <a:rPr lang="en-US" sz="50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N –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kodlanayotgan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r – rang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900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TAKRORLASH</a:t>
            </a:r>
            <a:endParaRPr lang="ru-RU" sz="5000" kern="0" spc="3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954886" y="2266462"/>
            <a:ext cx="7217787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10001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1111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1001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men 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akamdan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yoshimni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2ED0F1-962C-49EE-9C13-634F62745EE6}"/>
              </a:ext>
            </a:extLst>
          </p:cNvPr>
          <p:cNvSpPr/>
          <p:nvPr/>
        </p:nvSpPr>
        <p:spPr>
          <a:xfrm>
            <a:off x="1279395" y="5329587"/>
            <a:ext cx="8143645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•15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– 10010111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= 14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• 20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– 151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>
              <a:lnSpc>
                <a:spcPct val="150000"/>
              </a:lnSpc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129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= 333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4" y="1448921"/>
            <a:ext cx="11033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4" y="4819323"/>
            <a:ext cx="11033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10" descr="5 способов провалить онлайн-обучение по технологии и информатике | Вести  образован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26291" y="1768697"/>
            <a:ext cx="4017960" cy="21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3F749EF-C038-454C-8BE8-50AB031AAE6F}"/>
              </a:ext>
            </a:extLst>
          </p:cNvPr>
          <p:cNvSpPr/>
          <p:nvPr/>
        </p:nvSpPr>
        <p:spPr>
          <a:xfrm>
            <a:off x="1008746" y="2255999"/>
            <a:ext cx="7217787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Katta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9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men 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akamdan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yoshimni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20">
            <a:extLst>
              <a:ext uri="{FF2B5EF4-FFF2-40B4-BE49-F238E27FC236}">
                <a16:creationId xmlns:a16="http://schemas.microsoft.com/office/drawing/2014/main" id="{5CF3B011-88BE-4BEE-BCA6-555316F97BAC}"/>
              </a:ext>
            </a:extLst>
          </p:cNvPr>
          <p:cNvSpPr/>
          <p:nvPr/>
        </p:nvSpPr>
        <p:spPr>
          <a:xfrm>
            <a:off x="2619644" y="4211427"/>
            <a:ext cx="6164137" cy="52983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000" b="1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1101</a:t>
            </a:r>
            <a:r>
              <a:rPr lang="en-US" sz="3000" b="1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2214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3" grpId="0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MUSTAHKAMLASH</a:t>
            </a:r>
            <a:endParaRPr lang="ru-RU" sz="5000" kern="0" spc="300" dirty="0"/>
          </a:p>
        </p:txBody>
      </p:sp>
      <p:sp>
        <p:nvSpPr>
          <p:cNvPr id="2" name="AutoShape 4" descr="Факультетские олимпиады по математике | КПИ им. Игоря Сикор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Прямоугольник: скругленные углы 20">
            <a:extLst>
              <a:ext uri="{FF2B5EF4-FFF2-40B4-BE49-F238E27FC236}">
                <a16:creationId xmlns:a16="http://schemas.microsoft.com/office/drawing/2014/main" id="{9B9ACD90-FA6B-4901-9718-B28846D42F21}"/>
              </a:ext>
            </a:extLst>
          </p:cNvPr>
          <p:cNvSpPr/>
          <p:nvPr/>
        </p:nvSpPr>
        <p:spPr>
          <a:xfrm>
            <a:off x="1901976" y="5185541"/>
            <a:ext cx="4695556" cy="52983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131136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92657" y="2024962"/>
            <a:ext cx="7953816" cy="2148759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1366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768 (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gorizontaliga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1366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ta,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vertikaliga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768 ta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Ekrandagi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Двоичная система в рисунке или «начало бытия». | Пикабу">
            <a:extLst>
              <a:ext uri="{FF2B5EF4-FFF2-40B4-BE49-F238E27FC236}">
                <a16:creationId xmlns:a16="http://schemas.microsoft.com/office/drawing/2014/main" id="{4588D2FB-3F7B-48EB-A3DC-809FB38E9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127" y="1578857"/>
            <a:ext cx="3347605" cy="265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3167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RGB MODELI</a:t>
            </a:r>
            <a:endParaRPr lang="ru-RU" sz="5000" kern="0" spc="300" dirty="0"/>
          </a:p>
        </p:txBody>
      </p:sp>
      <p:pic>
        <p:nvPicPr>
          <p:cNvPr id="1032" name="Picture 8" descr="Цветовая модель RGB – HiSoUR История культуры">
            <a:extLst>
              <a:ext uri="{FF2B5EF4-FFF2-40B4-BE49-F238E27FC236}">
                <a16:creationId xmlns:a16="http://schemas.microsoft.com/office/drawing/2014/main" id="{7DC64578-A82F-4BA6-8495-69FA710D4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674" y="1410782"/>
            <a:ext cx="4036435" cy="403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5600F1-EBF1-458F-A57F-7F7AB8954E59}"/>
              </a:ext>
            </a:extLst>
          </p:cNvPr>
          <p:cNvSpPr/>
          <p:nvPr/>
        </p:nvSpPr>
        <p:spPr>
          <a:xfrm>
            <a:off x="471488" y="1411129"/>
            <a:ext cx="67835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ifo­dalash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ranglardan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RGB (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nomlana­di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RGB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o‘zinigina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ranglarni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ravshanlik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5012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2050" name="Picture 2" descr="RGB — Википедия">
            <a:extLst>
              <a:ext uri="{FF2B5EF4-FFF2-40B4-BE49-F238E27FC236}">
                <a16:creationId xmlns:a16="http://schemas.microsoft.com/office/drawing/2014/main" id="{E2DF713E-0F01-49D7-BF46-3FB6303D0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929" y="1460436"/>
            <a:ext cx="4146690" cy="310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97439EA-A9E0-4844-8CB4-07B77D036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470967"/>
              </p:ext>
            </p:extLst>
          </p:nvPr>
        </p:nvGraphicFramePr>
        <p:xfrm>
          <a:off x="149156" y="1600200"/>
          <a:ext cx="7525327" cy="4937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74895">
                  <a:extLst>
                    <a:ext uri="{9D8B030D-6E8A-4147-A177-3AD203B41FA5}">
                      <a16:colId xmlns:a16="http://schemas.microsoft.com/office/drawing/2014/main" val="1828302650"/>
                    </a:ext>
                  </a:extLst>
                </a:gridCol>
                <a:gridCol w="1282726">
                  <a:extLst>
                    <a:ext uri="{9D8B030D-6E8A-4147-A177-3AD203B41FA5}">
                      <a16:colId xmlns:a16="http://schemas.microsoft.com/office/drawing/2014/main" val="60542016"/>
                    </a:ext>
                  </a:extLst>
                </a:gridCol>
                <a:gridCol w="1410999">
                  <a:extLst>
                    <a:ext uri="{9D8B030D-6E8A-4147-A177-3AD203B41FA5}">
                      <a16:colId xmlns:a16="http://schemas.microsoft.com/office/drawing/2014/main" val="2506620145"/>
                    </a:ext>
                  </a:extLst>
                </a:gridCol>
                <a:gridCol w="2151642">
                  <a:extLst>
                    <a:ext uri="{9D8B030D-6E8A-4147-A177-3AD203B41FA5}">
                      <a16:colId xmlns:a16="http://schemas.microsoft.com/office/drawing/2014/main" val="374701304"/>
                    </a:ext>
                  </a:extLst>
                </a:gridCol>
                <a:gridCol w="1505065">
                  <a:extLst>
                    <a:ext uri="{9D8B030D-6E8A-4147-A177-3AD203B41FA5}">
                      <a16:colId xmlns:a16="http://schemas.microsoft.com/office/drawing/2014/main" val="333901816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ranglar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ravshanligi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439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769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708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994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530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9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havorang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758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qirmizi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032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858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092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5990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Портативный Hd 18,5 Дюймовый Full Hd Экран Ноутбука 12 Вольт Жк-панель  Компьютерный Монитор С Разрешением 1366*768 Для Пк - Buy 1366*768 Жк-монитор,18,5  Дюймов Монитор Product on Alibaba.com">
            <a:extLst>
              <a:ext uri="{FF2B5EF4-FFF2-40B4-BE49-F238E27FC236}">
                <a16:creationId xmlns:a16="http://schemas.microsoft.com/office/drawing/2014/main" id="{A153DFF0-5E4D-4548-9063-FF7B45FD6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464" y="1392882"/>
            <a:ext cx="3325091" cy="236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MUSTAHKAMLASH</a:t>
            </a:r>
            <a:endParaRPr lang="ru-RU" sz="5000" kern="0" spc="300" dirty="0"/>
          </a:p>
        </p:txBody>
      </p:sp>
      <p:sp>
        <p:nvSpPr>
          <p:cNvPr id="2" name="AutoShape 4" descr="Факультетские олимпиады по математике | КПИ им. Игоря Сикор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: скругленные углы 7">
            <a:extLst>
              <a:ext uri="{FF2B5EF4-FFF2-40B4-BE49-F238E27FC236}">
                <a16:creationId xmlns:a16="http://schemas.microsoft.com/office/drawing/2014/main" id="{55D9CBD8-9560-4ACB-8A95-EAEE0E0885BE}"/>
              </a:ext>
            </a:extLst>
          </p:cNvPr>
          <p:cNvSpPr/>
          <p:nvPr/>
        </p:nvSpPr>
        <p:spPr>
          <a:xfrm>
            <a:off x="307975" y="3639906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7">
            <a:extLst>
              <a:ext uri="{FF2B5EF4-FFF2-40B4-BE49-F238E27FC236}">
                <a16:creationId xmlns:a16="http://schemas.microsoft.com/office/drawing/2014/main" id="{BA3BB01F-B9FF-4194-8E8D-6A068A31602A}"/>
              </a:ext>
            </a:extLst>
          </p:cNvPr>
          <p:cNvSpPr/>
          <p:nvPr/>
        </p:nvSpPr>
        <p:spPr>
          <a:xfrm>
            <a:off x="197135" y="4118817"/>
            <a:ext cx="104154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uz-Cyrl-UZ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• 6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24 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26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7">
            <a:extLst>
              <a:ext uri="{FF2B5EF4-FFF2-40B4-BE49-F238E27FC236}">
                <a16:creationId xmlns:a16="http://schemas.microsoft.com/office/drawing/2014/main" id="{6C5CFD93-F93D-442F-9D63-52CA3211BD2E}"/>
              </a:ext>
            </a:extLst>
          </p:cNvPr>
          <p:cNvSpPr/>
          <p:nvPr/>
        </p:nvSpPr>
        <p:spPr>
          <a:xfrm>
            <a:off x="197135" y="4661262"/>
            <a:ext cx="89745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26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300</a:t>
            </a:r>
            <a:r>
              <a:rPr lang="en-US" sz="26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90000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0">
            <a:extLst>
              <a:ext uri="{FF2B5EF4-FFF2-40B4-BE49-F238E27FC236}">
                <a16:creationId xmlns:a16="http://schemas.microsoft.com/office/drawing/2014/main" id="{9B9ACD90-FA6B-4901-9718-B28846D42F21}"/>
              </a:ext>
            </a:extLst>
          </p:cNvPr>
          <p:cNvSpPr/>
          <p:nvPr/>
        </p:nvSpPr>
        <p:spPr>
          <a:xfrm>
            <a:off x="576093" y="6252735"/>
            <a:ext cx="4695556" cy="4473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1054,6875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034145" y="1537367"/>
            <a:ext cx="8877295" cy="2002473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Oq-qora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ta rang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ko‘lamiga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x 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1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ta nuqta (1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2,5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Kbayt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id="{C8955119-6FB0-4707-8EB9-1F1FA16DA2B5}"/>
              </a:ext>
            </a:extLst>
          </p:cNvPr>
          <p:cNvSpPr/>
          <p:nvPr/>
        </p:nvSpPr>
        <p:spPr>
          <a:xfrm>
            <a:off x="197135" y="5190929"/>
            <a:ext cx="89745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26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 • 90000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2160000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id="{F47B7875-208E-4E59-8C78-8F468D1FE8C0}"/>
              </a:ext>
            </a:extLst>
          </p:cNvPr>
          <p:cNvSpPr/>
          <p:nvPr/>
        </p:nvSpPr>
        <p:spPr>
          <a:xfrm>
            <a:off x="2472008" y="3677225"/>
            <a:ext cx="1770202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= 2</a:t>
            </a:r>
            <a:r>
              <a:rPr lang="en-US" sz="26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7">
            <a:extLst>
              <a:ext uri="{FF2B5EF4-FFF2-40B4-BE49-F238E27FC236}">
                <a16:creationId xmlns:a16="http://schemas.microsoft.com/office/drawing/2014/main" id="{069C9985-BAA7-431B-9FD2-1AEE4DACA898}"/>
              </a:ext>
            </a:extLst>
          </p:cNvPr>
          <p:cNvSpPr/>
          <p:nvPr/>
        </p:nvSpPr>
        <p:spPr>
          <a:xfrm>
            <a:off x="5073563" y="3684847"/>
            <a:ext cx="3003261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 bit 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23FEAA65-722A-4EA4-A222-184F996E75EA}"/>
              </a:ext>
            </a:extLst>
          </p:cNvPr>
          <p:cNvSpPr/>
          <p:nvPr/>
        </p:nvSpPr>
        <p:spPr>
          <a:xfrm>
            <a:off x="4005051" y="3839888"/>
            <a:ext cx="797281" cy="302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7">
            <a:extLst>
              <a:ext uri="{FF2B5EF4-FFF2-40B4-BE49-F238E27FC236}">
                <a16:creationId xmlns:a16="http://schemas.microsoft.com/office/drawing/2014/main" id="{BF85E468-5101-4257-97E1-6C20C18CD518}"/>
              </a:ext>
            </a:extLst>
          </p:cNvPr>
          <p:cNvSpPr/>
          <p:nvPr/>
        </p:nvSpPr>
        <p:spPr>
          <a:xfrm>
            <a:off x="197134" y="5742894"/>
            <a:ext cx="9916684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2160000 • 4 bit = 8640000 bit = 1080000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1054,6875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2845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7" grpId="0" animBg="1"/>
      <p:bldP spid="11" grpId="0"/>
      <p:bldP spid="12" grpId="0"/>
      <p:bldP spid="13" grpId="0"/>
      <p:bldP spid="6" grpId="0" animBg="1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2929102-7332-4A6D-BF78-BA0C471F9639}"/>
              </a:ext>
            </a:extLst>
          </p:cNvPr>
          <p:cNvSpPr/>
          <p:nvPr/>
        </p:nvSpPr>
        <p:spPr>
          <a:xfrm>
            <a:off x="1560541" y="4307958"/>
            <a:ext cx="82601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256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gorizontaliga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1280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vertikaliga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1024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ekrandagi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kodlanganda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da toping.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A4AEC0-3F2F-4002-ADFF-7090D981FB07}"/>
              </a:ext>
            </a:extLst>
          </p:cNvPr>
          <p:cNvSpPr/>
          <p:nvPr/>
        </p:nvSpPr>
        <p:spPr>
          <a:xfrm>
            <a:off x="1560541" y="1664502"/>
            <a:ext cx="97297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C5E97-6447-4788-AF82-B16A1B8E4069}"/>
              </a:ext>
            </a:extLst>
          </p:cNvPr>
          <p:cNvSpPr/>
          <p:nvPr/>
        </p:nvSpPr>
        <p:spPr>
          <a:xfrm>
            <a:off x="1560541" y="3183634"/>
            <a:ext cx="104695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Gbt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64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26AA9F-BFA4-4EE3-9EDB-5A7807B74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6" y="4456500"/>
            <a:ext cx="882540" cy="8825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7FED02-E0B3-4A6F-A5F4-4A511CD76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5" y="1669181"/>
            <a:ext cx="882541" cy="8825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CAEC4D-5F5E-4A85-B2AD-1CCC40618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6" y="3062841"/>
            <a:ext cx="882540" cy="8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311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0" y="79669"/>
            <a:ext cx="12192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AXBOROTLARNING KOMPYUTERDA </a:t>
            </a:r>
          </a:p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TASVIRLANISHI</a:t>
            </a:r>
            <a:endParaRPr lang="ru-RU" sz="4000" kern="0" dirty="0"/>
          </a:p>
        </p:txBody>
      </p:sp>
      <p:pic>
        <p:nvPicPr>
          <p:cNvPr id="2050" name="Picture 2" descr="ᐈ Цифра рисунки, фото числа | скачать на Depositphotos®">
            <a:extLst>
              <a:ext uri="{FF2B5EF4-FFF2-40B4-BE49-F238E27FC236}">
                <a16:creationId xmlns:a16="http://schemas.microsoft.com/office/drawing/2014/main" id="{343BBDA3-EFD0-48BE-AAEC-8E2FEE983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85" y="1578598"/>
            <a:ext cx="2262607" cy="126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D50E1B-3E8D-41C9-B61E-D34239342AD8}"/>
              </a:ext>
            </a:extLst>
          </p:cNvPr>
          <p:cNvSpPr/>
          <p:nvPr/>
        </p:nvSpPr>
        <p:spPr>
          <a:xfrm>
            <a:off x="263236" y="2961670"/>
            <a:ext cx="298249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AXBOROT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a’zolarimiz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borliqning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ongimizdagi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aksi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bog‘liqlik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tushunamiz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Описание для «MUSIQA NAZARIYASI (Solfedjio, Garmoniya, Musiqa asarlari  tahlili) Sirtqi 191-192-193»">
            <a:extLst>
              <a:ext uri="{FF2B5EF4-FFF2-40B4-BE49-F238E27FC236}">
                <a16:creationId xmlns:a16="http://schemas.microsoft.com/office/drawing/2014/main" id="{001073BC-1792-43E9-B195-BBC3DA5E1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" r="2565" b="3194"/>
          <a:stretch/>
        </p:blipFill>
        <p:spPr bwMode="auto">
          <a:xfrm>
            <a:off x="979467" y="5016930"/>
            <a:ext cx="16859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abiat va insonning o'zaro ta'siri » GeoOlamga xush kelibsiz!">
            <a:extLst>
              <a:ext uri="{FF2B5EF4-FFF2-40B4-BE49-F238E27FC236}">
                <a16:creationId xmlns:a16="http://schemas.microsoft.com/office/drawing/2014/main" id="{E713799C-89BB-4B15-86ED-55C4571E9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172" y="4561757"/>
            <a:ext cx="3325890" cy="207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омпьютер «всё в одном» Dell OptiPlex 7070 Ultra получил модульную  конструкцию">
            <a:extLst>
              <a:ext uri="{FF2B5EF4-FFF2-40B4-BE49-F238E27FC236}">
                <a16:creationId xmlns:a16="http://schemas.microsoft.com/office/drawing/2014/main" id="{28870E9E-692B-4327-929D-9CCC0E07B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461" y="1523992"/>
            <a:ext cx="3664007" cy="291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ПЧЕЛИНЫЕ СОТЫ как перспективная ветвь развития компьютерных технологий /  Хабр">
            <a:extLst>
              <a:ext uri="{FF2B5EF4-FFF2-40B4-BE49-F238E27FC236}">
                <a16:creationId xmlns:a16="http://schemas.microsoft.com/office/drawing/2014/main" id="{97CE92D0-80BF-44F5-9F30-AAAA41393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2" t="14410" r="9600" b="28409"/>
          <a:stretch/>
        </p:blipFill>
        <p:spPr bwMode="auto">
          <a:xfrm flipH="1">
            <a:off x="8191219" y="1714274"/>
            <a:ext cx="2754580" cy="156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9">
            <a:extLst>
              <a:ext uri="{FF2B5EF4-FFF2-40B4-BE49-F238E27FC236}">
                <a16:creationId xmlns:a16="http://schemas.microsoft.com/office/drawing/2014/main" id="{3D4C24E3-9656-48A0-93E2-63E34A663E90}"/>
              </a:ext>
            </a:extLst>
          </p:cNvPr>
          <p:cNvSpPr/>
          <p:nvPr/>
        </p:nvSpPr>
        <p:spPr>
          <a:xfrm>
            <a:off x="8765713" y="3429000"/>
            <a:ext cx="47134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Прямоугольник: скругленные углы 9">
            <a:extLst>
              <a:ext uri="{FF2B5EF4-FFF2-40B4-BE49-F238E27FC236}">
                <a16:creationId xmlns:a16="http://schemas.microsoft.com/office/drawing/2014/main" id="{C80FB0BE-0D9A-4AC6-8C4A-15B8D248C6E9}"/>
              </a:ext>
            </a:extLst>
          </p:cNvPr>
          <p:cNvSpPr/>
          <p:nvPr/>
        </p:nvSpPr>
        <p:spPr>
          <a:xfrm>
            <a:off x="10219682" y="3406740"/>
            <a:ext cx="47134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514D17A4-5D8F-4015-8F23-DA9232449130}"/>
              </a:ext>
            </a:extLst>
          </p:cNvPr>
          <p:cNvSpPr/>
          <p:nvPr/>
        </p:nvSpPr>
        <p:spPr>
          <a:xfrm>
            <a:off x="7405052" y="4561757"/>
            <a:ext cx="3285973" cy="2072825"/>
          </a:xfrm>
          <a:prstGeom prst="wedgeRectCallout">
            <a:avLst>
              <a:gd name="adj1" fmla="val -45287"/>
              <a:gd name="adj2" fmla="val -7318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01000001110100111100001100011000100000111111110101101000111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-13963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3BDF1DC-2D4B-485E-9B72-A9C7536DC796}"/>
              </a:ext>
            </a:extLst>
          </p:cNvPr>
          <p:cNvSpPr txBox="1">
            <a:spLocks/>
          </p:cNvSpPr>
          <p:nvPr/>
        </p:nvSpPr>
        <p:spPr>
          <a:xfrm>
            <a:off x="0" y="231452"/>
            <a:ext cx="1219200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spc="300" dirty="0" err="1"/>
              <a:t>Axborotni</a:t>
            </a:r>
            <a:r>
              <a:rPr lang="en-US" sz="4000" kern="0" spc="300" dirty="0"/>
              <a:t> </a:t>
            </a:r>
            <a:r>
              <a:rPr lang="en-US" sz="4000" kern="0" spc="300" dirty="0" err="1"/>
              <a:t>ikkita</a:t>
            </a:r>
            <a:r>
              <a:rPr lang="en-US" sz="4000" kern="0" spc="300" dirty="0"/>
              <a:t> </a:t>
            </a:r>
            <a:r>
              <a:rPr lang="en-US" sz="4000" kern="0" spc="300" dirty="0" err="1"/>
              <a:t>belgi</a:t>
            </a:r>
            <a:r>
              <a:rPr lang="ru-RU" sz="4000" kern="0" spc="300" dirty="0"/>
              <a:t> </a:t>
            </a:r>
            <a:r>
              <a:rPr lang="en-US" sz="4000" kern="0" spc="300" dirty="0" err="1"/>
              <a:t>yordamida</a:t>
            </a:r>
            <a:r>
              <a:rPr lang="en-US" sz="4000" kern="0" spc="300" dirty="0"/>
              <a:t> </a:t>
            </a:r>
            <a:r>
              <a:rPr lang="en-US" sz="4000" kern="0" spc="300" dirty="0" err="1"/>
              <a:t>kodlash</a:t>
            </a:r>
            <a:endParaRPr lang="ru-RU" sz="4000" kern="0" spc="3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969A98-D955-4F14-93F0-414A913800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22" t="37836" r="25999" b="48076"/>
          <a:stretch/>
        </p:blipFill>
        <p:spPr>
          <a:xfrm>
            <a:off x="441528" y="2141244"/>
            <a:ext cx="3549835" cy="84233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BCF95B6-A880-4DB9-AE88-B0DBF8C28CFC}"/>
              </a:ext>
            </a:extLst>
          </p:cNvPr>
          <p:cNvSpPr txBox="1">
            <a:spLocks/>
          </p:cNvSpPr>
          <p:nvPr/>
        </p:nvSpPr>
        <p:spPr>
          <a:xfrm>
            <a:off x="1000830" y="1567520"/>
            <a:ext cx="2440536" cy="408623"/>
          </a:xfrm>
          <a:prstGeom prst="roundRect">
            <a:avLst/>
          </a:prstGeom>
          <a:solidFill>
            <a:srgbClr val="FFFF00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chemeClr val="tx1"/>
                </a:solidFill>
              </a:rPr>
              <a:t>DIADA </a:t>
            </a:r>
            <a:r>
              <a:rPr lang="en-US" sz="2400" kern="0" dirty="0" err="1">
                <a:solidFill>
                  <a:schemeClr val="tx1"/>
                </a:solidFill>
              </a:rPr>
              <a:t>usuli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C742F-7435-4070-992E-7185E4871B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45" t="56771" r="12386" b="30495"/>
          <a:stretch/>
        </p:blipFill>
        <p:spPr>
          <a:xfrm>
            <a:off x="5151378" y="2192577"/>
            <a:ext cx="6413770" cy="7581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E36113-230C-49CC-8952-C4613B338B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226" t="40804" r="10455" b="35952"/>
          <a:stretch/>
        </p:blipFill>
        <p:spPr>
          <a:xfrm>
            <a:off x="2274179" y="4223883"/>
            <a:ext cx="6810873" cy="138383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4CD57C3-2FE9-4743-BAAA-2676945A40C1}"/>
              </a:ext>
            </a:extLst>
          </p:cNvPr>
          <p:cNvSpPr txBox="1">
            <a:spLocks/>
          </p:cNvSpPr>
          <p:nvPr/>
        </p:nvSpPr>
        <p:spPr>
          <a:xfrm>
            <a:off x="5814603" y="1581343"/>
            <a:ext cx="2543660" cy="408623"/>
          </a:xfrm>
          <a:prstGeom prst="roundRect">
            <a:avLst/>
          </a:prstGeom>
          <a:solidFill>
            <a:srgbClr val="FF99FF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chemeClr val="tx1"/>
                </a:solidFill>
              </a:rPr>
              <a:t>TRIADA </a:t>
            </a:r>
            <a:r>
              <a:rPr lang="en-US" sz="2400" kern="0" dirty="0" err="1">
                <a:solidFill>
                  <a:schemeClr val="tx1"/>
                </a:solidFill>
              </a:rPr>
              <a:t>usuli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AACDC89-C20A-49C2-8887-4F9E93DDE4FE}"/>
              </a:ext>
            </a:extLst>
          </p:cNvPr>
          <p:cNvSpPr txBox="1">
            <a:spLocks/>
          </p:cNvSpPr>
          <p:nvPr/>
        </p:nvSpPr>
        <p:spPr>
          <a:xfrm>
            <a:off x="344955" y="4480157"/>
            <a:ext cx="1687791" cy="817245"/>
          </a:xfrm>
          <a:prstGeom prst="roundRect">
            <a:avLst/>
          </a:prstGeom>
          <a:solidFill>
            <a:srgbClr val="66FF33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chemeClr val="tx1"/>
                </a:solidFill>
              </a:rPr>
              <a:t>TETRADA </a:t>
            </a:r>
            <a:r>
              <a:rPr lang="en-US" sz="2400" kern="0" dirty="0" err="1">
                <a:solidFill>
                  <a:schemeClr val="tx1"/>
                </a:solidFill>
              </a:rPr>
              <a:t>usuli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: скругленные углы 9">
            <a:extLst>
              <a:ext uri="{FF2B5EF4-FFF2-40B4-BE49-F238E27FC236}">
                <a16:creationId xmlns:a16="http://schemas.microsoft.com/office/drawing/2014/main" id="{D973784E-3823-48B4-A8BE-5B8B1AFDFA64}"/>
              </a:ext>
            </a:extLst>
          </p:cNvPr>
          <p:cNvSpPr/>
          <p:nvPr/>
        </p:nvSpPr>
        <p:spPr>
          <a:xfrm>
            <a:off x="720996" y="3025490"/>
            <a:ext cx="1311750" cy="720232"/>
          </a:xfrm>
          <a:prstGeom prst="roundRect">
            <a:avLst/>
          </a:prstGeom>
          <a:solidFill>
            <a:srgbClr val="FFFF00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variant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9">
            <a:extLst>
              <a:ext uri="{FF2B5EF4-FFF2-40B4-BE49-F238E27FC236}">
                <a16:creationId xmlns:a16="http://schemas.microsoft.com/office/drawing/2014/main" id="{50DFB327-427A-4115-91A2-1203DFDB0895}"/>
              </a:ext>
            </a:extLst>
          </p:cNvPr>
          <p:cNvSpPr/>
          <p:nvPr/>
        </p:nvSpPr>
        <p:spPr>
          <a:xfrm>
            <a:off x="3634554" y="1459478"/>
            <a:ext cx="1904417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4=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9">
            <a:extLst>
              <a:ext uri="{FF2B5EF4-FFF2-40B4-BE49-F238E27FC236}">
                <a16:creationId xmlns:a16="http://schemas.microsoft.com/office/drawing/2014/main" id="{5C73FFD6-443F-47B0-8262-52B00BB46581}"/>
              </a:ext>
            </a:extLst>
          </p:cNvPr>
          <p:cNvSpPr/>
          <p:nvPr/>
        </p:nvSpPr>
        <p:spPr>
          <a:xfrm>
            <a:off x="2377981" y="3022907"/>
            <a:ext cx="2288189" cy="720232"/>
          </a:xfrm>
          <a:prstGeom prst="roundRect">
            <a:avLst/>
          </a:prstGeom>
          <a:solidFill>
            <a:srgbClr val="FFFF00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razryad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9">
            <a:extLst>
              <a:ext uri="{FF2B5EF4-FFF2-40B4-BE49-F238E27FC236}">
                <a16:creationId xmlns:a16="http://schemas.microsoft.com/office/drawing/2014/main" id="{AFAAB514-E0FC-4C98-B16F-88301F1F9CD6}"/>
              </a:ext>
            </a:extLst>
          </p:cNvPr>
          <p:cNvSpPr/>
          <p:nvPr/>
        </p:nvSpPr>
        <p:spPr>
          <a:xfrm>
            <a:off x="6096000" y="3011288"/>
            <a:ext cx="1443386" cy="720233"/>
          </a:xfrm>
          <a:prstGeom prst="roundRect">
            <a:avLst/>
          </a:prstGeom>
          <a:solidFill>
            <a:srgbClr val="FF99FF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variant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9">
            <a:extLst>
              <a:ext uri="{FF2B5EF4-FFF2-40B4-BE49-F238E27FC236}">
                <a16:creationId xmlns:a16="http://schemas.microsoft.com/office/drawing/2014/main" id="{12AE9875-FD12-48B4-BBB1-050DB21FF6F8}"/>
              </a:ext>
            </a:extLst>
          </p:cNvPr>
          <p:cNvSpPr/>
          <p:nvPr/>
        </p:nvSpPr>
        <p:spPr>
          <a:xfrm>
            <a:off x="7795921" y="2992243"/>
            <a:ext cx="2312572" cy="735467"/>
          </a:xfrm>
          <a:prstGeom prst="roundRect">
            <a:avLst/>
          </a:prstGeom>
          <a:solidFill>
            <a:srgbClr val="FF99FF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razryad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: скругленные углы 9">
            <a:extLst>
              <a:ext uri="{FF2B5EF4-FFF2-40B4-BE49-F238E27FC236}">
                <a16:creationId xmlns:a16="http://schemas.microsoft.com/office/drawing/2014/main" id="{4356526B-49F2-4668-A1D1-BD26AAF74678}"/>
              </a:ext>
            </a:extLst>
          </p:cNvPr>
          <p:cNvSpPr/>
          <p:nvPr/>
        </p:nvSpPr>
        <p:spPr>
          <a:xfrm>
            <a:off x="2972599" y="5774746"/>
            <a:ext cx="1311750" cy="720232"/>
          </a:xfrm>
          <a:prstGeom prst="roundRect">
            <a:avLst/>
          </a:prstGeom>
          <a:solidFill>
            <a:srgbClr val="66FF33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variant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: скругленные углы 9">
            <a:extLst>
              <a:ext uri="{FF2B5EF4-FFF2-40B4-BE49-F238E27FC236}">
                <a16:creationId xmlns:a16="http://schemas.microsoft.com/office/drawing/2014/main" id="{B5B58B71-4D58-48D8-95DF-5C0D40412CFB}"/>
              </a:ext>
            </a:extLst>
          </p:cNvPr>
          <p:cNvSpPr/>
          <p:nvPr/>
        </p:nvSpPr>
        <p:spPr>
          <a:xfrm>
            <a:off x="4497694" y="5758292"/>
            <a:ext cx="2288189" cy="720232"/>
          </a:xfrm>
          <a:prstGeom prst="roundRect">
            <a:avLst/>
          </a:prstGeom>
          <a:solidFill>
            <a:srgbClr val="66FF33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razryad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: скругленные углы 9">
            <a:extLst>
              <a:ext uri="{FF2B5EF4-FFF2-40B4-BE49-F238E27FC236}">
                <a16:creationId xmlns:a16="http://schemas.microsoft.com/office/drawing/2014/main" id="{AC5327C3-E121-4899-AFB9-CC24137B7889}"/>
              </a:ext>
            </a:extLst>
          </p:cNvPr>
          <p:cNvSpPr/>
          <p:nvPr/>
        </p:nvSpPr>
        <p:spPr>
          <a:xfrm>
            <a:off x="8550765" y="1441998"/>
            <a:ext cx="1904417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8=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: скругленные углы 9">
            <a:extLst>
              <a:ext uri="{FF2B5EF4-FFF2-40B4-BE49-F238E27FC236}">
                <a16:creationId xmlns:a16="http://schemas.microsoft.com/office/drawing/2014/main" id="{334DA87F-F22E-4856-BA68-BBBE2A07DB72}"/>
              </a:ext>
            </a:extLst>
          </p:cNvPr>
          <p:cNvSpPr/>
          <p:nvPr/>
        </p:nvSpPr>
        <p:spPr>
          <a:xfrm>
            <a:off x="7311452" y="5774746"/>
            <a:ext cx="2312572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16=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6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0638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  <p:bldP spid="16" grpId="0" animBg="1"/>
      <p:bldP spid="23" grpId="0" animBg="1"/>
      <p:bldP spid="25" grpId="0" animBg="1"/>
      <p:bldP spid="31" grpId="0" animBg="1"/>
      <p:bldP spid="32" grpId="0" animBg="1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F6392CE-5795-44BB-8DD9-DE98398B47E0}"/>
              </a:ext>
            </a:extLst>
          </p:cNvPr>
          <p:cNvSpPr/>
          <p:nvPr/>
        </p:nvSpPr>
        <p:spPr>
          <a:xfrm>
            <a:off x="290945" y="1600200"/>
            <a:ext cx="116597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Ikkilikda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kodlashda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qatnashgani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razryadli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bir-­biridan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variantlar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04C3364-6B8D-4A7F-BBF4-755EFBE5C3A7}"/>
              </a:ext>
            </a:extLst>
          </p:cNvPr>
          <p:cNvSpPr/>
          <p:nvPr/>
        </p:nvSpPr>
        <p:spPr>
          <a:xfrm>
            <a:off x="415853" y="5505319"/>
            <a:ext cx="113491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9">
            <a:extLst>
              <a:ext uri="{FF2B5EF4-FFF2-40B4-BE49-F238E27FC236}">
                <a16:creationId xmlns:a16="http://schemas.microsoft.com/office/drawing/2014/main" id="{9492519C-B81E-48B1-AF03-E196A8FF021C}"/>
              </a:ext>
            </a:extLst>
          </p:cNvPr>
          <p:cNvSpPr/>
          <p:nvPr/>
        </p:nvSpPr>
        <p:spPr>
          <a:xfrm>
            <a:off x="4799699" y="4304653"/>
            <a:ext cx="2642246" cy="1045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</a:t>
            </a:r>
            <a:r>
              <a:rPr lang="en-US" sz="60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6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017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0" y="17027"/>
            <a:ext cx="121920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spc="300" dirty="0">
                <a:latin typeface="Arial" panose="020B0604020202020204" pitchFamily="34" charset="0"/>
                <a:cs typeface="Arial" panose="020B0604020202020204" pitchFamily="34" charset="0"/>
              </a:rPr>
              <a:t>ASCII (American Standard Code </a:t>
            </a:r>
          </a:p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spc="300" dirty="0">
                <a:latin typeface="Arial" panose="020B0604020202020204" pitchFamily="34" charset="0"/>
                <a:cs typeface="Arial" panose="020B0604020202020204" pitchFamily="34" charset="0"/>
              </a:rPr>
              <a:t>for Information Interchange) </a:t>
            </a:r>
            <a:endParaRPr lang="ru-RU" sz="4400" kern="0" spc="300" dirty="0"/>
          </a:p>
        </p:txBody>
      </p:sp>
      <p:sp>
        <p:nvSpPr>
          <p:cNvPr id="7" name="Прямоугольник: скругленные углы 9">
            <a:extLst>
              <a:ext uri="{FF2B5EF4-FFF2-40B4-BE49-F238E27FC236}">
                <a16:creationId xmlns:a16="http://schemas.microsoft.com/office/drawing/2014/main" id="{F906DB87-B991-4620-B97B-16CE2A3384FA}"/>
              </a:ext>
            </a:extLst>
          </p:cNvPr>
          <p:cNvSpPr/>
          <p:nvPr/>
        </p:nvSpPr>
        <p:spPr>
          <a:xfrm>
            <a:off x="8840485" y="1506892"/>
            <a:ext cx="286891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</a:t>
            </a:r>
            <a:r>
              <a:rPr lang="en-US" sz="40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9">
            <a:extLst>
              <a:ext uri="{FF2B5EF4-FFF2-40B4-BE49-F238E27FC236}">
                <a16:creationId xmlns:a16="http://schemas.microsoft.com/office/drawing/2014/main" id="{A3C30C6C-F809-4072-8474-D835C2A7D229}"/>
              </a:ext>
            </a:extLst>
          </p:cNvPr>
          <p:cNvSpPr/>
          <p:nvPr/>
        </p:nvSpPr>
        <p:spPr>
          <a:xfrm>
            <a:off x="8779936" y="2264117"/>
            <a:ext cx="286891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256=2</a:t>
            </a:r>
            <a:r>
              <a:rPr lang="en-US" sz="400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9B21806-36C1-4087-ADBC-2AE0A0CEC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300605"/>
              </p:ext>
            </p:extLst>
          </p:nvPr>
        </p:nvGraphicFramePr>
        <p:xfrm>
          <a:off x="8517866" y="3200400"/>
          <a:ext cx="332776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71">
                  <a:extLst>
                    <a:ext uri="{9D8B030D-6E8A-4147-A177-3AD203B41FA5}">
                      <a16:colId xmlns:a16="http://schemas.microsoft.com/office/drawing/2014/main" val="4190975920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267191710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3723095121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8774068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2082538674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306110071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2068443767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54352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425F95-AD39-4B65-859F-12BEC2D1F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7" t="26251" r="22992" b="8465"/>
          <a:stretch/>
        </p:blipFill>
        <p:spPr>
          <a:xfrm>
            <a:off x="229898" y="1444477"/>
            <a:ext cx="8169785" cy="5137298"/>
          </a:xfrm>
          <a:prstGeom prst="rect">
            <a:avLst/>
          </a:prstGeom>
        </p:spPr>
      </p:pic>
      <p:sp>
        <p:nvSpPr>
          <p:cNvPr id="20" name="Прямоугольник: скругленные углы 9">
            <a:extLst>
              <a:ext uri="{FF2B5EF4-FFF2-40B4-BE49-F238E27FC236}">
                <a16:creationId xmlns:a16="http://schemas.microsoft.com/office/drawing/2014/main" id="{5C2CA342-039A-4FC8-9B6D-B7720FDBAE63}"/>
              </a:ext>
            </a:extLst>
          </p:cNvPr>
          <p:cNvSpPr/>
          <p:nvPr/>
        </p:nvSpPr>
        <p:spPr>
          <a:xfrm>
            <a:off x="9059846" y="3875628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9">
            <a:extLst>
              <a:ext uri="{FF2B5EF4-FFF2-40B4-BE49-F238E27FC236}">
                <a16:creationId xmlns:a16="http://schemas.microsoft.com/office/drawing/2014/main" id="{70C422B5-74C9-46D3-A2EE-C6392FA72912}"/>
              </a:ext>
            </a:extLst>
          </p:cNvPr>
          <p:cNvSpPr/>
          <p:nvPr/>
        </p:nvSpPr>
        <p:spPr>
          <a:xfrm>
            <a:off x="10750103" y="3875628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09462113-DDBA-44F3-A15F-F598FBF88767}"/>
              </a:ext>
            </a:extLst>
          </p:cNvPr>
          <p:cNvSpPr/>
          <p:nvPr/>
        </p:nvSpPr>
        <p:spPr>
          <a:xfrm rot="16200000">
            <a:off x="9255287" y="3003236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фигурная скобка 21">
            <a:extLst>
              <a:ext uri="{FF2B5EF4-FFF2-40B4-BE49-F238E27FC236}">
                <a16:creationId xmlns:a16="http://schemas.microsoft.com/office/drawing/2014/main" id="{FF848D17-003C-4E2F-8785-3D0132587860}"/>
              </a:ext>
            </a:extLst>
          </p:cNvPr>
          <p:cNvSpPr/>
          <p:nvPr/>
        </p:nvSpPr>
        <p:spPr>
          <a:xfrm rot="16200000">
            <a:off x="10916137" y="3000992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9">
            <a:extLst>
              <a:ext uri="{FF2B5EF4-FFF2-40B4-BE49-F238E27FC236}">
                <a16:creationId xmlns:a16="http://schemas.microsoft.com/office/drawing/2014/main" id="{C73123B6-96A6-4C9E-B082-848F4B86B8C6}"/>
              </a:ext>
            </a:extLst>
          </p:cNvPr>
          <p:cNvSpPr/>
          <p:nvPr/>
        </p:nvSpPr>
        <p:spPr>
          <a:xfrm>
            <a:off x="8287113" y="4494130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01000001 = A</a:t>
            </a:r>
            <a:endParaRPr lang="ru-RU" sz="4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1F57585C-3036-4076-9DDC-4AF7762372AF}"/>
              </a:ext>
            </a:extLst>
          </p:cNvPr>
          <p:cNvSpPr/>
          <p:nvPr/>
        </p:nvSpPr>
        <p:spPr>
          <a:xfrm>
            <a:off x="2687782" y="2081200"/>
            <a:ext cx="471053" cy="3017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5162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  <p:bldP spid="4" grpId="0" animBg="1"/>
      <p:bldP spid="22" grpId="0" animBg="1"/>
      <p:bldP spid="23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5" name="Прямоугольник: скругленные углы 9">
            <a:extLst>
              <a:ext uri="{FF2B5EF4-FFF2-40B4-BE49-F238E27FC236}">
                <a16:creationId xmlns:a16="http://schemas.microsoft.com/office/drawing/2014/main" id="{4EEE7F9D-E8CB-48E7-ADA4-94F24EF0DE00}"/>
              </a:ext>
            </a:extLst>
          </p:cNvPr>
          <p:cNvSpPr/>
          <p:nvPr/>
        </p:nvSpPr>
        <p:spPr>
          <a:xfrm>
            <a:off x="4349694" y="4718881"/>
            <a:ext cx="363051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5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578 </a:t>
            </a:r>
            <a:endParaRPr lang="ru-RU" sz="5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E3B85D2-4D8B-495E-85D4-383D6EADFE1E}"/>
              </a:ext>
            </a:extLst>
          </p:cNvPr>
          <p:cNvSpPr/>
          <p:nvPr/>
        </p:nvSpPr>
        <p:spPr>
          <a:xfrm>
            <a:off x="4473504" y="1515777"/>
            <a:ext cx="7235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Do‘konda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578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sotiladi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sotuvchi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kodlashi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pic>
        <p:nvPicPr>
          <p:cNvPr id="3074" name="Picture 2" descr="Korzinka.uz и Makro объявили о работе без выходных – Spot">
            <a:extLst>
              <a:ext uri="{FF2B5EF4-FFF2-40B4-BE49-F238E27FC236}">
                <a16:creationId xmlns:a16="http://schemas.microsoft.com/office/drawing/2014/main" id="{0CEAB03C-C88E-4ADA-BB89-0263DECD5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45" y="1564268"/>
            <a:ext cx="3900102" cy="259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eneral Lee">
            <a:extLst>
              <a:ext uri="{FF2B5EF4-FFF2-40B4-BE49-F238E27FC236}">
                <a16:creationId xmlns:a16="http://schemas.microsoft.com/office/drawing/2014/main" id="{C280DC5D-A6FF-485B-92CF-63F7BC6F9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4208768"/>
            <a:ext cx="1877508" cy="154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: скругленные углы 9">
            <a:extLst>
              <a:ext uri="{FF2B5EF4-FFF2-40B4-BE49-F238E27FC236}">
                <a16:creationId xmlns:a16="http://schemas.microsoft.com/office/drawing/2014/main" id="{0CAFEF98-ACE8-4575-9773-FF689C187D18}"/>
              </a:ext>
            </a:extLst>
          </p:cNvPr>
          <p:cNvSpPr/>
          <p:nvPr/>
        </p:nvSpPr>
        <p:spPr>
          <a:xfrm>
            <a:off x="2870308" y="4693577"/>
            <a:ext cx="3530066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512=2</a:t>
            </a:r>
            <a:r>
              <a:rPr lang="en-US" sz="50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9">
            <a:extLst>
              <a:ext uri="{FF2B5EF4-FFF2-40B4-BE49-F238E27FC236}">
                <a16:creationId xmlns:a16="http://schemas.microsoft.com/office/drawing/2014/main" id="{214CD353-A7EC-4C35-AF75-B330202414F6}"/>
              </a:ext>
            </a:extLst>
          </p:cNvPr>
          <p:cNvSpPr/>
          <p:nvPr/>
        </p:nvSpPr>
        <p:spPr>
          <a:xfrm>
            <a:off x="6786321" y="4693577"/>
            <a:ext cx="384241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0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</a:t>
            </a:r>
            <a:endParaRPr lang="ru-RU" sz="5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92CD10A-F2F0-4071-9888-3B888616072C}"/>
              </a:ext>
            </a:extLst>
          </p:cNvPr>
          <p:cNvSpPr/>
          <p:nvPr/>
        </p:nvSpPr>
        <p:spPr>
          <a:xfrm>
            <a:off x="7756560" y="4545611"/>
            <a:ext cx="609600" cy="5743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20">
            <a:extLst>
              <a:ext uri="{FF2B5EF4-FFF2-40B4-BE49-F238E27FC236}">
                <a16:creationId xmlns:a16="http://schemas.microsoft.com/office/drawing/2014/main" id="{9B9ACD90-FA6B-4901-9718-B28846D42F21}"/>
              </a:ext>
            </a:extLst>
          </p:cNvPr>
          <p:cNvSpPr/>
          <p:nvPr/>
        </p:nvSpPr>
        <p:spPr>
          <a:xfrm>
            <a:off x="2180492" y="5786017"/>
            <a:ext cx="8088923" cy="52983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6510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5" grpId="0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2929102-7332-4A6D-BF78-BA0C471F9639}"/>
              </a:ext>
            </a:extLst>
          </p:cNvPr>
          <p:cNvSpPr/>
          <p:nvPr/>
        </p:nvSpPr>
        <p:spPr>
          <a:xfrm>
            <a:off x="471488" y="1770968"/>
            <a:ext cx="113491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ta signal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ikki­likda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razryadi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baseline="300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m-1</a:t>
            </a:r>
            <a:r>
              <a:rPr lang="en-US" sz="60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B ≤ 2 </a:t>
            </a:r>
            <a:r>
              <a:rPr lang="en-US" sz="6000" b="1" baseline="300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60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4546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AXBOROT HAJMI</a:t>
            </a:r>
            <a:endParaRPr lang="ru-RU" sz="5000" kern="0" spc="3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9B21806-36C1-4087-ADBC-2AE0A0CEC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222320"/>
              </p:ext>
            </p:extLst>
          </p:nvPr>
        </p:nvGraphicFramePr>
        <p:xfrm>
          <a:off x="1270012" y="2174587"/>
          <a:ext cx="6391568" cy="745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946">
                  <a:extLst>
                    <a:ext uri="{9D8B030D-6E8A-4147-A177-3AD203B41FA5}">
                      <a16:colId xmlns:a16="http://schemas.microsoft.com/office/drawing/2014/main" val="4190975920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2671917106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3723095121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87740686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2082538674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3061100716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2068443767"/>
                    </a:ext>
                  </a:extLst>
                </a:gridCol>
                <a:gridCol w="798946">
                  <a:extLst>
                    <a:ext uri="{9D8B030D-6E8A-4147-A177-3AD203B41FA5}">
                      <a16:colId xmlns:a16="http://schemas.microsoft.com/office/drawing/2014/main" val="390624082"/>
                    </a:ext>
                  </a:extLst>
                </a:gridCol>
              </a:tblGrid>
              <a:tr h="745291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543526"/>
                  </a:ext>
                </a:extLst>
              </a:tr>
            </a:tbl>
          </a:graphicData>
        </a:graphic>
      </p:graphicFrame>
      <p:sp>
        <p:nvSpPr>
          <p:cNvPr id="11" name="Прямоугольник: скругленные углы 9">
            <a:extLst>
              <a:ext uri="{FF2B5EF4-FFF2-40B4-BE49-F238E27FC236}">
                <a16:creationId xmlns:a16="http://schemas.microsoft.com/office/drawing/2014/main" id="{960EBD5D-95E0-4838-B3EF-6A1081095541}"/>
              </a:ext>
            </a:extLst>
          </p:cNvPr>
          <p:cNvSpPr/>
          <p:nvPr/>
        </p:nvSpPr>
        <p:spPr>
          <a:xfrm>
            <a:off x="1417842" y="1516636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9">
            <a:extLst>
              <a:ext uri="{FF2B5EF4-FFF2-40B4-BE49-F238E27FC236}">
                <a16:creationId xmlns:a16="http://schemas.microsoft.com/office/drawing/2014/main" id="{2B85EFFC-EEFA-4980-B20D-3184EC5B66CB}"/>
              </a:ext>
            </a:extLst>
          </p:cNvPr>
          <p:cNvSpPr/>
          <p:nvPr/>
        </p:nvSpPr>
        <p:spPr>
          <a:xfrm>
            <a:off x="2207551" y="1530486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9">
            <a:extLst>
              <a:ext uri="{FF2B5EF4-FFF2-40B4-BE49-F238E27FC236}">
                <a16:creationId xmlns:a16="http://schemas.microsoft.com/office/drawing/2014/main" id="{7F68E1B6-BA94-4689-8817-0E562A2B6731}"/>
              </a:ext>
            </a:extLst>
          </p:cNvPr>
          <p:cNvSpPr/>
          <p:nvPr/>
        </p:nvSpPr>
        <p:spPr>
          <a:xfrm>
            <a:off x="2969547" y="1516631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9">
            <a:extLst>
              <a:ext uri="{FF2B5EF4-FFF2-40B4-BE49-F238E27FC236}">
                <a16:creationId xmlns:a16="http://schemas.microsoft.com/office/drawing/2014/main" id="{0A2A3785-D82C-4AE1-969C-C50FE7F36CF7}"/>
              </a:ext>
            </a:extLst>
          </p:cNvPr>
          <p:cNvSpPr/>
          <p:nvPr/>
        </p:nvSpPr>
        <p:spPr>
          <a:xfrm>
            <a:off x="3782378" y="1530486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9">
            <a:extLst>
              <a:ext uri="{FF2B5EF4-FFF2-40B4-BE49-F238E27FC236}">
                <a16:creationId xmlns:a16="http://schemas.microsoft.com/office/drawing/2014/main" id="{B1425B8B-EAAA-4A36-B75C-3EED8676AF0E}"/>
              </a:ext>
            </a:extLst>
          </p:cNvPr>
          <p:cNvSpPr/>
          <p:nvPr/>
        </p:nvSpPr>
        <p:spPr>
          <a:xfrm>
            <a:off x="4567422" y="1516631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9">
            <a:extLst>
              <a:ext uri="{FF2B5EF4-FFF2-40B4-BE49-F238E27FC236}">
                <a16:creationId xmlns:a16="http://schemas.microsoft.com/office/drawing/2014/main" id="{AB2DBD10-F30A-44A2-8DA4-5DC37AEFEEBC}"/>
              </a:ext>
            </a:extLst>
          </p:cNvPr>
          <p:cNvSpPr/>
          <p:nvPr/>
        </p:nvSpPr>
        <p:spPr>
          <a:xfrm>
            <a:off x="5380253" y="1514227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9">
            <a:extLst>
              <a:ext uri="{FF2B5EF4-FFF2-40B4-BE49-F238E27FC236}">
                <a16:creationId xmlns:a16="http://schemas.microsoft.com/office/drawing/2014/main" id="{B9E007B3-AB41-4D07-B1CE-CF316DF9AED7}"/>
              </a:ext>
            </a:extLst>
          </p:cNvPr>
          <p:cNvSpPr/>
          <p:nvPr/>
        </p:nvSpPr>
        <p:spPr>
          <a:xfrm>
            <a:off x="6193082" y="1514227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9">
            <a:extLst>
              <a:ext uri="{FF2B5EF4-FFF2-40B4-BE49-F238E27FC236}">
                <a16:creationId xmlns:a16="http://schemas.microsoft.com/office/drawing/2014/main" id="{23EFEE41-A728-4487-B868-BFA3F81DA5AF}"/>
              </a:ext>
            </a:extLst>
          </p:cNvPr>
          <p:cNvSpPr/>
          <p:nvPr/>
        </p:nvSpPr>
        <p:spPr>
          <a:xfrm>
            <a:off x="6956020" y="1515822"/>
            <a:ext cx="7711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7126264" y="2695406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6389048" y="3093954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9">
            <a:extLst>
              <a:ext uri="{FF2B5EF4-FFF2-40B4-BE49-F238E27FC236}">
                <a16:creationId xmlns:a16="http://schemas.microsoft.com/office/drawing/2014/main" id="{E45D0273-F28A-42C3-A603-70DA2E7DA7F9}"/>
              </a:ext>
            </a:extLst>
          </p:cNvPr>
          <p:cNvSpPr/>
          <p:nvPr/>
        </p:nvSpPr>
        <p:spPr>
          <a:xfrm>
            <a:off x="2828999" y="4394518"/>
            <a:ext cx="336408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9E74C542-B788-4154-9B3C-6D91CBB81B4F}"/>
              </a:ext>
            </a:extLst>
          </p:cNvPr>
          <p:cNvSpPr/>
          <p:nvPr/>
        </p:nvSpPr>
        <p:spPr>
          <a:xfrm rot="16200000">
            <a:off x="4283889" y="844121"/>
            <a:ext cx="363813" cy="6391567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id="{18461D0A-7314-4F51-B324-C3809DE668B1}"/>
              </a:ext>
            </a:extLst>
          </p:cNvPr>
          <p:cNvSpPr/>
          <p:nvPr/>
        </p:nvSpPr>
        <p:spPr>
          <a:xfrm>
            <a:off x="3024965" y="5060583"/>
            <a:ext cx="336408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 bit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9">
            <a:extLst>
              <a:ext uri="{FF2B5EF4-FFF2-40B4-BE49-F238E27FC236}">
                <a16:creationId xmlns:a16="http://schemas.microsoft.com/office/drawing/2014/main" id="{BF4A4027-269A-4BE6-8139-6C1280C55B9C}"/>
              </a:ext>
            </a:extLst>
          </p:cNvPr>
          <p:cNvSpPr/>
          <p:nvPr/>
        </p:nvSpPr>
        <p:spPr>
          <a:xfrm>
            <a:off x="1652856" y="5817715"/>
            <a:ext cx="660032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 </a:t>
            </a:r>
            <a:r>
              <a:rPr lang="en-US" sz="40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 </a:t>
            </a:r>
            <a:endParaRPr lang="ru-RU" sz="40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блачко с текстом: овальное 31">
            <a:extLst>
              <a:ext uri="{FF2B5EF4-FFF2-40B4-BE49-F238E27FC236}">
                <a16:creationId xmlns:a16="http://schemas.microsoft.com/office/drawing/2014/main" id="{F738D7DD-1583-484E-AA86-BA2034A00EA2}"/>
              </a:ext>
            </a:extLst>
          </p:cNvPr>
          <p:cNvSpPr/>
          <p:nvPr/>
        </p:nvSpPr>
        <p:spPr>
          <a:xfrm>
            <a:off x="8506706" y="3081001"/>
            <a:ext cx="3255818" cy="1323975"/>
          </a:xfrm>
          <a:prstGeom prst="wedgeEllipseCallout">
            <a:avLst>
              <a:gd name="adj1" fmla="val -71471"/>
              <a:gd name="adj2" fmla="val -1179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718B067-B0AB-4DC6-9A02-7970097A6BF3}"/>
              </a:ext>
            </a:extLst>
          </p:cNvPr>
          <p:cNvSpPr/>
          <p:nvPr/>
        </p:nvSpPr>
        <p:spPr>
          <a:xfrm>
            <a:off x="8539005" y="3198422"/>
            <a:ext cx="313739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binary</a:t>
            </a:r>
            <a:r>
              <a:rPr lang="ru-RU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ru-RU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Левая фигурная скобка 20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6365533" y="2719233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4796244" y="3098342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1535435" y="2695406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Левая фигурная скобка 29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2325983" y="2695406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3097174" y="2728978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Левая фигурная скобка 33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3938664" y="2754212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Левая фигурная скобка 34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4755860" y="2750636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Левая фигурная скобка 35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5569629" y="2754212"/>
            <a:ext cx="234841" cy="771191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5581649" y="3092915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3952438" y="3094142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3110763" y="3110065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2292578" y="3108278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1492863" y="3096121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707422" y="3096121"/>
            <a:ext cx="1734718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5731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 animBg="1"/>
      <p:bldP spid="28" grpId="0"/>
      <p:bldP spid="29" grpId="0"/>
      <p:bldP spid="32" grpId="0" animBg="1"/>
      <p:bldP spid="31" grpId="0"/>
      <p:bldP spid="21" grpId="0" animBg="1"/>
      <p:bldP spid="22" grpId="0"/>
      <p:bldP spid="23" grpId="0" animBg="1"/>
      <p:bldP spid="30" grpId="0" animBg="1"/>
      <p:bldP spid="33" grpId="0" animBg="1"/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11859</TotalTime>
  <Words>886</Words>
  <Application>Microsoft Office PowerPoint</Application>
  <PresentationFormat>Широкоэкранный</PresentationFormat>
  <Paragraphs>213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Пользователь</cp:lastModifiedBy>
  <cp:revision>510</cp:revision>
  <dcterms:created xsi:type="dcterms:W3CDTF">2020-09-03T11:25:49Z</dcterms:created>
  <dcterms:modified xsi:type="dcterms:W3CDTF">2020-10-21T12:46:35Z</dcterms:modified>
</cp:coreProperties>
</file>