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370" r:id="rId3"/>
    <p:sldId id="364" r:id="rId4"/>
    <p:sldId id="373" r:id="rId5"/>
    <p:sldId id="380" r:id="rId6"/>
    <p:sldId id="385" r:id="rId7"/>
    <p:sldId id="382" r:id="rId8"/>
    <p:sldId id="381" r:id="rId9"/>
    <p:sldId id="383" r:id="rId10"/>
    <p:sldId id="377" r:id="rId11"/>
    <p:sldId id="386" r:id="rId12"/>
    <p:sldId id="376" r:id="rId13"/>
    <p:sldId id="379" r:id="rId14"/>
    <p:sldId id="387" r:id="rId15"/>
    <p:sldId id="374" r:id="rId16"/>
    <p:sldId id="378" r:id="rId17"/>
    <p:sldId id="384" r:id="rId18"/>
    <p:sldId id="369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9/23/2020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image" Target="../media/image14.png"/><Relationship Id="rId3" Type="http://schemas.microsoft.com/office/2017/06/relationships/model3d" Target="../media/model3d1.glb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17/06/relationships/model3d" Target="../media/model3d5.glb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image" Target="../media/image14.png"/><Relationship Id="rId3" Type="http://schemas.microsoft.com/office/2017/06/relationships/model3d" Target="../media/model3d1.glb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17/06/relationships/model3d" Target="../media/model3d5.glb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17/06/relationships/model3d" Target="../media/model3d1.glb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microsoft.com/office/2017/06/relationships/model3d" Target="../media/model3d4.glb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17/06/relationships/model3d" Target="../media/model3d5.glb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17/06/relationships/model3d" Target="../media/model3d4.glb"/><Relationship Id="rId7" Type="http://schemas.openxmlformats.org/officeDocument/2006/relationships/image" Target="../media/image18.png"/><Relationship Id="rId12" Type="http://schemas.microsoft.com/office/2017/06/relationships/model3d" Target="../media/model3d3.glb"/><Relationship Id="rId2" Type="http://schemas.openxmlformats.org/officeDocument/2006/relationships/image" Target="../media/image3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17/06/relationships/model3d" Target="../media/model3d5.glb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microsoft.com/office/2017/06/relationships/model3d" Target="../media/model3d2.glb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microsoft.com/office/2017/06/relationships/model3d" Target="../media/model3d1.glb"/><Relationship Id="rId21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image" Target="../media/image3.jpeg"/><Relationship Id="rId16" Type="http://schemas.microsoft.com/office/2017/06/relationships/model3d" Target="../media/model3d4.glb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microsoft.com/office/2017/06/relationships/model3d" Target="../media/model3d2.glb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microsoft.com/office/2017/06/relationships/model3d" Target="../media/model3d5.glb"/><Relationship Id="rId4" Type="http://schemas.openxmlformats.org/officeDocument/2006/relationships/image" Target="../media/image4.png"/><Relationship Id="rId9" Type="http://schemas.microsoft.com/office/2017/06/relationships/model3d" Target="../media/model3d3.glb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microsoft.com/office/2017/06/relationships/model3d" Target="../media/model3d1.glb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microsoft.com/office/2017/06/relationships/model3d" Target="../media/model3d4.glb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17/06/relationships/model3d" Target="../media/model3d5.glb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17/06/relationships/model3d" Target="../media/model3d1.glb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050197" y="2589213"/>
            <a:ext cx="9763125" cy="1592974"/>
          </a:xfrm>
          <a:prstGeom prst="rect">
            <a:avLst/>
          </a:prstGeom>
        </p:spPr>
        <p:txBody>
          <a:bodyPr lIns="0" tIns="28168" rIns="0" bIns="0">
            <a:spAutoFit/>
          </a:bodyPr>
          <a:lstStyle/>
          <a:p>
            <a:pPr marL="37131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sz="5000" b="1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000" b="1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Arial"/>
                <a:cs typeface="Arial"/>
              </a:rPr>
              <a:t>Amaliy</a:t>
            </a:r>
            <a:r>
              <a:rPr lang="en-US" sz="5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Arial"/>
                <a:cs typeface="Arial"/>
              </a:rPr>
              <a:t>mashg‘ulot</a:t>
            </a:r>
            <a:r>
              <a:rPr lang="en-US" sz="5000" b="1" dirty="0">
                <a:solidFill>
                  <a:srgbClr val="002060"/>
                </a:solidFill>
                <a:latin typeface="Arial"/>
                <a:cs typeface="Arial"/>
              </a:rPr>
              <a:t>. </a:t>
            </a:r>
          </a:p>
          <a:p>
            <a:pPr marL="37131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5000" b="1" dirty="0">
                <a:solidFill>
                  <a:srgbClr val="002060"/>
                </a:solidFill>
                <a:latin typeface="Arial"/>
                <a:cs typeface="Arial"/>
              </a:rPr>
              <a:t>                 </a:t>
            </a:r>
            <a:r>
              <a:rPr lang="en-US" sz="5000" b="1" dirty="0" err="1">
                <a:solidFill>
                  <a:srgbClr val="002060"/>
                </a:solidFill>
                <a:latin typeface="Arial"/>
                <a:cs typeface="Arial"/>
              </a:rPr>
              <a:t>Takrorlash</a:t>
            </a:r>
            <a:endParaRPr lang="en-US" sz="2400" i="1" spc="1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089025" y="2332038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089025" y="4662488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GIF by National Geographic Channel">
            <a:extLst>
              <a:ext uri="{FF2B5EF4-FFF2-40B4-BE49-F238E27FC236}">
                <a16:creationId xmlns:a16="http://schemas.microsoft.com/office/drawing/2014/main" id="{179ABAAC-62E7-470D-9A4D-DFDF6AF7BF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7" y="558567"/>
            <a:ext cx="1888860" cy="10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Системы Счисления: Калькулятор + Конвертер для Андроид - скачать APK">
            <a:extLst>
              <a:ext uri="{FF2B5EF4-FFF2-40B4-BE49-F238E27FC236}">
                <a16:creationId xmlns:a16="http://schemas.microsoft.com/office/drawing/2014/main" id="{09059C6F-EF4C-45C5-BE40-894593E6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89" y="4503675"/>
            <a:ext cx="1974056" cy="19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9121">
              <a:off x="7994073" y="4395258"/>
              <a:ext cx="1110886" cy="906793"/>
            </p:xfrm>
            <a:graphic>
              <a:graphicData uri="http://schemas.microsoft.com/office/drawing/2017/model3d">
                <am3d:model3d r:embed="rId3">
                  <am3d:spPr>
                    <a:xfrm rot="20989121">
                      <a:off x="0" y="0"/>
                      <a:ext cx="11108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90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989121">
                <a:off x="7994073" y="4395258"/>
                <a:ext cx="1110886" cy="90679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6643311" y="2276291"/>
            <a:ext cx="2583570" cy="676719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 SANOQ SISTEMASI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9457068"/>
                  </p:ext>
                </p:extLst>
              </p:nvPr>
            </p:nvGraphicFramePr>
            <p:xfrm>
              <a:off x="7820329" y="5771349"/>
              <a:ext cx="323672" cy="9376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23672" cy="937657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0288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20329" y="5771349"/>
                <a:ext cx="323672" cy="9376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2822901"/>
                  </p:ext>
                </p:extLst>
              </p:nvPr>
            </p:nvGraphicFramePr>
            <p:xfrm>
              <a:off x="7488597" y="5750280"/>
              <a:ext cx="323672" cy="866293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323672" cy="866293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9444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8597" y="5750280"/>
                <a:ext cx="323672" cy="86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4" name="Трехмерная модель 13" descr="Плакат из треугольников">
                <a:extLst>
                  <a:ext uri="{FF2B5EF4-FFF2-40B4-BE49-F238E27FC236}">
                    <a16:creationId xmlns:a16="http://schemas.microsoft.com/office/drawing/2014/main" id="{82F5AF5B-F415-4567-BDC2-BEEC0E7FE7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53119" y="5307981"/>
              <a:ext cx="1832286" cy="90679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322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9644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4" name="Трехмерная модель 13" descr="Плакат из треугольников">
                <a:extLst>
                  <a:ext uri="{FF2B5EF4-FFF2-40B4-BE49-F238E27FC236}">
                    <a16:creationId xmlns:a16="http://schemas.microsoft.com/office/drawing/2014/main" id="{82F5AF5B-F415-4567-BDC2-BEEC0E7FE7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53119" y="5307981"/>
                <a:ext cx="1832286" cy="9067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66803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xit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12513 -0.168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842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1471 -0.13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9121">
              <a:off x="7994073" y="4395258"/>
              <a:ext cx="1110886" cy="906793"/>
            </p:xfrm>
            <a:graphic>
              <a:graphicData uri="http://schemas.microsoft.com/office/drawing/2017/model3d">
                <am3d:model3d r:embed="rId3">
                  <am3d:spPr>
                    <a:xfrm rot="20989121">
                      <a:off x="0" y="0"/>
                      <a:ext cx="11108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90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89121">
                <a:off x="7994073" y="4395258"/>
                <a:ext cx="1110886" cy="90679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2222376" y="2806152"/>
            <a:ext cx="7281842" cy="1498063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2-SHART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26628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5D430FD-A4B0-460D-B701-CE9AA8B1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501" y="1556501"/>
            <a:ext cx="73290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Ikkilik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sistemasida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natijasini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D707149-52B3-4D03-BF52-732F8C0A83CB}"/>
              </a:ext>
            </a:extLst>
          </p:cNvPr>
          <p:cNvSpPr/>
          <p:nvPr/>
        </p:nvSpPr>
        <p:spPr>
          <a:xfrm>
            <a:off x="5031996" y="3377403"/>
            <a:ext cx="589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b="1" spc="600" dirty="0">
                <a:latin typeface="Arial" panose="020B0604020202020204" pitchFamily="34" charset="0"/>
                <a:cs typeface="Arial" panose="020B0604020202020204" pitchFamily="34" charset="0"/>
              </a:rPr>
              <a:t>11•101+110•111</a:t>
            </a:r>
            <a:endParaRPr lang="ru-RU" sz="4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F828011D-AAF2-4B76-87B7-3F500E42C55C}"/>
              </a:ext>
            </a:extLst>
          </p:cNvPr>
          <p:cNvSpPr txBox="1">
            <a:spLocks/>
          </p:cNvSpPr>
          <p:nvPr/>
        </p:nvSpPr>
        <p:spPr>
          <a:xfrm>
            <a:off x="-360219" y="331645"/>
            <a:ext cx="1302327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MUSTAHKAMLASH UCHUN TOPSHIRIQLAR</a:t>
            </a:r>
            <a:endParaRPr lang="ru-RU" sz="4000" kern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6A69580-7A67-424A-A982-E51CC165FB1C}"/>
              </a:ext>
            </a:extLst>
          </p:cNvPr>
          <p:cNvSpPr/>
          <p:nvPr/>
        </p:nvSpPr>
        <p:spPr>
          <a:xfrm>
            <a:off x="6533485" y="3049982"/>
            <a:ext cx="419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00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7AFE551-2AD9-49F6-A7FD-9D49ED588A51}"/>
              </a:ext>
            </a:extLst>
          </p:cNvPr>
          <p:cNvSpPr/>
          <p:nvPr/>
        </p:nvSpPr>
        <p:spPr>
          <a:xfrm>
            <a:off x="9288089" y="3107516"/>
            <a:ext cx="419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00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EA31003-2A6B-421B-9D15-EF47B931A03A}"/>
              </a:ext>
            </a:extLst>
          </p:cNvPr>
          <p:cNvSpPr/>
          <p:nvPr/>
        </p:nvSpPr>
        <p:spPr>
          <a:xfrm>
            <a:off x="7953775" y="3082063"/>
            <a:ext cx="419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000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EAB6111-D74B-4A47-B747-E3EF5084200D}"/>
              </a:ext>
            </a:extLst>
          </p:cNvPr>
          <p:cNvSpPr/>
          <p:nvPr/>
        </p:nvSpPr>
        <p:spPr>
          <a:xfrm>
            <a:off x="7726148" y="4251710"/>
            <a:ext cx="2896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=111001</a:t>
            </a:r>
            <a:endParaRPr lang="ru-RU" sz="4000" dirty="0"/>
          </a:p>
        </p:txBody>
      </p:sp>
      <p:pic>
        <p:nvPicPr>
          <p:cNvPr id="58" name="Picture 6" descr="Системы счисления">
            <a:extLst>
              <a:ext uri="{FF2B5EF4-FFF2-40B4-BE49-F238E27FC236}">
                <a16:creationId xmlns:a16="http://schemas.microsoft.com/office/drawing/2014/main" id="{EAD99799-7C88-44DB-8294-BD3E3AC3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8" y="2010123"/>
            <a:ext cx="4157553" cy="415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F400AC-4AD0-4ABA-95A0-3E8A28CFC74C}"/>
              </a:ext>
            </a:extLst>
          </p:cNvPr>
          <p:cNvSpPr/>
          <p:nvPr/>
        </p:nvSpPr>
        <p:spPr>
          <a:xfrm>
            <a:off x="10570819" y="3384515"/>
            <a:ext cx="459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173947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2" grpId="0"/>
      <p:bldP spid="51" grpId="0"/>
      <p:bldP spid="52" grpId="0"/>
      <p:bldP spid="57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9121">
              <a:off x="7994073" y="4395258"/>
              <a:ext cx="1110886" cy="906793"/>
            </p:xfrm>
            <a:graphic>
              <a:graphicData uri="http://schemas.microsoft.com/office/drawing/2017/model3d">
                <am3d:model3d r:embed="rId3">
                  <am3d:spPr>
                    <a:xfrm rot="20989121">
                      <a:off x="0" y="0"/>
                      <a:ext cx="11108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90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989121">
                <a:off x="7994073" y="4395258"/>
                <a:ext cx="1110886" cy="90679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6643311" y="2276291"/>
            <a:ext cx="2583570" cy="676719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 SANOQ SISTEMASI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4724440"/>
                  </p:ext>
                </p:extLst>
              </p:nvPr>
            </p:nvGraphicFramePr>
            <p:xfrm>
              <a:off x="9271214" y="4379825"/>
              <a:ext cx="323672" cy="9376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23672" cy="937657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0288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71214" y="4379825"/>
                <a:ext cx="323672" cy="9376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4980373"/>
                  </p:ext>
                </p:extLst>
              </p:nvPr>
            </p:nvGraphicFramePr>
            <p:xfrm>
              <a:off x="9065045" y="4282782"/>
              <a:ext cx="323672" cy="866293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323672" cy="866293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9444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65045" y="4282782"/>
                <a:ext cx="323672" cy="8662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17613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xit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3906 -0.069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-36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13334 -0.064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2222376" y="2806152"/>
            <a:ext cx="7281842" cy="1498063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3-SHART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71850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5D430FD-A4B0-460D-B701-CE9AA8B1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4" y="1522098"/>
            <a:ext cx="111105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hisoblashni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bajarishda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triada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tetrada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kodidan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foy­dalaning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(3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-bet):</a:t>
            </a:r>
            <a:endParaRPr lang="ru-RU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F9E654B-CBF8-4908-B5E9-63D998D7BC01}"/>
              </a:ext>
            </a:extLst>
          </p:cNvPr>
          <p:cNvSpPr/>
          <p:nvPr/>
        </p:nvSpPr>
        <p:spPr>
          <a:xfrm>
            <a:off x="1118022" y="2524931"/>
            <a:ext cx="370935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+57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6DE83E2-011E-41AA-9245-2C52C3267C5A}"/>
              </a:ext>
            </a:extLst>
          </p:cNvPr>
          <p:cNvSpPr/>
          <p:nvPr/>
        </p:nvSpPr>
        <p:spPr>
          <a:xfrm>
            <a:off x="1087462" y="4366585"/>
            <a:ext cx="520024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A5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+F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3000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A2B1FA-3F11-4F5F-8C72-10D0EF403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2" t="19842" r="18864" b="69100"/>
          <a:stretch/>
        </p:blipFill>
        <p:spPr>
          <a:xfrm>
            <a:off x="1413163" y="3235492"/>
            <a:ext cx="8451273" cy="1041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349784-9A81-4DF1-9FBF-F29BE46F7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8" t="63002" r="16364" b="15539"/>
          <a:stretch/>
        </p:blipFill>
        <p:spPr>
          <a:xfrm>
            <a:off x="1468582" y="4933499"/>
            <a:ext cx="8506690" cy="1845782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91401FF-DD3C-471A-925B-A4F0FB129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659" y="2524931"/>
            <a:ext cx="11087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=001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2746D1F-388F-4C88-83AF-81CA928A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1691" y="2519900"/>
            <a:ext cx="1037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F825FC8-E8BF-4A34-AE89-DB7498C19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6666" y="2520861"/>
            <a:ext cx="1037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011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21D0CEC-9914-46F7-9A23-17CF0458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31" y="2531986"/>
            <a:ext cx="11113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+101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49D0B33-0734-48AE-8AD0-47A3A1EF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898" y="2525168"/>
            <a:ext cx="1037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111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B7C0086-9B7A-4A05-9953-09EAAA17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9613" y="2527907"/>
            <a:ext cx="2658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=10010010 </a:t>
            </a:r>
            <a:endParaRPr lang="ru-RU" alt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05CBCED-ACF8-43F9-9323-143C5B9A0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155" y="4377553"/>
            <a:ext cx="14452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=1010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7FFB29F-F2A7-4E3E-8D7F-905CE5CD4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504" y="4386810"/>
            <a:ext cx="11463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0101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6DFC9BF-C574-4EBA-B80F-72BC28C8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392" y="4385155"/>
            <a:ext cx="1445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+1111 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B167717-77EC-47E9-AF7D-5C299138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190" y="4380873"/>
            <a:ext cx="2299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=10110100 </a:t>
            </a:r>
            <a:endParaRPr lang="ru-RU" alt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9D53E3E-E4F0-4142-8AFF-9123C4DF49A9}"/>
              </a:ext>
            </a:extLst>
          </p:cNvPr>
          <p:cNvSpPr/>
          <p:nvPr/>
        </p:nvSpPr>
        <p:spPr>
          <a:xfrm>
            <a:off x="9738520" y="2519900"/>
            <a:ext cx="370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=222</a:t>
            </a:r>
            <a:r>
              <a:rPr lang="en-US" sz="3200" b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3EC4F4C-82E5-4D55-B515-998E45FA5D76}"/>
              </a:ext>
            </a:extLst>
          </p:cNvPr>
          <p:cNvSpPr/>
          <p:nvPr/>
        </p:nvSpPr>
        <p:spPr>
          <a:xfrm>
            <a:off x="8675184" y="4404509"/>
            <a:ext cx="27802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=B4</a:t>
            </a:r>
            <a:r>
              <a:rPr lang="en-US" sz="3200" b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9C499826-4EE6-4CA6-AE73-CC792BAC66C8}"/>
              </a:ext>
            </a:extLst>
          </p:cNvPr>
          <p:cNvSpPr txBox="1">
            <a:spLocks/>
          </p:cNvSpPr>
          <p:nvPr/>
        </p:nvSpPr>
        <p:spPr>
          <a:xfrm>
            <a:off x="-360219" y="331645"/>
            <a:ext cx="1302327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MUSTAHKAMLASH UCHUN TOPSHIRIQLAR</a:t>
            </a:r>
            <a:endParaRPr lang="ru-RU" sz="4000" kern="0" dirty="0"/>
          </a:p>
        </p:txBody>
      </p:sp>
    </p:spTree>
    <p:extLst>
      <p:ext uri="{BB962C8B-B14F-4D97-AF65-F5344CB8AC3E}">
        <p14:creationId xmlns:p14="http://schemas.microsoft.com/office/powerpoint/2010/main" val="9211033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/>
      <p:bldP spid="44" grpId="0"/>
      <p:bldP spid="46" grpId="0"/>
      <p:bldP spid="48" grpId="0"/>
      <p:bldP spid="49" grpId="0"/>
      <p:bldP spid="51" grpId="0"/>
      <p:bldP spid="52" grpId="0"/>
      <p:bldP spid="56" grpId="0"/>
      <p:bldP spid="58" grpId="0"/>
      <p:bldP spid="60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6643311" y="2276291"/>
            <a:ext cx="2583570" cy="676719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 SANOQ SISTEMASI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1833194"/>
                  </p:ext>
                </p:extLst>
              </p:nvPr>
            </p:nvGraphicFramePr>
            <p:xfrm>
              <a:off x="7479160" y="3486416"/>
              <a:ext cx="323672" cy="93765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23672" cy="937657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288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79160" y="3486416"/>
                <a:ext cx="323672" cy="9376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6206286"/>
                  </p:ext>
                </p:extLst>
              </p:nvPr>
            </p:nvGraphicFramePr>
            <p:xfrm>
              <a:off x="6995759" y="3557780"/>
              <a:ext cx="323672" cy="86629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23672" cy="866293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9444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5759" y="3557780"/>
                <a:ext cx="323672" cy="8662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95338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xit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2" t="25774" r="11388" b="39186"/>
          <a:stretch/>
        </p:blipFill>
        <p:spPr bwMode="auto">
          <a:xfrm>
            <a:off x="1" y="0"/>
            <a:ext cx="12192000" cy="68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5049041" y="1335923"/>
            <a:ext cx="2583570" cy="676719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 SANOQ SISTEMASI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1042487"/>
                  </p:ext>
                </p:extLst>
              </p:nvPr>
            </p:nvGraphicFramePr>
            <p:xfrm>
              <a:off x="7312769" y="2418531"/>
              <a:ext cx="2092885" cy="6079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92885" cy="6079222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 ax="650502" ay="-1104767" az="-2076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923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Мужчина-парашютист">
                <a:extLst>
                  <a:ext uri="{FF2B5EF4-FFF2-40B4-BE49-F238E27FC236}">
                    <a16:creationId xmlns:a16="http://schemas.microsoft.com/office/drawing/2014/main" id="{6CE92E8C-5F5A-49DB-B992-148A94EC4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2769" y="2418531"/>
                <a:ext cx="2092885" cy="6079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76187989"/>
                  </p:ext>
                </p:extLst>
              </p:nvPr>
            </p:nvGraphicFramePr>
            <p:xfrm>
              <a:off x="3412860" y="2812473"/>
              <a:ext cx="2109083" cy="592085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09083" cy="5920856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47246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 ax="1118587" ay="1525941" az="494637"/>
                    <am3d:postTrans dx="0" dy="0" dz="0"/>
                  </am3d:trans>
                  <am3d:raster rName="Office3DRenderer" rVer="16.0.8326">
                    <am3d:blip r:embed="rId7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Трехмерная модель 6" descr="Женский аватар">
                <a:extLst>
                  <a:ext uri="{FF2B5EF4-FFF2-40B4-BE49-F238E27FC236}">
                    <a16:creationId xmlns:a16="http://schemas.microsoft.com/office/drawing/2014/main" id="{76A20AE6-C6AC-4280-B49E-9E796716F5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2860" y="2812473"/>
                <a:ext cx="2109083" cy="5920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Трехмерная модель 10" descr="Кубок">
                <a:extLst>
                  <a:ext uri="{FF2B5EF4-FFF2-40B4-BE49-F238E27FC236}">
                    <a16:creationId xmlns:a16="http://schemas.microsoft.com/office/drawing/2014/main" id="{9EEA61D0-631F-4987-9AD8-DBDED51082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4849529"/>
                  </p:ext>
                </p:extLst>
              </p:nvPr>
            </p:nvGraphicFramePr>
            <p:xfrm>
              <a:off x="5215361" y="4300105"/>
              <a:ext cx="2438936" cy="280445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438936" cy="2804452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976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Трехмерная модель 10" descr="Кубок">
                <a:extLst>
                  <a:ext uri="{FF2B5EF4-FFF2-40B4-BE49-F238E27FC236}">
                    <a16:creationId xmlns:a16="http://schemas.microsoft.com/office/drawing/2014/main" id="{9EEA61D0-631F-4987-9AD8-DBDED51082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5361" y="4300105"/>
                <a:ext cx="2438936" cy="280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2" name="Трехмерная модель 11" descr="Шапка выпускника">
                <a:extLst>
                  <a:ext uri="{FF2B5EF4-FFF2-40B4-BE49-F238E27FC236}">
                    <a16:creationId xmlns:a16="http://schemas.microsoft.com/office/drawing/2014/main" id="{80C5BD8B-DF76-4DBD-9B33-697A4FBE8B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621611"/>
                  </p:ext>
                </p:extLst>
              </p:nvPr>
            </p:nvGraphicFramePr>
            <p:xfrm>
              <a:off x="7342691" y="2637729"/>
              <a:ext cx="1949733" cy="96060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949733" cy="960600"/>
                    </a:xfrm>
                    <a:prstGeom prst="rect">
                      <a:avLst/>
                    </a:prstGeom>
                  </am3d:spPr>
                  <am3d:camera>
                    <am3d:pos x="0" y="0" z="683478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21298" d="1000000"/>
                    <am3d:preTrans dx="629565" dy="-5695721" dz="-11662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4008" ay="204777" az="-917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9198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2" name="Трехмерная модель 11" descr="Шапка выпускника">
                <a:extLst>
                  <a:ext uri="{FF2B5EF4-FFF2-40B4-BE49-F238E27FC236}">
                    <a16:creationId xmlns:a16="http://schemas.microsoft.com/office/drawing/2014/main" id="{80C5BD8B-DF76-4DBD-9B33-697A4FBE8B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42691" y="2637729"/>
                <a:ext cx="1949733" cy="9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Трехмерная модель 12" descr="Шапка выпускника">
                <a:extLst>
                  <a:ext uri="{FF2B5EF4-FFF2-40B4-BE49-F238E27FC236}">
                    <a16:creationId xmlns:a16="http://schemas.microsoft.com/office/drawing/2014/main" id="{7D6A3F5A-6FE8-4FC3-83AA-F65A11D23A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8812187"/>
                  </p:ext>
                </p:extLst>
              </p:nvPr>
            </p:nvGraphicFramePr>
            <p:xfrm>
              <a:off x="3464002" y="2525466"/>
              <a:ext cx="2006797" cy="903534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006797" cy="903534"/>
                    </a:xfrm>
                    <a:prstGeom prst="rect">
                      <a:avLst/>
                    </a:prstGeom>
                  </am3d:spPr>
                  <am3d:camera>
                    <am3d:pos x="0" y="0" z="683478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21298" d="1000000"/>
                    <am3d:preTrans dx="629565" dy="-5695721" dz="-116620"/>
                    <am3d:scale>
                      <am3d:sx n="1000000" d="1000000"/>
                      <am3d:sy n="1000000" d="1000000"/>
                      <am3d:sz n="1000000" d="1000000"/>
                    </am3d:scale>
                    <am3d:rot ax="543613" ay="1165052" az="18208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2919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Трехмерная модель 12" descr="Шапка выпускника">
                <a:extLst>
                  <a:ext uri="{FF2B5EF4-FFF2-40B4-BE49-F238E27FC236}">
                    <a16:creationId xmlns:a16="http://schemas.microsoft.com/office/drawing/2014/main" id="{7D6A3F5A-6FE8-4FC3-83AA-F65A11D23A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64002" y="2525466"/>
                <a:ext cx="2006797" cy="9035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60526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1A0871-CC08-4D39-B0F9-23FAD9CD3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7" t="64590" r="44687" b="24238"/>
          <a:stretch/>
        </p:blipFill>
        <p:spPr>
          <a:xfrm>
            <a:off x="1585913" y="4872038"/>
            <a:ext cx="3796094" cy="170973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249389" y="331645"/>
            <a:ext cx="11709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MUSTAQIL BAJARISH UCHUN TOPSHIRIQLAR</a:t>
            </a:r>
            <a:endParaRPr lang="ru-RU" sz="4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28B4121-27B0-4293-A378-4E62D1BEA4D9}"/>
              </a:ext>
            </a:extLst>
          </p:cNvPr>
          <p:cNvSpPr/>
          <p:nvPr/>
        </p:nvSpPr>
        <p:spPr>
          <a:xfrm>
            <a:off x="249815" y="2133744"/>
            <a:ext cx="11942185" cy="16208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42950" indent="-7429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sistemasida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natijasini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6ED36-F6F5-494D-B1D4-38598E840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73" t="55085" r="17954" b="41006"/>
          <a:stretch/>
        </p:blipFill>
        <p:spPr>
          <a:xfrm>
            <a:off x="3699595" y="3110345"/>
            <a:ext cx="6458470" cy="6373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EB162F-B582-436A-8303-42C56A5DCDE2}"/>
              </a:ext>
            </a:extLst>
          </p:cNvPr>
          <p:cNvSpPr/>
          <p:nvPr/>
        </p:nvSpPr>
        <p:spPr>
          <a:xfrm>
            <a:off x="1094941" y="3874571"/>
            <a:ext cx="10289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hisoblashni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bajarishda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triada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tetrada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kodidan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foy­dalaning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z-Cyrl-UZ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2-bet).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707763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0240369"/>
                  </p:ext>
                </p:extLst>
              </p:nvPr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Трехмерная модель 2" descr="Кубок">
                <a:extLst>
                  <a:ext uri="{FF2B5EF4-FFF2-40B4-BE49-F238E27FC236}">
                    <a16:creationId xmlns:a16="http://schemas.microsoft.com/office/drawing/2014/main" id="{DF3F7ABE-EE83-4B5C-892B-473D185838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1408025"/>
                  </p:ext>
                </p:extLst>
              </p:nvPr>
            </p:nvGraphicFramePr>
            <p:xfrm>
              <a:off x="706029" y="661987"/>
              <a:ext cx="2438936" cy="280445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38936" cy="2804452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76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Трехмерная модель 2" descr="Кубок">
                <a:extLst>
                  <a:ext uri="{FF2B5EF4-FFF2-40B4-BE49-F238E27FC236}">
                    <a16:creationId xmlns:a16="http://schemas.microsoft.com/office/drawing/2014/main" id="{DF3F7ABE-EE83-4B5C-892B-473D185838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6029" y="661987"/>
                <a:ext cx="2438936" cy="280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Трехмерная модель 3" descr="Шапка выпускника">
                <a:extLst>
                  <a:ext uri="{FF2B5EF4-FFF2-40B4-BE49-F238E27FC236}">
                    <a16:creationId xmlns:a16="http://schemas.microsoft.com/office/drawing/2014/main" id="{26419B9E-8850-48AC-AB73-5763766379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6399592"/>
                  </p:ext>
                </p:extLst>
              </p:nvPr>
            </p:nvGraphicFramePr>
            <p:xfrm>
              <a:off x="3091778" y="690310"/>
              <a:ext cx="2734858" cy="1165798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734858" cy="1165798"/>
                    </a:xfrm>
                    <a:prstGeom prst="rect">
                      <a:avLst/>
                    </a:prstGeom>
                  </am3d:spPr>
                  <am3d:camera>
                    <am3d:pos x="0" y="0" z="683478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21298" d="1000000"/>
                    <am3d:preTrans dx="629565" dy="-5695721" dz="-11662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1719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Трехмерная модель 3" descr="Шапка выпускника">
                <a:extLst>
                  <a:ext uri="{FF2B5EF4-FFF2-40B4-BE49-F238E27FC236}">
                    <a16:creationId xmlns:a16="http://schemas.microsoft.com/office/drawing/2014/main" id="{26419B9E-8850-48AC-AB73-5763766379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91778" y="690310"/>
                <a:ext cx="2734858" cy="1165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2" name="Трехмерная модель 61" descr="Плакат из треугольников">
                <a:extLst>
                  <a:ext uri="{FF2B5EF4-FFF2-40B4-BE49-F238E27FC236}">
                    <a16:creationId xmlns:a16="http://schemas.microsoft.com/office/drawing/2014/main" id="{95F655A0-4EC1-427C-8F12-4CC0CD10D9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9650160"/>
                  </p:ext>
                </p:extLst>
              </p:nvPr>
            </p:nvGraphicFramePr>
            <p:xfrm>
              <a:off x="8353119" y="5307981"/>
              <a:ext cx="1832286" cy="90679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322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9644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2" name="Трехмерная модель 61" descr="Плакат из треугольников">
                <a:extLst>
                  <a:ext uri="{FF2B5EF4-FFF2-40B4-BE49-F238E27FC236}">
                    <a16:creationId xmlns:a16="http://schemas.microsoft.com/office/drawing/2014/main" id="{95F655A0-4EC1-427C-8F12-4CC0CD10D9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3119" y="5307981"/>
                <a:ext cx="1832286" cy="906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6815233"/>
                  </p:ext>
                </p:extLst>
              </p:nvPr>
            </p:nvGraphicFramePr>
            <p:xfrm rot="20989121">
              <a:off x="7994073" y="4395258"/>
              <a:ext cx="1110886" cy="906793"/>
            </p:xfrm>
            <a:graphic>
              <a:graphicData uri="http://schemas.microsoft.com/office/drawing/2017/model3d">
                <am3d:model3d r:embed="rId3">
                  <am3d:spPr>
                    <a:xfrm rot="20989121">
                      <a:off x="0" y="0"/>
                      <a:ext cx="11108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90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989121">
                <a:off x="7994073" y="4395258"/>
                <a:ext cx="1110886" cy="90679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6643311" y="2276291"/>
            <a:ext cx="2583570" cy="676719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 SANOQ SISTEMASI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4" name="Трехмерная модель 63" descr="Мужчина-парашютист">
                <a:extLst>
                  <a:ext uri="{FF2B5EF4-FFF2-40B4-BE49-F238E27FC236}">
                    <a16:creationId xmlns:a16="http://schemas.microsoft.com/office/drawing/2014/main" id="{4B190E27-1CF4-40D0-A78E-0D7ADD569F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1099669"/>
                  </p:ext>
                </p:extLst>
              </p:nvPr>
            </p:nvGraphicFramePr>
            <p:xfrm>
              <a:off x="6715169" y="4909361"/>
              <a:ext cx="600067" cy="1738358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600067" cy="1738358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9074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4" name="Трехмерная модель 63" descr="Мужчина-парашютист">
                <a:extLst>
                  <a:ext uri="{FF2B5EF4-FFF2-40B4-BE49-F238E27FC236}">
                    <a16:creationId xmlns:a16="http://schemas.microsoft.com/office/drawing/2014/main" id="{4B190E27-1CF4-40D0-A78E-0D7ADD569F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15169" y="4909361"/>
                <a:ext cx="600067" cy="1738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5" name="Трехмерная модель 64" descr="Женский аватар">
                <a:extLst>
                  <a:ext uri="{FF2B5EF4-FFF2-40B4-BE49-F238E27FC236}">
                    <a16:creationId xmlns:a16="http://schemas.microsoft.com/office/drawing/2014/main" id="{F432CC6E-6E30-447D-853D-45858FC7FD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7973688"/>
                  </p:ext>
                </p:extLst>
              </p:nvPr>
            </p:nvGraphicFramePr>
            <p:xfrm>
              <a:off x="7322608" y="4975513"/>
              <a:ext cx="600067" cy="160605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600067" cy="1606054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17509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5" name="Трехмерная модель 64" descr="Женский аватар">
                <a:extLst>
                  <a:ext uri="{FF2B5EF4-FFF2-40B4-BE49-F238E27FC236}">
                    <a16:creationId xmlns:a16="http://schemas.microsoft.com/office/drawing/2014/main" id="{F432CC6E-6E30-447D-853D-45858FC7F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22608" y="4975513"/>
                <a:ext cx="600067" cy="16060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76000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95313" y="230496"/>
            <a:ext cx="11237912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/>
              <a:t>TAKRORLASH</a:t>
            </a:r>
            <a:endParaRPr lang="ru-RU" sz="44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28B4121-27B0-4293-A378-4E62D1BEA4D9}"/>
              </a:ext>
            </a:extLst>
          </p:cNvPr>
          <p:cNvSpPr/>
          <p:nvPr/>
        </p:nvSpPr>
        <p:spPr>
          <a:xfrm>
            <a:off x="347663" y="1449254"/>
            <a:ext cx="11485562" cy="1167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5397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sistemasida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(32-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1E41EDB-0661-4052-9171-6D4353A8D293}"/>
              </a:ext>
            </a:extLst>
          </p:cNvPr>
          <p:cNvSpPr/>
          <p:nvPr/>
        </p:nvSpPr>
        <p:spPr>
          <a:xfrm>
            <a:off x="6787862" y="2564295"/>
            <a:ext cx="4475884" cy="66992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ru-RU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001,</a:t>
            </a:r>
            <a:r>
              <a:rPr lang="ru-RU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001</a:t>
            </a:r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1603716-0AB6-41A5-B401-C7279A570871}"/>
              </a:ext>
            </a:extLst>
          </p:cNvPr>
          <p:cNvSpPr/>
          <p:nvPr/>
        </p:nvSpPr>
        <p:spPr>
          <a:xfrm>
            <a:off x="719879" y="2764771"/>
            <a:ext cx="4684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3000" b="1" spc="600" dirty="0">
                <a:latin typeface="Arial" panose="020B0604020202020204" pitchFamily="34" charset="0"/>
                <a:cs typeface="Arial" panose="020B0604020202020204" pitchFamily="34" charset="0"/>
              </a:rPr>
              <a:t>110,01+11,0101</a:t>
            </a:r>
            <a:endParaRPr lang="ru-RU" sz="30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022ABF0-14F6-4925-9E37-B445A5063F78}"/>
              </a:ext>
            </a:extLst>
          </p:cNvPr>
          <p:cNvSpPr/>
          <p:nvPr/>
        </p:nvSpPr>
        <p:spPr>
          <a:xfrm>
            <a:off x="719879" y="3735080"/>
            <a:ext cx="4684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</a:t>
            </a:r>
            <a:r>
              <a:rPr lang="en-US" sz="3000" b="1" spc="600" dirty="0">
                <a:latin typeface="Arial" panose="020B0604020202020204" pitchFamily="34" charset="0"/>
                <a:cs typeface="Arial" panose="020B0604020202020204" pitchFamily="34" charset="0"/>
              </a:rPr>
              <a:t>110001–11,01</a:t>
            </a:r>
            <a:endParaRPr lang="ru-RU" sz="30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D979CBF2-671D-4669-8FCB-C9AB8417E25F}"/>
              </a:ext>
            </a:extLst>
          </p:cNvPr>
          <p:cNvSpPr/>
          <p:nvPr/>
        </p:nvSpPr>
        <p:spPr>
          <a:xfrm>
            <a:off x="719878" y="4832955"/>
            <a:ext cx="50159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i) </a:t>
            </a:r>
            <a:r>
              <a:rPr lang="en-US" sz="3000" b="1" spc="600" dirty="0">
                <a:latin typeface="Arial" panose="020B0604020202020204" pitchFamily="34" charset="0"/>
                <a:cs typeface="Arial" panose="020B0604020202020204" pitchFamily="34" charset="0"/>
              </a:rPr>
              <a:t>111•11,101</a:t>
            </a:r>
            <a:endParaRPr lang="ru-RU" sz="3000" dirty="0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547A0EBF-ABCA-4A53-8B2A-61657177F370}"/>
              </a:ext>
            </a:extLst>
          </p:cNvPr>
          <p:cNvSpPr/>
          <p:nvPr/>
        </p:nvSpPr>
        <p:spPr>
          <a:xfrm>
            <a:off x="6787862" y="3611719"/>
            <a:ext cx="4475884" cy="66992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ru-RU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01101,11.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CA4AE1D5-5F1E-4CCD-A4E2-EE6C8884E284}"/>
              </a:ext>
            </a:extLst>
          </p:cNvPr>
          <p:cNvSpPr/>
          <p:nvPr/>
        </p:nvSpPr>
        <p:spPr>
          <a:xfrm>
            <a:off x="6787862" y="4738821"/>
            <a:ext cx="4475884" cy="66992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ru-RU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1001,011.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App Store: Конвертер Систем Счисления">
            <a:extLst>
              <a:ext uri="{FF2B5EF4-FFF2-40B4-BE49-F238E27FC236}">
                <a16:creationId xmlns:a16="http://schemas.microsoft.com/office/drawing/2014/main" id="{7623B439-F703-4748-9825-9A8A685C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71042"/>
            <a:ext cx="1167083" cy="11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28B4121-27B0-4293-A378-4E62D1BEA4D9}"/>
              </a:ext>
            </a:extLst>
          </p:cNvPr>
          <p:cNvSpPr/>
          <p:nvPr/>
        </p:nvSpPr>
        <p:spPr>
          <a:xfrm>
            <a:off x="347663" y="1449254"/>
            <a:ext cx="11485562" cy="1167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5397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sistemasida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bajarilgan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(32-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1E41EDB-0661-4052-9171-6D4353A8D293}"/>
              </a:ext>
            </a:extLst>
          </p:cNvPr>
          <p:cNvSpPr/>
          <p:nvPr/>
        </p:nvSpPr>
        <p:spPr>
          <a:xfrm>
            <a:off x="6674850" y="2326848"/>
            <a:ext cx="4475884" cy="66992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ru-RU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spc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1603716-0AB6-41A5-B401-C7279A570871}"/>
              </a:ext>
            </a:extLst>
          </p:cNvPr>
          <p:cNvSpPr/>
          <p:nvPr/>
        </p:nvSpPr>
        <p:spPr>
          <a:xfrm>
            <a:off x="719877" y="2598209"/>
            <a:ext cx="56393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000" b="1" spc="600" dirty="0">
                <a:latin typeface="Arial" panose="020B0604020202020204" pitchFamily="34" charset="0"/>
                <a:cs typeface="Arial" panose="020B0604020202020204" pitchFamily="34" charset="0"/>
              </a:rPr>
              <a:t>111010+10=111100 </a:t>
            </a:r>
            <a:endParaRPr lang="ru-RU" sz="30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022ABF0-14F6-4925-9E37-B445A5063F78}"/>
              </a:ext>
            </a:extLst>
          </p:cNvPr>
          <p:cNvSpPr/>
          <p:nvPr/>
        </p:nvSpPr>
        <p:spPr>
          <a:xfrm>
            <a:off x="719879" y="3377212"/>
            <a:ext cx="4684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</a:t>
            </a:r>
            <a:r>
              <a:rPr lang="en-US" sz="3000" b="1" spc="600" dirty="0">
                <a:latin typeface="Arial" panose="020B0604020202020204" pitchFamily="34" charset="0"/>
                <a:cs typeface="Arial" panose="020B0604020202020204" pitchFamily="34" charset="0"/>
              </a:rPr>
              <a:t>1001–11 =100 </a:t>
            </a:r>
            <a:endParaRPr lang="ru-RU" sz="30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D979CBF2-671D-4669-8FCB-C9AB8417E25F}"/>
              </a:ext>
            </a:extLst>
          </p:cNvPr>
          <p:cNvSpPr/>
          <p:nvPr/>
        </p:nvSpPr>
        <p:spPr>
          <a:xfrm>
            <a:off x="719878" y="4234068"/>
            <a:ext cx="76759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i) </a:t>
            </a:r>
            <a:r>
              <a:rPr lang="en-US" sz="3000" b="1" spc="600" dirty="0">
                <a:latin typeface="Arial" panose="020B0604020202020204" pitchFamily="34" charset="0"/>
                <a:cs typeface="Arial" panose="020B0604020202020204" pitchFamily="34" charset="0"/>
              </a:rPr>
              <a:t>1110,01+1,01=111110</a:t>
            </a:r>
            <a:endParaRPr lang="ru-RU" sz="3000" dirty="0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CA4AE1D5-5F1E-4CCD-A4E2-EE6C8884E284}"/>
              </a:ext>
            </a:extLst>
          </p:cNvPr>
          <p:cNvSpPr/>
          <p:nvPr/>
        </p:nvSpPr>
        <p:spPr>
          <a:xfrm>
            <a:off x="6674850" y="4286028"/>
            <a:ext cx="4475884" cy="66992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ru-RU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spc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App Store: Конвертер Систем Счисления">
            <a:extLst>
              <a:ext uri="{FF2B5EF4-FFF2-40B4-BE49-F238E27FC236}">
                <a16:creationId xmlns:a16="http://schemas.microsoft.com/office/drawing/2014/main" id="{423A1CDC-E421-4BB8-A552-D037BF57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71042"/>
            <a:ext cx="1167083" cy="11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BCD7C83-FD06-4F66-915A-1FC12D8DF699}"/>
              </a:ext>
            </a:extLst>
          </p:cNvPr>
          <p:cNvSpPr/>
          <p:nvPr/>
        </p:nvSpPr>
        <p:spPr>
          <a:xfrm>
            <a:off x="6674850" y="3318236"/>
            <a:ext cx="4475884" cy="66992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ru-RU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spc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3000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061E283-2D52-4EFA-AFA5-F77736C7486C}"/>
              </a:ext>
            </a:extLst>
          </p:cNvPr>
          <p:cNvSpPr txBox="1">
            <a:spLocks/>
          </p:cNvSpPr>
          <p:nvPr/>
        </p:nvSpPr>
        <p:spPr>
          <a:xfrm>
            <a:off x="595313" y="230496"/>
            <a:ext cx="11237912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/>
              <a:t>TAKRORLASH</a:t>
            </a:r>
            <a:endParaRPr lang="ru-RU" sz="4400" kern="0" dirty="0"/>
          </a:p>
        </p:txBody>
      </p:sp>
    </p:spTree>
    <p:extLst>
      <p:ext uri="{BB962C8B-B14F-4D97-AF65-F5344CB8AC3E}">
        <p14:creationId xmlns:p14="http://schemas.microsoft.com/office/powerpoint/2010/main" val="42063524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6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2" name="Трехмерная модель 61" descr="Плакат из треугольников">
                <a:extLst>
                  <a:ext uri="{FF2B5EF4-FFF2-40B4-BE49-F238E27FC236}">
                    <a16:creationId xmlns:a16="http://schemas.microsoft.com/office/drawing/2014/main" id="{95F655A0-4EC1-427C-8F12-4CC0CD10D9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53119" y="5307981"/>
              <a:ext cx="1832286" cy="90679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322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9644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2" name="Трехмерная модель 61" descr="Плакат из треугольников">
                <a:extLst>
                  <a:ext uri="{FF2B5EF4-FFF2-40B4-BE49-F238E27FC236}">
                    <a16:creationId xmlns:a16="http://schemas.microsoft.com/office/drawing/2014/main" id="{95F655A0-4EC1-427C-8F12-4CC0CD10D9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53119" y="5307981"/>
                <a:ext cx="1832286" cy="906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9121">
              <a:off x="7994073" y="4395258"/>
              <a:ext cx="1110886" cy="906793"/>
            </p:xfrm>
            <a:graphic>
              <a:graphicData uri="http://schemas.microsoft.com/office/drawing/2017/model3d">
                <am3d:model3d r:embed="rId3">
                  <am3d:spPr>
                    <a:xfrm rot="20989121">
                      <a:off x="0" y="0"/>
                      <a:ext cx="11108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190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89121">
                <a:off x="7994073" y="4395258"/>
                <a:ext cx="1110886" cy="90679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6643311" y="2276291"/>
            <a:ext cx="2583570" cy="676719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 SANOQ SISTEMASI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4" name="Трехмерная модель 63" descr="Мужчина-парашютист">
                <a:extLst>
                  <a:ext uri="{FF2B5EF4-FFF2-40B4-BE49-F238E27FC236}">
                    <a16:creationId xmlns:a16="http://schemas.microsoft.com/office/drawing/2014/main" id="{4B190E27-1CF4-40D0-A78E-0D7ADD569F2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15169" y="4909361"/>
              <a:ext cx="600067" cy="1738358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600067" cy="1738358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9074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4" name="Трехмерная модель 63" descr="Мужчина-парашютист">
                <a:extLst>
                  <a:ext uri="{FF2B5EF4-FFF2-40B4-BE49-F238E27FC236}">
                    <a16:creationId xmlns:a16="http://schemas.microsoft.com/office/drawing/2014/main" id="{4B190E27-1CF4-40D0-A78E-0D7ADD569F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5169" y="4909361"/>
                <a:ext cx="600067" cy="1738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5" name="Трехмерная модель 64" descr="Женский аватар">
                <a:extLst>
                  <a:ext uri="{FF2B5EF4-FFF2-40B4-BE49-F238E27FC236}">
                    <a16:creationId xmlns:a16="http://schemas.microsoft.com/office/drawing/2014/main" id="{F432CC6E-6E30-447D-853D-45858FC7FD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2608" y="4975513"/>
              <a:ext cx="600067" cy="1606054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600067" cy="1606054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7509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5" name="Трехмерная модель 64" descr="Женский аватар">
                <a:extLst>
                  <a:ext uri="{FF2B5EF4-FFF2-40B4-BE49-F238E27FC236}">
                    <a16:creationId xmlns:a16="http://schemas.microsoft.com/office/drawing/2014/main" id="{F432CC6E-6E30-447D-853D-45858FC7F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22608" y="4975513"/>
                <a:ext cx="600067" cy="16060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6124618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pic>
        <p:nvPicPr>
          <p:cNvPr id="1026" name="Picture 2" descr="Сказочный замок ~ Art Positive">
            <a:extLst>
              <a:ext uri="{FF2B5EF4-FFF2-40B4-BE49-F238E27FC236}">
                <a16:creationId xmlns:a16="http://schemas.microsoft.com/office/drawing/2014/main" id="{94CACB8F-5B4B-42C6-AF82-7E1E74C4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6" y="27710"/>
            <a:ext cx="10217728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Сказочный замок ~ Art Positive">
            <a:extLst>
              <a:ext uri="{FF2B5EF4-FFF2-40B4-BE49-F238E27FC236}">
                <a16:creationId xmlns:a16="http://schemas.microsoft.com/office/drawing/2014/main" id="{3022BB2B-395D-461E-9D68-C3845833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0" y="13855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Сказочный замок ~ Art Positive">
            <a:extLst>
              <a:ext uri="{FF2B5EF4-FFF2-40B4-BE49-F238E27FC236}">
                <a16:creationId xmlns:a16="http://schemas.microsoft.com/office/drawing/2014/main" id="{E587D750-0980-4005-B73A-0E7C2CB7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7"/>
          <a:stretch/>
        </p:blipFill>
        <p:spPr bwMode="auto">
          <a:xfrm>
            <a:off x="10744199" y="27710"/>
            <a:ext cx="1451264" cy="6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5759" y="3436331"/>
              <a:ext cx="1625278" cy="110919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25278" cy="1109192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2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Трехмерная модель 1" descr="Плакат из треугольников">
                <a:extLst>
                  <a:ext uri="{FF2B5EF4-FFF2-40B4-BE49-F238E27FC236}">
                    <a16:creationId xmlns:a16="http://schemas.microsoft.com/office/drawing/2014/main" id="{E4E0E609-755B-4610-80E5-39C20EBCB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5759" y="3436331"/>
                <a:ext cx="1625278" cy="110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2" name="Трехмерная модель 61" descr="Плакат из треугольников">
                <a:extLst>
                  <a:ext uri="{FF2B5EF4-FFF2-40B4-BE49-F238E27FC236}">
                    <a16:creationId xmlns:a16="http://schemas.microsoft.com/office/drawing/2014/main" id="{95F655A0-4EC1-427C-8F12-4CC0CD10D9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53119" y="5307981"/>
              <a:ext cx="1832286" cy="90679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322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9644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2" name="Трехмерная модель 61" descr="Плакат из треугольников">
                <a:extLst>
                  <a:ext uri="{FF2B5EF4-FFF2-40B4-BE49-F238E27FC236}">
                    <a16:creationId xmlns:a16="http://schemas.microsoft.com/office/drawing/2014/main" id="{95F655A0-4EC1-427C-8F12-4CC0CD10D9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53119" y="5307981"/>
                <a:ext cx="1832286" cy="906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9121">
              <a:off x="7994073" y="4395258"/>
              <a:ext cx="1110886" cy="906793"/>
            </p:xfrm>
            <a:graphic>
              <a:graphicData uri="http://schemas.microsoft.com/office/drawing/2017/model3d">
                <am3d:model3d r:embed="rId3">
                  <am3d:spPr>
                    <a:xfrm rot="20989121">
                      <a:off x="0" y="0"/>
                      <a:ext cx="1110886" cy="906793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37152" ay="507018" az="-3490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190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3" name="Трехмерная модель 62" descr="Плакат из треугольников">
                <a:extLst>
                  <a:ext uri="{FF2B5EF4-FFF2-40B4-BE49-F238E27FC236}">
                    <a16:creationId xmlns:a16="http://schemas.microsoft.com/office/drawing/2014/main" id="{293E83F9-5FDD-4E45-A1D2-2F9C729D4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89121">
                <a:off x="7994073" y="4395258"/>
                <a:ext cx="1110886" cy="90679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Лента: наклоненная вниз 9">
            <a:extLst>
              <a:ext uri="{FF2B5EF4-FFF2-40B4-BE49-F238E27FC236}">
                <a16:creationId xmlns:a16="http://schemas.microsoft.com/office/drawing/2014/main" id="{DCB3E739-FBF3-494F-BB27-4A559EE798B8}"/>
              </a:ext>
            </a:extLst>
          </p:cNvPr>
          <p:cNvSpPr/>
          <p:nvPr/>
        </p:nvSpPr>
        <p:spPr>
          <a:xfrm>
            <a:off x="2222376" y="2806152"/>
            <a:ext cx="7281842" cy="1498063"/>
          </a:xfrm>
          <a:prstGeom prst="ribbon">
            <a:avLst>
              <a:gd name="adj1" fmla="val 11577"/>
              <a:gd name="adj2" fmla="val 676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1-SHART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49165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5D430FD-A4B0-460D-B701-CE9AA8B1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62" y="1478927"/>
            <a:ext cx="112901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Axborotlar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qoidalar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ko‘ri­nishga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o‘tkazishga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D707149-52B3-4D03-BF52-732F8C0A83CB}"/>
              </a:ext>
            </a:extLst>
          </p:cNvPr>
          <p:cNvSpPr/>
          <p:nvPr/>
        </p:nvSpPr>
        <p:spPr>
          <a:xfrm>
            <a:off x="4662281" y="5338867"/>
            <a:ext cx="589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F828011D-AAF2-4B76-87B7-3F500E42C55C}"/>
              </a:ext>
            </a:extLst>
          </p:cNvPr>
          <p:cNvSpPr txBox="1">
            <a:spLocks/>
          </p:cNvSpPr>
          <p:nvPr/>
        </p:nvSpPr>
        <p:spPr>
          <a:xfrm>
            <a:off x="471488" y="276225"/>
            <a:ext cx="11237912" cy="76944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/>
              <a:t>TEST</a:t>
            </a:r>
            <a:endParaRPr lang="ru-RU" sz="5000" kern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CFCD1D-9D4A-4436-882D-1B8F68B1A629}"/>
              </a:ext>
            </a:extLst>
          </p:cNvPr>
          <p:cNvSpPr/>
          <p:nvPr/>
        </p:nvSpPr>
        <p:spPr>
          <a:xfrm>
            <a:off x="4662281" y="4501098"/>
            <a:ext cx="589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Kodlash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B7B412-A990-4278-B64B-EF9BC50FDE65}"/>
              </a:ext>
            </a:extLst>
          </p:cNvPr>
          <p:cNvSpPr/>
          <p:nvPr/>
        </p:nvSpPr>
        <p:spPr>
          <a:xfrm>
            <a:off x="4662281" y="3663329"/>
            <a:ext cx="589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Piktogramma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Кодирование информации - Физика, Информатика и ИКТ">
            <a:extLst>
              <a:ext uri="{FF2B5EF4-FFF2-40B4-BE49-F238E27FC236}">
                <a16:creationId xmlns:a16="http://schemas.microsoft.com/office/drawing/2014/main" id="{3E0452BD-4265-4419-968F-5B58CA28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1" y="4471760"/>
            <a:ext cx="3556993" cy="14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4B7E7AE-EE9A-4241-8D8F-6A8470CBA8C4}"/>
              </a:ext>
            </a:extLst>
          </p:cNvPr>
          <p:cNvSpPr/>
          <p:nvPr/>
        </p:nvSpPr>
        <p:spPr>
          <a:xfrm>
            <a:off x="4662281" y="4371215"/>
            <a:ext cx="3737102" cy="96765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348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5D430FD-A4B0-460D-B701-CE9AA8B1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62" y="1478927"/>
            <a:ext cx="11290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Axborotlar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bajariladigan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javobni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D707149-52B3-4D03-BF52-732F8C0A83CB}"/>
              </a:ext>
            </a:extLst>
          </p:cNvPr>
          <p:cNvSpPr/>
          <p:nvPr/>
        </p:nvSpPr>
        <p:spPr>
          <a:xfrm>
            <a:off x="288126" y="3092398"/>
            <a:ext cx="1111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To‘plash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F828011D-AAF2-4B76-87B7-3F500E42C55C}"/>
              </a:ext>
            </a:extLst>
          </p:cNvPr>
          <p:cNvSpPr txBox="1">
            <a:spLocks/>
          </p:cNvSpPr>
          <p:nvPr/>
        </p:nvSpPr>
        <p:spPr>
          <a:xfrm>
            <a:off x="471488" y="276225"/>
            <a:ext cx="11237912" cy="76944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/>
              <a:t>TEST</a:t>
            </a:r>
            <a:endParaRPr lang="ru-RU" sz="5000" kern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CFCD1D-9D4A-4436-882D-1B8F68B1A629}"/>
              </a:ext>
            </a:extLst>
          </p:cNvPr>
          <p:cNvSpPr/>
          <p:nvPr/>
        </p:nvSpPr>
        <p:spPr>
          <a:xfrm>
            <a:off x="288126" y="4055635"/>
            <a:ext cx="12402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Qimmatlilik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to‘liqlilik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ishonchlilik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B7B412-A990-4278-B64B-EF9BC50FDE65}"/>
              </a:ext>
            </a:extLst>
          </p:cNvPr>
          <p:cNvSpPr/>
          <p:nvPr/>
        </p:nvSpPr>
        <p:spPr>
          <a:xfrm>
            <a:off x="288126" y="4979969"/>
            <a:ext cx="9077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Uzluksiz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spc="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uzlukli</a:t>
            </a:r>
            <a:endParaRPr lang="ru-RU" sz="36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98C858-5516-4FD0-B8E7-665C031D5D1D}"/>
              </a:ext>
            </a:extLst>
          </p:cNvPr>
          <p:cNvSpPr/>
          <p:nvPr/>
        </p:nvSpPr>
        <p:spPr>
          <a:xfrm>
            <a:off x="131845" y="2929530"/>
            <a:ext cx="10619282" cy="96765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834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3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5D430FD-A4B0-460D-B701-CE9AA8B1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62" y="1478927"/>
            <a:ext cx="11290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Ikkilik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sistemasida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alt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D707149-52B3-4D03-BF52-732F8C0A83CB}"/>
              </a:ext>
            </a:extLst>
          </p:cNvPr>
          <p:cNvSpPr/>
          <p:nvPr/>
        </p:nvSpPr>
        <p:spPr>
          <a:xfrm>
            <a:off x="471488" y="3092398"/>
            <a:ext cx="1111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2;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F828011D-AAF2-4B76-87B7-3F500E42C55C}"/>
              </a:ext>
            </a:extLst>
          </p:cNvPr>
          <p:cNvSpPr txBox="1">
            <a:spLocks/>
          </p:cNvSpPr>
          <p:nvPr/>
        </p:nvSpPr>
        <p:spPr>
          <a:xfrm>
            <a:off x="471488" y="276225"/>
            <a:ext cx="11237912" cy="76944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/>
              <a:t>TEST</a:t>
            </a:r>
            <a:endParaRPr lang="ru-RU" sz="5000" kern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CFCD1D-9D4A-4436-882D-1B8F68B1A629}"/>
              </a:ext>
            </a:extLst>
          </p:cNvPr>
          <p:cNvSpPr/>
          <p:nvPr/>
        </p:nvSpPr>
        <p:spPr>
          <a:xfrm>
            <a:off x="471488" y="4055635"/>
            <a:ext cx="12402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1, 10, 11, 100, 101, 111…;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B7B412-A990-4278-B64B-EF9BC50FDE65}"/>
              </a:ext>
            </a:extLst>
          </p:cNvPr>
          <p:cNvSpPr/>
          <p:nvPr/>
        </p:nvSpPr>
        <p:spPr>
          <a:xfrm>
            <a:off x="471488" y="4979969"/>
            <a:ext cx="9077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600" b="1" spc="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0, 1.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1ED203D-BCFB-41EE-86AB-D8E57DCB19E4}"/>
              </a:ext>
            </a:extLst>
          </p:cNvPr>
          <p:cNvSpPr/>
          <p:nvPr/>
        </p:nvSpPr>
        <p:spPr>
          <a:xfrm>
            <a:off x="419262" y="4819308"/>
            <a:ext cx="2323938" cy="96765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263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3" grpId="0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344</Words>
  <Application>Microsoft Office PowerPoint</Application>
  <PresentationFormat>Широкоэкранный</PresentationFormat>
  <Paragraphs>74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M T</cp:lastModifiedBy>
  <cp:revision>340</cp:revision>
  <dcterms:created xsi:type="dcterms:W3CDTF">2020-09-03T11:25:49Z</dcterms:created>
  <dcterms:modified xsi:type="dcterms:W3CDTF">2020-09-23T14:18:49Z</dcterms:modified>
</cp:coreProperties>
</file>