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5" r:id="rId2"/>
    <p:sldId id="343" r:id="rId3"/>
    <p:sldId id="352" r:id="rId4"/>
    <p:sldId id="345" r:id="rId5"/>
    <p:sldId id="323" r:id="rId6"/>
    <p:sldId id="344" r:id="rId7"/>
    <p:sldId id="346" r:id="rId8"/>
    <p:sldId id="347" r:id="rId9"/>
    <p:sldId id="348" r:id="rId10"/>
    <p:sldId id="350" r:id="rId11"/>
    <p:sldId id="349" r:id="rId12"/>
    <p:sldId id="351" r:id="rId13"/>
    <p:sldId id="341" r:id="rId14"/>
    <p:sldId id="353" r:id="rId15"/>
    <p:sldId id="354" r:id="rId16"/>
    <p:sldId id="300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85" autoAdjust="0"/>
    <p:restoredTop sz="94660"/>
  </p:normalViewPr>
  <p:slideViewPr>
    <p:cSldViewPr snapToGrid="0">
      <p:cViewPr varScale="1">
        <p:scale>
          <a:sx n="69" d="100"/>
          <a:sy n="69" d="100"/>
        </p:scale>
        <p:origin x="3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54E3C6B-CF63-468C-87C7-4E9EEF6769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AA518A-C608-44D1-BFA8-12AE5F8DAD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2F59B89-A29E-4A6C-89D9-024C020E52B0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30331CD-2BC5-4CF3-BBEB-589AB100D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71A741DD-54EC-4474-82EF-AD1FFC8A8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D04121-5026-432F-875E-195D1999D2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755312-82DF-4AA9-BFFF-FD628643C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A568018-9913-4CD5-A615-E674DB1525F5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20B1C108-1F7B-4CB6-BA62-BE7E089B43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CA058760-94C6-416B-BD03-E6C185A03D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E5FF9F6D-1D02-4859-A007-3C47B12F73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694DBDF-696C-4E51-B5F9-62274BB49B95}" type="slidenum">
              <a:rPr lang="ru-RU" altLang="ru-RU"/>
              <a:pPr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E2EB2-A663-466A-BCFF-A8F05E555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4AA45A-BF13-4BC7-8813-CAEF890B4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44365A-FB9A-4712-BD2E-1FF50572E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35943-99F9-4496-9B37-73ACA8985016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2C36C1-F45C-4ECB-BA69-46CF8A40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D5331D-B356-4002-82F3-82B5A8540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C0721-0814-4BA5-9528-27E65BDEAC6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19358699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96D9C-3B0D-4DC3-AD23-1D666A6D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BCF684-C8F5-426A-A2D3-846BA4CA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E64900-1A0F-44E3-BF29-E827D3CC9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54D29-347A-4D99-9FD3-C85BFB4DAC90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594803-14AF-4BF0-966E-7A76C5793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47534B-13D9-41BF-A443-5E60C0866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08667-11B6-4CB5-B389-1962915F283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16121564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51B8CBD-25FC-4B8F-B8E4-2723B1910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15D9B8-EFDD-4832-A596-91A59FA94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18A6A6-AEDE-46B0-A417-5B3FC8378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B66E0-1881-443D-B5A2-DC32262F1037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179370-0093-4785-9E7E-CD150566D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B55FC6-503E-41FE-91E3-8827F5F7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A56AE7-A9EA-4B2C-90FB-74AC6CABC4C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71959259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00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4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15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18632794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19232"/>
          </a:xfrm>
        </p:spPr>
        <p:txBody>
          <a:bodyPr lIns="0" tIns="0" rIns="0" bIns="0"/>
          <a:lstStyle>
            <a:lvl1pPr>
              <a:defRPr sz="40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B10BA766-CFB6-4683-B739-0FB92E21B3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8E3C4463-13D3-41FA-BAE4-DA6467D784D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5050654-ED36-4009-8754-4626DA8513F5}" type="datetimeFigureOut">
              <a:rPr lang="en-US"/>
              <a:pPr>
                <a:defRPr/>
              </a:pPr>
              <a:t>9/18/2020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74A7DA1E-BCFF-4C27-B572-E22AC9652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CB28B8FF-BF8A-4068-B32D-E7050F9B34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9780735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F6945-8744-4884-BA86-263BDA4C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482717-D4D2-4F34-B044-926F91E9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DAD880-AB12-4022-AD3A-0CC41328D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5BEBC-3263-4702-8F94-8129A5530962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84988-AFB0-4BF7-86EB-FCE84A855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AB4EF3-59EA-4CD4-974E-882CF3B30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75C095-AE97-44A5-A20B-F8B089949DB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49999695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5EDBDA-126F-43A1-860F-8A73CC27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AFDE12-72BF-441C-ABC8-E0A50BEEC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000B6A-E529-48A0-9F9B-1A15202E8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AAAC1-954B-4C05-8F88-57A2A5B03343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29650F-BEFF-4BC2-974A-3CBD3163C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89741-3C33-498E-B74C-D1E6975F6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3A561-1B1E-4B66-822F-CBBFF3DA39C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20500190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87C3D-52D3-42BE-BE2D-5A0B61AA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27DFA5-05F9-4C74-B21A-AE4C5391C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2D4D2F-DDD0-446A-8B7A-F31226155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231904A-68C0-42BD-8368-86516A42E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ABC69-4CCC-4947-9C5A-423FC388D304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76851EF-F4D9-4F38-A2EF-DCFD13230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3E87632-8853-4B6F-8346-A49B3C41A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0CD951-A816-41E8-8ACF-10480237665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11083157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C0CBE-1A37-4E73-98AC-B93E2C74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83AF70-AC96-4D06-ACBA-37D6F334F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564D61-6572-495C-87B3-66697B66E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F21C902-D1C4-4F87-8A52-1D4C073D7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6963A8C-3C02-43EC-8936-FFA804AC7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2979F46D-35AE-4209-B4D7-C06DAA25A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D90D9-67B7-4828-8A5A-ECB633599636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2FB84696-D5C3-4513-8945-B27F613B7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88AA3235-E758-4AC2-B3C3-4769F73BE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47248-B95E-4BE6-818A-C2D240291B9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89441803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3D8C8-55C5-4F20-8A0B-3D06C4C7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9A1E2439-4D77-43DB-BB6B-0A9F58B39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B2C60-5B46-4BE7-9268-520C4F409747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51FBAD3A-ADE0-40B1-8FE1-A55C54901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33A2DDCA-33BA-4B09-8B49-7785C9A84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638FE-39A9-4686-9F19-B165020D3B9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53848128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C3568FB-F458-4660-A987-183C12F6E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E1FBD-4398-41FD-A895-6587E4F15EF4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3442F975-F42A-48F8-92E1-22AC390A6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ED45C6E7-97F1-4614-899F-F183167C3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09E9BE-7AB5-4DF2-A5A5-F6522224F75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27714082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71A04-13FE-49CB-A651-06C771C9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092BF1-F8F9-49FC-8F30-85EFBF5B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1465A8-BF54-4A05-9D0E-5A6F395A7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0597B53E-36DF-4EAC-B2C6-643A0531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32F0E-101D-47E6-A1EB-6EE0F0BCED56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AF537765-B410-42E8-9BC0-13BF682A3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07475ED-815B-4288-8A43-5CE10BF8A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48EF1-3E80-42E1-AC3C-3445C626D11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03865898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772C9-1087-4F81-A263-A70D3212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E64C6B2-632E-4108-96FD-85F976AAF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1B72C1-4725-40B8-A9B3-E07CF04E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87AABB5-6279-4D17-85B0-9495B4DCA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9A3FF-101E-4A49-BF0E-BF795520BED6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0580311-E907-40CF-817F-EEA8A5198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59B0F1C-88D9-41D8-BAF3-D39AAD368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C58943-15A6-4276-817F-87CAB6F0B56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38179067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12F86E67-EF0B-4487-89A5-C46207BC6F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96F193CA-977B-45B7-A7E2-A67242A785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74C3D0-D951-4D74-B7C1-77EF141BB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3D8DBC-3D80-4A6A-8546-CD3A3D0F9914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037FA-5B51-41F2-AD54-AE301998D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CA9C9B-94D3-4638-B526-E3686F31B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DCDF893-4072-45D5-9696-1BB19AA6CCD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transition spd="slow"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2.jpeg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13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13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13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13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13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 /><Relationship Id="rId2" Type="http://schemas.openxmlformats.org/officeDocument/2006/relationships/slideLayout" Target="../slideLayouts/slideLayout13.xml" /><Relationship Id="rId1" Type="http://schemas.openxmlformats.org/officeDocument/2006/relationships/vmlDrawing" Target="../drawings/vmlDrawing1.vml" /><Relationship Id="rId4" Type="http://schemas.openxmlformats.org/officeDocument/2006/relationships/image" Target="../media/image24.pn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13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3.xml" /><Relationship Id="rId6" Type="http://schemas.openxmlformats.org/officeDocument/2006/relationships/image" Target="../media/image9.png" /><Relationship Id="rId5" Type="http://schemas.openxmlformats.org/officeDocument/2006/relationships/image" Target="../media/image8.png" /><Relationship Id="rId4" Type="http://schemas.openxmlformats.org/officeDocument/2006/relationships/image" Target="../media/image7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12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14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13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13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175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82775" y="2260600"/>
            <a:ext cx="8939213" cy="4419600"/>
          </a:xfrm>
          <a:prstGeom prst="rect">
            <a:avLst/>
          </a:prstGeom>
        </p:spPr>
        <p:txBody>
          <a:bodyPr lIns="0" tIns="28168" rIns="0" bIns="0">
            <a:spAutoFit/>
          </a:bodyPr>
          <a:lstStyle/>
          <a:p>
            <a:pPr marL="37131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sz="50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Sanoq</a:t>
            </a: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sistemalari</a:t>
            </a: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7131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                  </a:t>
            </a:r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haqida</a:t>
            </a: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7131" algn="ctr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endParaRPr lang="en-US" sz="5000" b="1" spc="1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5608" eaLnBrk="1" fontAlgn="auto" hangingPunct="1">
              <a:lnSpc>
                <a:spcPts val="563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525" dirty="0">
              <a:solidFill>
                <a:srgbClr val="373435"/>
              </a:solidFill>
              <a:latin typeface="Arial"/>
              <a:cs typeface="Arial"/>
            </a:endParaRPr>
          </a:p>
          <a:p>
            <a:pPr marL="25608" eaLnBrk="1" fontAlgn="auto" hangingPunct="1">
              <a:lnSpc>
                <a:spcPts val="563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800" b="1" i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25608" eaLnBrk="1" fontAlgn="auto" hangingPunct="1">
              <a:lnSpc>
                <a:spcPts val="563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i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89025" y="233203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 dirty="0">
              <a:latin typeface="+mn-l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94888" y="598488"/>
            <a:ext cx="1565275" cy="801687"/>
          </a:xfrm>
          <a:prstGeom prst="rect">
            <a:avLst/>
          </a:prstGeom>
        </p:spPr>
        <p:txBody>
          <a:bodyPr lIns="0" tIns="32012" rIns="0" bIns="0">
            <a:spAutoFit/>
          </a:bodyPr>
          <a:lstStyle/>
          <a:p>
            <a:pPr eaLnBrk="1" fontAlgn="auto" hangingPunct="1">
              <a:spcBef>
                <a:spcPts val="252"/>
              </a:spcBef>
              <a:spcAft>
                <a:spcPts val="0"/>
              </a:spcAft>
              <a:defRPr/>
            </a:pPr>
            <a:r>
              <a:rPr lang="en-US" sz="5000" b="1" spc="2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1" b="1" spc="2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001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117725" y="431800"/>
            <a:ext cx="7399338" cy="1320800"/>
          </a:xfrm>
          <a:prstGeom prst="rect">
            <a:avLst/>
          </a:prstGeom>
        </p:spPr>
        <p:txBody>
          <a:bodyPr lIns="0" tIns="294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647" algn="ctr" defTabSz="1846555" eaLnBrk="1" fontAlgn="auto" hangingPunct="1">
              <a:spcBef>
                <a:spcPts val="231"/>
              </a:spcBef>
              <a:spcAft>
                <a:spcPts val="0"/>
              </a:spcAft>
              <a:defRPr/>
            </a:pPr>
            <a:r>
              <a:rPr lang="en-US" sz="4191" kern="0" cap="all" spc="-61" dirty="0" err="1">
                <a:solidFill>
                  <a:sysClr val="window" lastClr="FFFFFF"/>
                </a:solidFill>
              </a:rPr>
              <a:t>Informatika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va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axborot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texnologiyalari</a:t>
            </a:r>
            <a:endParaRPr lang="en-US" sz="4191" kern="0" cap="all" spc="10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1725613" y="1101725"/>
            <a:ext cx="26987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1725613" y="1274763"/>
            <a:ext cx="26987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1219200" y="1101725"/>
            <a:ext cx="26988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1219200" y="1274763"/>
            <a:ext cx="26988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34" name="Picture 6" descr="Республиканский научно-практический центр «Дарын» - РНПЦ &quot;Дарын&quot; -  Информация о проведении XI Евразийской олимпиады по информатике среди  школьников">
            <a:extLst>
              <a:ext uri="{FF2B5EF4-FFF2-40B4-BE49-F238E27FC236}">
                <a16:creationId xmlns:a16="http://schemas.microsoft.com/office/drawing/2014/main" id="{712D1988-338D-47CD-BE58-71BB7F18B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6" r="12949"/>
          <a:stretch>
            <a:fillRect/>
          </a:stretch>
        </p:blipFill>
        <p:spPr bwMode="auto">
          <a:xfrm>
            <a:off x="676275" y="547688"/>
            <a:ext cx="1309688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4" descr="Иконки информация. Скачать иконку информация. Страница 1">
            <a:extLst>
              <a:ext uri="{FF2B5EF4-FFF2-40B4-BE49-F238E27FC236}">
                <a16:creationId xmlns:a16="http://schemas.microsoft.com/office/drawing/2014/main" id="{9DDAF80D-7F7C-4C25-90FC-F63EF5820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063" y="3808413"/>
            <a:ext cx="2289175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5363" name="Заголовок 1">
            <a:extLst>
              <a:ext uri="{FF2B5EF4-FFF2-40B4-BE49-F238E27FC236}">
                <a16:creationId xmlns:a16="http://schemas.microsoft.com/office/drawing/2014/main" id="{0435A1D2-07A1-4050-AD97-ACA1B10E8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8300"/>
            <a:ext cx="10969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Manfiymas butun sonlar hosil qilish </a:t>
            </a:r>
            <a:endParaRPr lang="ru-RU" altLang="ru-RU" sz="5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7B7BEB-77B8-4724-B0F5-A2C25CCE5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5" t="17470" r="19836" b="22610"/>
          <a:stretch>
            <a:fillRect/>
          </a:stretch>
        </p:blipFill>
        <p:spPr bwMode="auto">
          <a:xfrm>
            <a:off x="1063625" y="1498600"/>
            <a:ext cx="96901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6387" name="Заголовок 1">
            <a:extLst>
              <a:ext uri="{FF2B5EF4-FFF2-40B4-BE49-F238E27FC236}">
                <a16:creationId xmlns:a16="http://schemas.microsoft.com/office/drawing/2014/main" id="{4E2D93AF-D46A-4B61-B380-89D89CD8F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8300"/>
            <a:ext cx="10969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Manfiymas butun sonlar hosil qilish </a:t>
            </a:r>
            <a:endParaRPr lang="ru-RU" altLang="ru-RU" sz="5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DA31B6E-FF57-4387-9666-99938F660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725" y="1547813"/>
            <a:ext cx="4775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000" b="1">
                <a:latin typeface="Arial" panose="020B0604020202020204" pitchFamily="34" charset="0"/>
                <a:cs typeface="Arial" panose="020B0604020202020204" pitchFamily="34" charset="0"/>
              </a:rPr>
              <a:t>1)  raqamni surish</a:t>
            </a:r>
            <a:r>
              <a:rPr lang="en-US" altLang="ru-RU" sz="4000" b="1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5E0589D-699A-4B66-9F11-07B28C5AD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725" y="2347913"/>
            <a:ext cx="71405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000" b="1">
                <a:latin typeface="Arial" panose="020B0604020202020204" pitchFamily="34" charset="0"/>
                <a:cs typeface="Arial" panose="020B0604020202020204" pitchFamily="34" charset="0"/>
              </a:rPr>
              <a:t>2)  eng katta raqamni surish</a:t>
            </a:r>
            <a:r>
              <a:rPr lang="en-US" altLang="ru-RU" sz="40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09D3D3-4DDC-4F11-98B2-334B90935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65" t="19292" r="27336" b="66988"/>
          <a:stretch>
            <a:fillRect/>
          </a:stretch>
        </p:blipFill>
        <p:spPr bwMode="auto">
          <a:xfrm>
            <a:off x="5138738" y="4511675"/>
            <a:ext cx="6208712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426611-EC0E-48F1-AD21-E401C0FA3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5" t="19292" r="63930" b="66988"/>
          <a:stretch>
            <a:fillRect/>
          </a:stretch>
        </p:blipFill>
        <p:spPr bwMode="auto">
          <a:xfrm>
            <a:off x="485775" y="4511675"/>
            <a:ext cx="1400175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7E92267-4778-44CA-BF75-4D9106A92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8" t="19292" r="51292" b="66988"/>
          <a:stretch>
            <a:fillRect/>
          </a:stretch>
        </p:blipFill>
        <p:spPr bwMode="auto">
          <a:xfrm>
            <a:off x="1885950" y="4511675"/>
            <a:ext cx="3221038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46C15E2-A95E-4B25-A12D-DDCD52D8F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538" y="3122613"/>
            <a:ext cx="11250612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en-US" sz="3000" b="1">
                <a:latin typeface="Arial" panose="020B0604020202020204" pitchFamily="34" charset="0"/>
                <a:cs typeface="Arial" panose="020B0604020202020204" pitchFamily="34" charset="0"/>
              </a:rPr>
              <a:t>2 lik sanoq sistemasida faqat 0 va 1 raqamlari mavjud: </a:t>
            </a:r>
            <a:r>
              <a:rPr lang="ru-RU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0; 1.</a:t>
            </a:r>
          </a:p>
          <a:p>
            <a:pPr algn="just"/>
            <a:r>
              <a:rPr lang="ru-RU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altLang="en-US" sz="3000" b="1">
                <a:latin typeface="Arial" panose="020B0604020202020204" pitchFamily="34" charset="0"/>
                <a:cs typeface="Arial" panose="020B0604020202020204" pitchFamily="34" charset="0"/>
              </a:rPr>
              <a:t>Keyingi sonlarni hosil qilish: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7411" name="Заголовок 1">
            <a:extLst>
              <a:ext uri="{FF2B5EF4-FFF2-40B4-BE49-F238E27FC236}">
                <a16:creationId xmlns:a16="http://schemas.microsoft.com/office/drawing/2014/main" id="{0D594700-4C31-411A-8F93-B756C6AD1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8300"/>
            <a:ext cx="10969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 yozish usullari</a:t>
            </a:r>
            <a:endParaRPr lang="ru-RU" altLang="ru-RU" sz="5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носка: стрелка влево-вправо 10">
            <a:extLst>
              <a:ext uri="{FF2B5EF4-FFF2-40B4-BE49-F238E27FC236}">
                <a16:creationId xmlns:a16="http://schemas.microsoft.com/office/drawing/2014/main" id="{F2B3E343-810B-4A64-AF2C-F7652B122EAF}"/>
              </a:ext>
            </a:extLst>
          </p:cNvPr>
          <p:cNvSpPr/>
          <p:nvPr/>
        </p:nvSpPr>
        <p:spPr>
          <a:xfrm>
            <a:off x="4732338" y="1323975"/>
            <a:ext cx="2336800" cy="5534025"/>
          </a:xfrm>
          <a:prstGeom prst="leftRightArrowCallou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E11F8D9E-2A52-401D-8397-1551F7FD25FA}"/>
              </a:ext>
            </a:extLst>
          </p:cNvPr>
          <p:cNvSpPr/>
          <p:nvPr/>
        </p:nvSpPr>
        <p:spPr>
          <a:xfrm>
            <a:off x="203200" y="1606550"/>
            <a:ext cx="4441825" cy="3081338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ixcham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– son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razryadi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ketma-­ket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884E1BBF-EDCF-418F-B4CE-27A8D138F07B}"/>
              </a:ext>
            </a:extLst>
          </p:cNvPr>
          <p:cNvSpPr/>
          <p:nvPr/>
        </p:nvSpPr>
        <p:spPr>
          <a:xfrm>
            <a:off x="7126288" y="1606550"/>
            <a:ext cx="4732337" cy="3270250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– son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asosini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razryadlariga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darajalariga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ko‘paytmalari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1B4ACCC7-16A7-4ABA-8B49-1A0E2081D1FD}"/>
              </a:ext>
            </a:extLst>
          </p:cNvPr>
          <p:cNvSpPr/>
          <p:nvPr/>
        </p:nvSpPr>
        <p:spPr>
          <a:xfrm>
            <a:off x="1820863" y="5373688"/>
            <a:ext cx="1263650" cy="92551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586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B53210D-8650-4AA2-AFDB-13D24A97D1AB}"/>
              </a:ext>
            </a:extLst>
          </p:cNvPr>
          <p:cNvSpPr/>
          <p:nvPr/>
        </p:nvSpPr>
        <p:spPr>
          <a:xfrm>
            <a:off x="3259138" y="5373688"/>
            <a:ext cx="1428750" cy="92551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7AB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3B6CE2A-FECE-4D20-AD6D-58FEA05E6922}"/>
              </a:ext>
            </a:extLst>
          </p:cNvPr>
          <p:cNvSpPr/>
          <p:nvPr/>
        </p:nvSpPr>
        <p:spPr>
          <a:xfrm>
            <a:off x="203200" y="5373688"/>
            <a:ext cx="1473200" cy="92551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10011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3ED4DD43-2234-4DFE-9A33-A48D85266F79}"/>
              </a:ext>
            </a:extLst>
          </p:cNvPr>
          <p:cNvSpPr/>
          <p:nvPr/>
        </p:nvSpPr>
        <p:spPr>
          <a:xfrm>
            <a:off x="6967538" y="5373688"/>
            <a:ext cx="4730750" cy="92551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586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=5•10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+8•10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+6•10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8435" name="Заголовок 1">
            <a:extLst>
              <a:ext uri="{FF2B5EF4-FFF2-40B4-BE49-F238E27FC236}">
                <a16:creationId xmlns:a16="http://schemas.microsoft.com/office/drawing/2014/main" id="{DE2596F5-3CA6-497F-994F-6D2C65D3C3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Mustahkamlash uchun topshiriqlar: 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09F25F8-60AC-45C8-AE3D-AB75FFCC172D}"/>
              </a:ext>
            </a:extLst>
          </p:cNvPr>
          <p:cNvSpPr/>
          <p:nvPr/>
        </p:nvSpPr>
        <p:spPr>
          <a:xfrm>
            <a:off x="581025" y="1552575"/>
            <a:ext cx="10956925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To‘rtlik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diada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kodlanadi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221D4D-0E47-4178-9C03-59C6E4FC1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3" t="47830" r="29524" b="39255"/>
          <a:stretch>
            <a:fillRect/>
          </a:stretch>
        </p:blipFill>
        <p:spPr bwMode="auto">
          <a:xfrm>
            <a:off x="2400300" y="2543175"/>
            <a:ext cx="73183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A484ED14-568B-456F-9A07-B301B7907480}"/>
              </a:ext>
            </a:extLst>
          </p:cNvPr>
          <p:cNvSpPr/>
          <p:nvPr/>
        </p:nvSpPr>
        <p:spPr>
          <a:xfrm>
            <a:off x="1720850" y="4343400"/>
            <a:ext cx="8178800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To‘rtlik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diada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kod­lang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06B32D95-FE4B-4196-A7E6-931FA18EF7CD}"/>
              </a:ext>
            </a:extLst>
          </p:cNvPr>
          <p:cNvSpPr/>
          <p:nvPr/>
        </p:nvSpPr>
        <p:spPr>
          <a:xfrm>
            <a:off x="706438" y="5286375"/>
            <a:ext cx="2028825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a) 2301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67D41FBD-47B6-4210-A7C3-058077D63812}"/>
              </a:ext>
            </a:extLst>
          </p:cNvPr>
          <p:cNvSpPr/>
          <p:nvPr/>
        </p:nvSpPr>
        <p:spPr>
          <a:xfrm>
            <a:off x="2400300" y="5305425"/>
            <a:ext cx="1054100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= 10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2101137F-A239-49E2-AC00-BEBA0DAC9240}"/>
              </a:ext>
            </a:extLst>
          </p:cNvPr>
          <p:cNvSpPr/>
          <p:nvPr/>
        </p:nvSpPr>
        <p:spPr>
          <a:xfrm>
            <a:off x="3287713" y="5299075"/>
            <a:ext cx="750887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B7AF1BC0-5217-4152-968D-896FD305DC9C}"/>
              </a:ext>
            </a:extLst>
          </p:cNvPr>
          <p:cNvSpPr/>
          <p:nvPr/>
        </p:nvSpPr>
        <p:spPr>
          <a:xfrm>
            <a:off x="3822700" y="5305425"/>
            <a:ext cx="750888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3E0321E7-EA26-4DD5-8341-9A6BDC5E67EA}"/>
              </a:ext>
            </a:extLst>
          </p:cNvPr>
          <p:cNvSpPr/>
          <p:nvPr/>
        </p:nvSpPr>
        <p:spPr>
          <a:xfrm>
            <a:off x="4373563" y="5305425"/>
            <a:ext cx="750887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84A1935-96DB-411C-812E-D0E17449C8E8}"/>
              </a:ext>
            </a:extLst>
          </p:cNvPr>
          <p:cNvSpPr/>
          <p:nvPr/>
        </p:nvSpPr>
        <p:spPr>
          <a:xfrm>
            <a:off x="6646863" y="2903538"/>
            <a:ext cx="1117600" cy="114776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C8D54751-9C24-4179-B59E-FDA7564077F6}"/>
              </a:ext>
            </a:extLst>
          </p:cNvPr>
          <p:cNvSpPr/>
          <p:nvPr/>
        </p:nvSpPr>
        <p:spPr>
          <a:xfrm>
            <a:off x="3736975" y="2909888"/>
            <a:ext cx="1117600" cy="114935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2C1F84E7-3476-40FD-B879-0702CA55C330}"/>
              </a:ext>
            </a:extLst>
          </p:cNvPr>
          <p:cNvSpPr/>
          <p:nvPr/>
        </p:nvSpPr>
        <p:spPr>
          <a:xfrm>
            <a:off x="5210175" y="2917825"/>
            <a:ext cx="1117600" cy="114776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2BF54581-5155-4E67-9DA7-D3E3B0FDEDF2}"/>
              </a:ext>
            </a:extLst>
          </p:cNvPr>
          <p:cNvSpPr/>
          <p:nvPr/>
        </p:nvSpPr>
        <p:spPr>
          <a:xfrm>
            <a:off x="8088313" y="2903538"/>
            <a:ext cx="1117600" cy="114776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0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9459" name="Заголовок 1">
            <a:extLst>
              <a:ext uri="{FF2B5EF4-FFF2-40B4-BE49-F238E27FC236}">
                <a16:creationId xmlns:a16="http://schemas.microsoft.com/office/drawing/2014/main" id="{78EFEA94-91E1-413F-A00F-D39197647D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Mustahkamlash uchun topshiriqlar: 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09F25F8-60AC-45C8-AE3D-AB75FFCC172D}"/>
              </a:ext>
            </a:extLst>
          </p:cNvPr>
          <p:cNvSpPr/>
          <p:nvPr/>
        </p:nvSpPr>
        <p:spPr>
          <a:xfrm>
            <a:off x="420688" y="1552575"/>
            <a:ext cx="11277600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Sakkizlik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triada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kodlanadi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A484ED14-568B-456F-9A07-B301B7907480}"/>
              </a:ext>
            </a:extLst>
          </p:cNvPr>
          <p:cNvSpPr/>
          <p:nvPr/>
        </p:nvSpPr>
        <p:spPr>
          <a:xfrm>
            <a:off x="1144588" y="4213225"/>
            <a:ext cx="9410700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Sakkizlik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triada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kodlang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06B32D95-FE4B-4196-A7E6-931FA18EF7CD}"/>
              </a:ext>
            </a:extLst>
          </p:cNvPr>
          <p:cNvSpPr/>
          <p:nvPr/>
        </p:nvSpPr>
        <p:spPr>
          <a:xfrm>
            <a:off x="706438" y="5286375"/>
            <a:ext cx="2028825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a) 20171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67D41FBD-47B6-4210-A7C3-058077D63812}"/>
              </a:ext>
            </a:extLst>
          </p:cNvPr>
          <p:cNvSpPr/>
          <p:nvPr/>
        </p:nvSpPr>
        <p:spPr>
          <a:xfrm>
            <a:off x="2400300" y="5305425"/>
            <a:ext cx="1243013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= 010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2101137F-A239-49E2-AC00-BEBA0DAC9240}"/>
              </a:ext>
            </a:extLst>
          </p:cNvPr>
          <p:cNvSpPr/>
          <p:nvPr/>
        </p:nvSpPr>
        <p:spPr>
          <a:xfrm>
            <a:off x="5011738" y="5284788"/>
            <a:ext cx="919162" cy="84931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111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B7AF1BC0-5217-4152-968D-896FD305DC9C}"/>
              </a:ext>
            </a:extLst>
          </p:cNvPr>
          <p:cNvSpPr/>
          <p:nvPr/>
        </p:nvSpPr>
        <p:spPr>
          <a:xfrm>
            <a:off x="3463925" y="5305425"/>
            <a:ext cx="965200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3E0321E7-EA26-4DD5-8341-9A6BDC5E67EA}"/>
              </a:ext>
            </a:extLst>
          </p:cNvPr>
          <p:cNvSpPr/>
          <p:nvPr/>
        </p:nvSpPr>
        <p:spPr>
          <a:xfrm>
            <a:off x="4238625" y="5294313"/>
            <a:ext cx="919163" cy="84931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001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7C2585-CEC2-4A55-98A3-C58215DA3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8" t="23743" r="18803" b="63425"/>
          <a:stretch>
            <a:fillRect/>
          </a:stretch>
        </p:blipFill>
        <p:spPr bwMode="auto">
          <a:xfrm>
            <a:off x="912813" y="2524125"/>
            <a:ext cx="10418762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2BF54581-5155-4E67-9DA7-D3E3B0FDEDF2}"/>
              </a:ext>
            </a:extLst>
          </p:cNvPr>
          <p:cNvSpPr/>
          <p:nvPr/>
        </p:nvSpPr>
        <p:spPr>
          <a:xfrm>
            <a:off x="3136900" y="2865438"/>
            <a:ext cx="823913" cy="95091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D3212650-147C-4E41-B4A0-50276E0D8AB8}"/>
              </a:ext>
            </a:extLst>
          </p:cNvPr>
          <p:cNvSpPr/>
          <p:nvPr/>
        </p:nvSpPr>
        <p:spPr>
          <a:xfrm>
            <a:off x="1958975" y="2865438"/>
            <a:ext cx="823913" cy="95091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C565F77D-5786-458A-865F-C4030B464C48}"/>
              </a:ext>
            </a:extLst>
          </p:cNvPr>
          <p:cNvSpPr/>
          <p:nvPr/>
        </p:nvSpPr>
        <p:spPr>
          <a:xfrm>
            <a:off x="4314825" y="2865438"/>
            <a:ext cx="823913" cy="95091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C1DF14F4-3359-4528-BF1C-906817775CA0}"/>
              </a:ext>
            </a:extLst>
          </p:cNvPr>
          <p:cNvSpPr/>
          <p:nvPr/>
        </p:nvSpPr>
        <p:spPr>
          <a:xfrm>
            <a:off x="10142538" y="2852738"/>
            <a:ext cx="823912" cy="9493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7" grpId="0" animBg="1"/>
      <p:bldP spid="37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369F19B-5B72-4269-970D-020337A58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4" t="69003" r="17024" b="10323"/>
          <a:stretch>
            <a:fillRect/>
          </a:stretch>
        </p:blipFill>
        <p:spPr bwMode="auto">
          <a:xfrm>
            <a:off x="944563" y="2568575"/>
            <a:ext cx="10302875" cy="223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20484" name="Заголовок 1">
            <a:extLst>
              <a:ext uri="{FF2B5EF4-FFF2-40B4-BE49-F238E27FC236}">
                <a16:creationId xmlns:a16="http://schemas.microsoft.com/office/drawing/2014/main" id="{593562F3-9E37-4885-A45B-7E8072CF92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Mustahkamlash uchun topshiriqlar: 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09F25F8-60AC-45C8-AE3D-AB75FFCC172D}"/>
              </a:ext>
            </a:extLst>
          </p:cNvPr>
          <p:cNvSpPr/>
          <p:nvPr/>
        </p:nvSpPr>
        <p:spPr>
          <a:xfrm>
            <a:off x="261938" y="1552575"/>
            <a:ext cx="11507787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oltilik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tetrada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kodlanadi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A484ED14-568B-456F-9A07-B301B7907480}"/>
              </a:ext>
            </a:extLst>
          </p:cNvPr>
          <p:cNvSpPr/>
          <p:nvPr/>
        </p:nvSpPr>
        <p:spPr>
          <a:xfrm>
            <a:off x="1720850" y="4781550"/>
            <a:ext cx="8178800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oltilik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tetrada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kodlang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06B32D95-FE4B-4196-A7E6-931FA18EF7CD}"/>
              </a:ext>
            </a:extLst>
          </p:cNvPr>
          <p:cNvSpPr/>
          <p:nvPr/>
        </p:nvSpPr>
        <p:spPr>
          <a:xfrm>
            <a:off x="725488" y="5603875"/>
            <a:ext cx="2030412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a) 2017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67D41FBD-47B6-4210-A7C3-058077D63812}"/>
              </a:ext>
            </a:extLst>
          </p:cNvPr>
          <p:cNvSpPr/>
          <p:nvPr/>
        </p:nvSpPr>
        <p:spPr>
          <a:xfrm>
            <a:off x="2527300" y="5627688"/>
            <a:ext cx="1638300" cy="84931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= 0010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2101137F-A239-49E2-AC00-BEBA0DAC9240}"/>
              </a:ext>
            </a:extLst>
          </p:cNvPr>
          <p:cNvSpPr/>
          <p:nvPr/>
        </p:nvSpPr>
        <p:spPr>
          <a:xfrm>
            <a:off x="3808413" y="5624513"/>
            <a:ext cx="1127125" cy="84931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0000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B7AF1BC0-5217-4152-968D-896FD305DC9C}"/>
              </a:ext>
            </a:extLst>
          </p:cNvPr>
          <p:cNvSpPr/>
          <p:nvPr/>
        </p:nvSpPr>
        <p:spPr>
          <a:xfrm>
            <a:off x="4752975" y="5621338"/>
            <a:ext cx="1128713" cy="84931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0001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3E0321E7-EA26-4DD5-8341-9A6BDC5E67EA}"/>
              </a:ext>
            </a:extLst>
          </p:cNvPr>
          <p:cNvSpPr/>
          <p:nvPr/>
        </p:nvSpPr>
        <p:spPr>
          <a:xfrm>
            <a:off x="5729288" y="5614988"/>
            <a:ext cx="1127125" cy="84931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0111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2BF54581-5155-4E67-9DA7-D3E3B0FDEDF2}"/>
              </a:ext>
            </a:extLst>
          </p:cNvPr>
          <p:cNvSpPr/>
          <p:nvPr/>
        </p:nvSpPr>
        <p:spPr>
          <a:xfrm>
            <a:off x="4357688" y="2701925"/>
            <a:ext cx="750887" cy="8858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CFA540EF-5D5E-4FD9-BBC7-AD50BBA87889}"/>
              </a:ext>
            </a:extLst>
          </p:cNvPr>
          <p:cNvSpPr/>
          <p:nvPr/>
        </p:nvSpPr>
        <p:spPr>
          <a:xfrm>
            <a:off x="2151063" y="2725738"/>
            <a:ext cx="752475" cy="8858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DA1842B6-3217-4932-9646-7DFE53454CC1}"/>
              </a:ext>
            </a:extLst>
          </p:cNvPr>
          <p:cNvSpPr/>
          <p:nvPr/>
        </p:nvSpPr>
        <p:spPr>
          <a:xfrm>
            <a:off x="3225800" y="2701925"/>
            <a:ext cx="750888" cy="8858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195A347-8CA3-44DE-AD16-DFCC56C01E29}"/>
              </a:ext>
            </a:extLst>
          </p:cNvPr>
          <p:cNvSpPr/>
          <p:nvPr/>
        </p:nvSpPr>
        <p:spPr>
          <a:xfrm>
            <a:off x="10040938" y="2693988"/>
            <a:ext cx="750887" cy="88423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7" grpId="0" animBg="1"/>
      <p:bldP spid="37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93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Mustaqil</a:t>
            </a:r>
            <a:r>
              <a:rPr lang="en-US" sz="5000" kern="0" dirty="0"/>
              <a:t> </a:t>
            </a:r>
            <a:r>
              <a:rPr lang="en-US" sz="5000" kern="0" dirty="0" err="1"/>
              <a:t>bajarish</a:t>
            </a:r>
            <a:r>
              <a:rPr lang="en-US" sz="5000" kern="0" dirty="0"/>
              <a:t> </a:t>
            </a:r>
            <a:r>
              <a:rPr lang="en-US" sz="5000" kern="0" dirty="0" err="1"/>
              <a:t>uchun</a:t>
            </a:r>
            <a:r>
              <a:rPr lang="en-US" sz="5000" kern="0" dirty="0"/>
              <a:t> </a:t>
            </a:r>
            <a:r>
              <a:rPr lang="en-US" sz="5000" kern="0" dirty="0" err="1"/>
              <a:t>topshiriqlar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1317419" y="1860550"/>
            <a:ext cx="9845881" cy="18319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1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 </a:t>
            </a:r>
            <a:r>
              <a:rPr lang="en-US" sz="381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81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81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(28-bet).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509" name="Объект 8">
            <a:extLst>
              <a:ext uri="{FF2B5EF4-FFF2-40B4-BE49-F238E27FC236}">
                <a16:creationId xmlns:a16="http://schemas.microsoft.com/office/drawing/2014/main" id="{9F4C044F-C443-4BA3-B115-082AB411D1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78375" y="4394200"/>
          <a:ext cx="2268538" cy="212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Image" r:id="rId3" imgW="0" imgH="0" progId="Photoshop.Image.13">
                  <p:embed/>
                </p:oleObj>
              </mc:Choice>
              <mc:Fallback>
                <p:oleObj name="Image" r:id="rId3" imgW="0" imgH="0" progId="Photoshop.Image.13">
                  <p:embed/>
                  <p:pic>
                    <p:nvPicPr>
                      <p:cNvPr id="21509" name="Объект 8">
                        <a:extLst>
                          <a:ext uri="{FF2B5EF4-FFF2-40B4-BE49-F238E27FC236}">
                            <a16:creationId xmlns:a16="http://schemas.microsoft.com/office/drawing/2014/main" id="{9F4C044F-C443-4BA3-B115-082AB411D1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75" y="4394200"/>
                        <a:ext cx="2268538" cy="2128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7168">
            <a:extLst>
              <a:ext uri="{FF2B5EF4-FFF2-40B4-BE49-F238E27FC236}">
                <a16:creationId xmlns:a16="http://schemas.microsoft.com/office/drawing/2014/main" id="{2E184583-EF2B-47CA-91EA-C8E2598C1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914525"/>
            <a:ext cx="582930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7172" name="Заголовок 1">
            <a:extLst>
              <a:ext uri="{FF2B5EF4-FFF2-40B4-BE49-F238E27FC236}">
                <a16:creationId xmlns:a16="http://schemas.microsoft.com/office/drawing/2014/main" id="{0871AC49-F015-446A-9C29-826AFBD009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725" y="368300"/>
            <a:ext cx="10720388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Krossvord 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3" name="TextBox 7">
            <a:extLst>
              <a:ext uri="{FF2B5EF4-FFF2-40B4-BE49-F238E27FC236}">
                <a16:creationId xmlns:a16="http://schemas.microsoft.com/office/drawing/2014/main" id="{30F33D55-31A2-4715-A546-4789C2322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5375" y="1274763"/>
            <a:ext cx="5738813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Bo‘yiga: 1. 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Forobiyga ko‘ra, bilishning turini aniqlang.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Axborot turlaridan biri qanday ataladi?</a:t>
            </a:r>
            <a:r>
              <a:rPr lang="en-US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Barcha sezgi a’zolarimiz orqali borliqning  ongimizdagi aksi yoki ta’siri, bog‘liqlik darajasi deganda nimani tushunamiz?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Eniga: 4. 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Axborotni sir saqlash uchun</a:t>
            </a: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qo‘llaniladigan kodlashning ko‘rinishi</a:t>
            </a: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nima deb ataladi?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Inson faoliyatining turli sohalarida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axborotlarni izlash, to‘plash, saqlash, qayta ishlash va undan foydalanish masalalari bilan shug‘ullanuvchi fan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nomini toping.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75C2623-9D46-4B06-9AF7-24C8B794E76F}"/>
              </a:ext>
            </a:extLst>
          </p:cNvPr>
          <p:cNvSpPr/>
          <p:nvPr/>
        </p:nvSpPr>
        <p:spPr>
          <a:xfrm>
            <a:off x="1074738" y="1785938"/>
            <a:ext cx="609600" cy="406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55F83B3-9465-4CE2-8487-CB46033FA7F5}"/>
              </a:ext>
            </a:extLst>
          </p:cNvPr>
          <p:cNvSpPr/>
          <p:nvPr/>
        </p:nvSpPr>
        <p:spPr>
          <a:xfrm>
            <a:off x="2066925" y="2192338"/>
            <a:ext cx="609600" cy="406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163D460-F06E-42D9-B3DC-8D5DB3BBD50E}"/>
              </a:ext>
            </a:extLst>
          </p:cNvPr>
          <p:cNvSpPr/>
          <p:nvPr/>
        </p:nvSpPr>
        <p:spPr>
          <a:xfrm>
            <a:off x="4360863" y="2176463"/>
            <a:ext cx="609600" cy="406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5080C24D-A86B-4E53-8D34-0A7667D49529}"/>
              </a:ext>
            </a:extLst>
          </p:cNvPr>
          <p:cNvSpPr/>
          <p:nvPr/>
        </p:nvSpPr>
        <p:spPr>
          <a:xfrm>
            <a:off x="115888" y="3124200"/>
            <a:ext cx="609600" cy="406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B1B5818-8689-439B-BA47-5FACCB2429B3}"/>
              </a:ext>
            </a:extLst>
          </p:cNvPr>
          <p:cNvSpPr/>
          <p:nvPr/>
        </p:nvSpPr>
        <p:spPr>
          <a:xfrm>
            <a:off x="1747838" y="4433888"/>
            <a:ext cx="609600" cy="406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3BFC68-0707-41AF-A163-272C2F5FE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075" y="2192338"/>
            <a:ext cx="287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99A745-1F26-4945-B52A-BED8A40B5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3488" y="2506663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9DC578-A8F9-4009-AEC6-CFC97F418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13" y="2822575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5574B4-56AD-4532-B24C-63CE22C1C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113" y="3146425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7F0D8E-6717-44F7-9CFB-2D90B02FC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725" y="3502025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0B02A-E0A5-4224-AFD8-D6FFE4E87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3160713"/>
            <a:ext cx="676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78922C-0C12-4B96-9B38-0A8ECADC4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050" y="3146425"/>
            <a:ext cx="287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B994E3-E45F-4494-A09B-EAA976259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4888" y="4459288"/>
            <a:ext cx="287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407149-0977-484E-BFEB-D04B819C0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6325" y="4468813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CA64B6-CB5E-4718-8747-2273113C6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4462463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6139DE-08A5-4EBB-A977-D52B3EBBD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0" y="3167063"/>
            <a:ext cx="287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AB0335-6618-4EFB-A480-C53EF1253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4448175"/>
            <a:ext cx="287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A01631-A5C7-43CD-A8AE-A14A1CC8B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100" y="3800475"/>
            <a:ext cx="287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45F018-5F35-4E53-9C67-7A3316B59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2505075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182DDA-55A8-4517-A0CF-2657169DE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163" y="3497263"/>
            <a:ext cx="287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E5DFB6-DF8F-49C4-83EB-FF795CCCB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9325" y="2816225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BA84C3-A20B-48A8-B79B-0999ADFA1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4784725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386731-8254-40BB-9F41-9221EE2A6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3167063"/>
            <a:ext cx="287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84AB54-1649-4F04-B9F8-1E0708F5C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3819525"/>
            <a:ext cx="287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711A6D9-FDF2-4477-890A-D60C1A3CA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7313" y="4470400"/>
            <a:ext cx="287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E3C6F6-1AA2-4C07-8FF6-C9E694EEC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3650" y="3168650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8F7E7E0-ED3C-4BD7-88ED-880B4480D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4963" y="4448175"/>
            <a:ext cx="287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89B3C68-D589-4B13-8022-900A9B60B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50" y="4448175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E3D734F-A724-4C1E-B483-5889B77D1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513" y="2506663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24AFAA4-B0BE-4459-AA0D-7F2311CB5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725" y="3170238"/>
            <a:ext cx="676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474F925-18DB-46B0-A2C5-178710A10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5" y="4105275"/>
            <a:ext cx="5222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0E95310-7875-4476-9A6D-11034089E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1038" y="2836863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4BE6B3-8684-4406-8494-F0A0CB5EC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1038" y="3167063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C5BF94-FE79-4483-A055-3FC2E118C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0" y="3502025"/>
            <a:ext cx="287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E8B2313-C444-4C2A-A041-57051DE12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0400" y="4119563"/>
            <a:ext cx="287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68E33F0-8BBA-44A0-A3B6-8A8FCDE53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2463" y="4468813"/>
            <a:ext cx="287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F817C0-32ED-4912-A890-422781748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5713" y="4468813"/>
            <a:ext cx="287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9E31696-3696-41D0-B54C-384725E6D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0638" y="4468813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63443D3-3763-4934-A658-AD2B38297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4467225"/>
            <a:ext cx="28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altLang="ru-RU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8195" name="Заголовок 1">
            <a:extLst>
              <a:ext uri="{FF2B5EF4-FFF2-40B4-BE49-F238E27FC236}">
                <a16:creationId xmlns:a16="http://schemas.microsoft.com/office/drawing/2014/main" id="{B91FE847-6C6F-473C-8DC8-F88DC7603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8300"/>
            <a:ext cx="10969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 al-Xorazmiy</a:t>
            </a:r>
            <a:endParaRPr lang="ru-RU" altLang="ru-RU" sz="5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Рисунок 5">
            <a:extLst>
              <a:ext uri="{FF2B5EF4-FFF2-40B4-BE49-F238E27FC236}">
                <a16:creationId xmlns:a16="http://schemas.microsoft.com/office/drawing/2014/main" id="{E0DCC3F5-C36F-4FB3-9A0B-57C0798D3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2" t="19292" r="65952" b="45818"/>
          <a:stretch>
            <a:fillRect/>
          </a:stretch>
        </p:blipFill>
        <p:spPr bwMode="auto">
          <a:xfrm>
            <a:off x="623888" y="1692275"/>
            <a:ext cx="1741487" cy="239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634CEF5-4E48-4CE5-A767-724E9CD8263F}"/>
              </a:ext>
            </a:extLst>
          </p:cNvPr>
          <p:cNvSpPr/>
          <p:nvPr/>
        </p:nvSpPr>
        <p:spPr>
          <a:xfrm>
            <a:off x="2365375" y="1491456"/>
            <a:ext cx="9521825" cy="51863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074738" algn="just">
              <a:defRPr/>
            </a:pP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VIII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IX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mutaffakir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alloma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Abu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Abdulloh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ibn Muso al-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pozitsiyali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tarqalishiga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sababchi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in­son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074738" algn="just">
              <a:defRPr/>
            </a:pP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  al ­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Xoraz­miy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raqamini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raqamlarning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sondagi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tartibini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tizimga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birlashtirgan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9219" name="Заголовок 1">
            <a:extLst>
              <a:ext uri="{FF2B5EF4-FFF2-40B4-BE49-F238E27FC236}">
                <a16:creationId xmlns:a16="http://schemas.microsoft.com/office/drawing/2014/main" id="{76BD62A4-A49D-4968-A721-1762D87FF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8300"/>
            <a:ext cx="10969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 ma’lumotlar</a:t>
            </a:r>
            <a:endParaRPr lang="ru-RU" altLang="ru-RU" sz="5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60" name="Picture 4" descr="Методика порядкового счета бинарно-мануальным способом в интервалах ±1–2¹⁰">
            <a:extLst>
              <a:ext uri="{FF2B5EF4-FFF2-40B4-BE49-F238E27FC236}">
                <a16:creationId xmlns:a16="http://schemas.microsoft.com/office/drawing/2014/main" id="{2E53525F-422C-4130-900E-54CA34D6F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1"/>
          <a:stretch>
            <a:fillRect/>
          </a:stretch>
        </p:blipFill>
        <p:spPr bwMode="auto">
          <a:xfrm>
            <a:off x="4367213" y="1470025"/>
            <a:ext cx="1865312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Методика порядкового счета бинарно-мануальным способом в интервалах ±1–2¹⁰">
            <a:extLst>
              <a:ext uri="{FF2B5EF4-FFF2-40B4-BE49-F238E27FC236}">
                <a16:creationId xmlns:a16="http://schemas.microsoft.com/office/drawing/2014/main" id="{6ABBF656-F680-4290-865A-E1B48400B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8600"/>
            <a:ext cx="3475037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 descr="Пальцевый счёт — Википедия">
            <a:extLst>
              <a:ext uri="{FF2B5EF4-FFF2-40B4-BE49-F238E27FC236}">
                <a16:creationId xmlns:a16="http://schemas.microsoft.com/office/drawing/2014/main" id="{BDE50052-B798-4D67-985C-F44A17685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1446213"/>
            <a:ext cx="1522413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0" descr="Сайт по система счсиления - История систем счисления">
            <a:extLst>
              <a:ext uri="{FF2B5EF4-FFF2-40B4-BE49-F238E27FC236}">
                <a16:creationId xmlns:a16="http://schemas.microsoft.com/office/drawing/2014/main" id="{29822051-1DAC-4E4E-9855-E2F606795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1611313"/>
            <a:ext cx="3311525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67FBF94-E8CE-4D37-9927-FD7DC064D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1" t="46664" r="3523" b="11244"/>
          <a:stretch>
            <a:fillRect/>
          </a:stretch>
        </p:blipFill>
        <p:spPr bwMode="auto">
          <a:xfrm>
            <a:off x="9880600" y="1443038"/>
            <a:ext cx="152082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0" name="Picture 14" descr="Шестидесятеричная система счисления — Википедия">
            <a:extLst>
              <a:ext uri="{FF2B5EF4-FFF2-40B4-BE49-F238E27FC236}">
                <a16:creationId xmlns:a16="http://schemas.microsoft.com/office/drawing/2014/main" id="{DE338F62-0833-4AE4-9DD2-679387A76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3898900"/>
            <a:ext cx="4489450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DAF32CD-85E9-4A9C-8D95-7B20C1A16142}"/>
              </a:ext>
            </a:extLst>
          </p:cNvPr>
          <p:cNvSpPr/>
          <p:nvPr/>
        </p:nvSpPr>
        <p:spPr>
          <a:xfrm>
            <a:off x="4027488" y="3217863"/>
            <a:ext cx="2341562" cy="70961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en-US" sz="2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Afrika </a:t>
            </a:r>
            <a:r>
              <a:rPr lang="en-US" sz="2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qabilalari</a:t>
            </a:r>
            <a:endParaRPr lang="ru-RU" sz="2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572BEF3-207D-4BB1-B678-1D05D8B07F1E}"/>
              </a:ext>
            </a:extLst>
          </p:cNvPr>
          <p:cNvSpPr/>
          <p:nvPr/>
        </p:nvSpPr>
        <p:spPr>
          <a:xfrm>
            <a:off x="6732588" y="3227388"/>
            <a:ext cx="2728912" cy="70802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12 - </a:t>
            </a:r>
            <a:r>
              <a:rPr lang="en-US" sz="2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Inglizlarning</a:t>
            </a:r>
            <a:r>
              <a:rPr lang="en-US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alifbosida</a:t>
            </a:r>
            <a:endParaRPr lang="ru-RU" sz="2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9884570-D918-423C-94AE-F57854B70C15}"/>
              </a:ext>
            </a:extLst>
          </p:cNvPr>
          <p:cNvSpPr/>
          <p:nvPr/>
        </p:nvSpPr>
        <p:spPr>
          <a:xfrm>
            <a:off x="9707563" y="3221038"/>
            <a:ext cx="1885950" cy="73183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20 - </a:t>
            </a:r>
            <a:r>
              <a:rPr lang="en-US" sz="2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Mayya</a:t>
            </a:r>
            <a:r>
              <a:rPr lang="en-US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qabilalarida</a:t>
            </a:r>
            <a:endParaRPr lang="ru-RU" sz="2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881AB38E-9D42-491F-BFCD-D48EFDB3CD43}"/>
              </a:ext>
            </a:extLst>
          </p:cNvPr>
          <p:cNvSpPr/>
          <p:nvPr/>
        </p:nvSpPr>
        <p:spPr>
          <a:xfrm>
            <a:off x="449263" y="6200775"/>
            <a:ext cx="4587875" cy="39052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60 - </a:t>
            </a:r>
            <a:r>
              <a:rPr lang="en-US" sz="2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bobilliklarda</a:t>
            </a:r>
            <a:endParaRPr lang="ru-RU" sz="2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6CFE235F-F78F-4F76-8AC2-07A2CE371999}"/>
              </a:ext>
            </a:extLst>
          </p:cNvPr>
          <p:cNvSpPr/>
          <p:nvPr/>
        </p:nvSpPr>
        <p:spPr>
          <a:xfrm>
            <a:off x="6965950" y="5803900"/>
            <a:ext cx="3008313" cy="8763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</a:t>
            </a:r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2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0243" name="Заголовок 1">
            <a:extLst>
              <a:ext uri="{FF2B5EF4-FFF2-40B4-BE49-F238E27FC236}">
                <a16:creationId xmlns:a16="http://schemas.microsoft.com/office/drawing/2014/main" id="{A8A7D5B5-ABE5-4FDC-A1C4-8549066E5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8300"/>
            <a:ext cx="10969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Misr o‘nlik sanoq sistemasi </a:t>
            </a:r>
            <a:endParaRPr lang="ru-RU" altLang="ru-RU" sz="5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Египетская система счисления — Википедия">
            <a:extLst>
              <a:ext uri="{FF2B5EF4-FFF2-40B4-BE49-F238E27FC236}">
                <a16:creationId xmlns:a16="http://schemas.microsoft.com/office/drawing/2014/main" id="{1ABFC217-5C3B-4482-B9F5-2FF96431B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24"/>
          <a:stretch>
            <a:fillRect/>
          </a:stretch>
        </p:blipFill>
        <p:spPr bwMode="auto">
          <a:xfrm>
            <a:off x="192088" y="1522413"/>
            <a:ext cx="6042025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425646-1ABB-4353-A77A-276F8BE52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7" t="19292" r="3181" b="39389"/>
          <a:stretch>
            <a:fillRect/>
          </a:stretch>
        </p:blipFill>
        <p:spPr bwMode="auto">
          <a:xfrm>
            <a:off x="6497638" y="1544638"/>
            <a:ext cx="5472112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B162693-CD59-4802-AD01-50751017624F}"/>
              </a:ext>
            </a:extLst>
          </p:cNvPr>
          <p:cNvSpPr/>
          <p:nvPr/>
        </p:nvSpPr>
        <p:spPr>
          <a:xfrm>
            <a:off x="8299450" y="3900488"/>
            <a:ext cx="2036763" cy="7143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Cyrl-UZ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324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1C825EFE-9E16-49A9-B1E9-B368A4456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2" t="29326" r="78758" b="48334"/>
          <a:stretch>
            <a:fillRect/>
          </a:stretch>
        </p:blipFill>
        <p:spPr bwMode="auto">
          <a:xfrm>
            <a:off x="9739313" y="5216525"/>
            <a:ext cx="374650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9C1C1F4A-F311-4246-8364-DB54A5556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2" t="30083" r="68327" b="47720"/>
          <a:stretch>
            <a:fillRect/>
          </a:stretch>
        </p:blipFill>
        <p:spPr bwMode="auto">
          <a:xfrm>
            <a:off x="8493125" y="5237163"/>
            <a:ext cx="525463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E978C708-148E-4A0C-8CE5-F1E37F868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8" t="29326" r="58322" b="47363"/>
          <a:stretch>
            <a:fillRect/>
          </a:stretch>
        </p:blipFill>
        <p:spPr bwMode="auto">
          <a:xfrm>
            <a:off x="7854950" y="5208588"/>
            <a:ext cx="58261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4647AB5D-9522-4146-9A66-3C4E4AC19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8" t="29326" r="58322" b="47363"/>
          <a:stretch>
            <a:fillRect/>
          </a:stretch>
        </p:blipFill>
        <p:spPr bwMode="auto">
          <a:xfrm>
            <a:off x="7245350" y="5208588"/>
            <a:ext cx="58261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A5ADE69-3337-4E74-8EDB-F3E14DB49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8" t="29326" r="58322" b="47363"/>
          <a:stretch>
            <a:fillRect/>
          </a:stretch>
        </p:blipFill>
        <p:spPr bwMode="auto">
          <a:xfrm>
            <a:off x="6664325" y="5208588"/>
            <a:ext cx="5810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30BC2049-1F90-42BF-B14E-A144DE5C9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2" t="30083" r="68327" b="47720"/>
          <a:stretch>
            <a:fillRect/>
          </a:stretch>
        </p:blipFill>
        <p:spPr bwMode="auto">
          <a:xfrm>
            <a:off x="9117013" y="5237163"/>
            <a:ext cx="525462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51C91FF1-CCE9-4D36-AE27-534BB37F6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2" t="29326" r="78758" b="48334"/>
          <a:stretch>
            <a:fillRect/>
          </a:stretch>
        </p:blipFill>
        <p:spPr bwMode="auto">
          <a:xfrm>
            <a:off x="10217150" y="5227638"/>
            <a:ext cx="37465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365B4BF1-3F0C-45CE-97F2-39FEE8ACE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2" t="29326" r="78758" b="48334"/>
          <a:stretch>
            <a:fillRect/>
          </a:stretch>
        </p:blipFill>
        <p:spPr bwMode="auto">
          <a:xfrm>
            <a:off x="10688638" y="5218113"/>
            <a:ext cx="37465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CF8B1FE8-04B9-4428-9342-92D9ADADC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2" t="29326" r="78758" b="48334"/>
          <a:stretch>
            <a:fillRect/>
          </a:stretch>
        </p:blipFill>
        <p:spPr bwMode="auto">
          <a:xfrm>
            <a:off x="11152188" y="5218113"/>
            <a:ext cx="37465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египетская система счисления">
            <a:extLst>
              <a:ext uri="{FF2B5EF4-FFF2-40B4-BE49-F238E27FC236}">
                <a16:creationId xmlns:a16="http://schemas.microsoft.com/office/drawing/2014/main" id="{94001DF2-3EC6-4C1D-9465-4B185DC30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2" t="49219" r="15233" b="15533"/>
          <a:stretch>
            <a:fillRect/>
          </a:stretch>
        </p:blipFill>
        <p:spPr bwMode="auto">
          <a:xfrm>
            <a:off x="471488" y="3757613"/>
            <a:ext cx="5429250" cy="281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id="{5DAD4CFA-0852-4864-BD66-0DDB886DCB84}"/>
              </a:ext>
            </a:extLst>
          </p:cNvPr>
          <p:cNvSpPr/>
          <p:nvPr/>
        </p:nvSpPr>
        <p:spPr>
          <a:xfrm>
            <a:off x="5827713" y="3930650"/>
            <a:ext cx="2736850" cy="7127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1267" name="Заголовок 1">
            <a:extLst>
              <a:ext uri="{FF2B5EF4-FFF2-40B4-BE49-F238E27FC236}">
                <a16:creationId xmlns:a16="http://schemas.microsoft.com/office/drawing/2014/main" id="{5316C9CE-6078-4DEF-9BEE-DDB8032FD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8300"/>
            <a:ext cx="10969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Mayya sanoq sistemasi </a:t>
            </a:r>
            <a:endParaRPr lang="ru-RU" altLang="ru-RU" sz="5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637D283C-0A3E-4051-B4F4-7756B4D57A30}"/>
              </a:ext>
            </a:extLst>
          </p:cNvPr>
          <p:cNvSpPr/>
          <p:nvPr/>
        </p:nvSpPr>
        <p:spPr>
          <a:xfrm>
            <a:off x="4237038" y="1728788"/>
            <a:ext cx="949325" cy="795337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429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45E849B-3936-42DE-9316-0A1CDC411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60" t="46664" r="3523" b="10890"/>
          <a:stretch>
            <a:fillRect/>
          </a:stretch>
        </p:blipFill>
        <p:spPr bwMode="auto">
          <a:xfrm>
            <a:off x="101600" y="1679575"/>
            <a:ext cx="4046538" cy="453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BE3FC68D-A8FC-4EE3-94D2-1336877002E0}"/>
              </a:ext>
            </a:extLst>
          </p:cNvPr>
          <p:cNvSpPr/>
          <p:nvPr/>
        </p:nvSpPr>
        <p:spPr>
          <a:xfrm>
            <a:off x="10209213" y="1731963"/>
            <a:ext cx="1023937" cy="79375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246A832A-29AE-4EEB-A79C-E7A30E17A0B8}"/>
              </a:ext>
            </a:extLst>
          </p:cNvPr>
          <p:cNvSpPr/>
          <p:nvPr/>
        </p:nvSpPr>
        <p:spPr>
          <a:xfrm>
            <a:off x="4875213" y="1725613"/>
            <a:ext cx="714375" cy="795337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839F6A5D-D778-4712-AC41-33F8B86FCF26}"/>
              </a:ext>
            </a:extLst>
          </p:cNvPr>
          <p:cNvSpPr/>
          <p:nvPr/>
        </p:nvSpPr>
        <p:spPr>
          <a:xfrm>
            <a:off x="5278438" y="1714500"/>
            <a:ext cx="2409825" cy="79375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+ 20 + 9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A192D402-EA8C-4A4D-9211-4C6E446415C9}"/>
              </a:ext>
            </a:extLst>
          </p:cNvPr>
          <p:cNvSpPr/>
          <p:nvPr/>
        </p:nvSpPr>
        <p:spPr>
          <a:xfrm>
            <a:off x="7380288" y="1746250"/>
            <a:ext cx="714375" cy="79533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08FDFB30-8483-4B4A-8501-FA6FB16D51DB}"/>
              </a:ext>
            </a:extLst>
          </p:cNvPr>
          <p:cNvSpPr/>
          <p:nvPr/>
        </p:nvSpPr>
        <p:spPr>
          <a:xfrm>
            <a:off x="7796213" y="1733550"/>
            <a:ext cx="1428750" cy="79533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•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z-Cyrl-UZ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8CD2A9F6-43D1-4F23-B1C9-1B224536B8C0}"/>
              </a:ext>
            </a:extLst>
          </p:cNvPr>
          <p:cNvSpPr/>
          <p:nvPr/>
        </p:nvSpPr>
        <p:spPr>
          <a:xfrm>
            <a:off x="8963025" y="1730375"/>
            <a:ext cx="1619250" cy="79533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F8263D3-F3C3-473C-B83A-9CB359186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2"/>
          <a:stretch>
            <a:fillRect/>
          </a:stretch>
        </p:blipFill>
        <p:spPr bwMode="auto">
          <a:xfrm>
            <a:off x="7621588" y="2643188"/>
            <a:ext cx="220345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3B115B-ED28-488A-A83F-1B905773F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0" t="59021" r="45287" b="36572"/>
          <a:stretch>
            <a:fillRect/>
          </a:stretch>
        </p:blipFill>
        <p:spPr bwMode="auto">
          <a:xfrm>
            <a:off x="8156575" y="3535363"/>
            <a:ext cx="93345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DB9CEEB-1C4B-49E3-93C6-BA5712F31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81"/>
          <a:stretch>
            <a:fillRect/>
          </a:stretch>
        </p:blipFill>
        <p:spPr bwMode="auto">
          <a:xfrm>
            <a:off x="5251450" y="2643188"/>
            <a:ext cx="2436813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E8416EE1-407E-475C-A1DA-C68193A08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0" t="59021" r="45287" b="36572"/>
          <a:stretch>
            <a:fillRect/>
          </a:stretch>
        </p:blipFill>
        <p:spPr bwMode="auto">
          <a:xfrm>
            <a:off x="8112125" y="4592638"/>
            <a:ext cx="93345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5DF1A25F-79BB-4506-B439-0DA012AA0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75691" r="43527" b="18300"/>
          <a:stretch>
            <a:fillRect/>
          </a:stretch>
        </p:blipFill>
        <p:spPr bwMode="auto">
          <a:xfrm>
            <a:off x="7848600" y="5580063"/>
            <a:ext cx="16049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2291" name="Заголовок 1">
            <a:extLst>
              <a:ext uri="{FF2B5EF4-FFF2-40B4-BE49-F238E27FC236}">
                <a16:creationId xmlns:a16="http://schemas.microsoft.com/office/drawing/2014/main" id="{6988B257-56BB-4242-9002-46E351DE5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8300"/>
            <a:ext cx="10969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tushunchalar </a:t>
            </a:r>
            <a:endParaRPr lang="ru-RU" altLang="ru-RU" sz="5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38AC1A6-F3AF-455F-A074-326C10AF54C3}"/>
              </a:ext>
            </a:extLst>
          </p:cNvPr>
          <p:cNvSpPr/>
          <p:nvPr/>
        </p:nvSpPr>
        <p:spPr>
          <a:xfrm>
            <a:off x="3627438" y="1573213"/>
            <a:ext cx="8564562" cy="506730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sistemaning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defRPr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alifbosiga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6" name="Picture 6" descr="Цифры от 0 до 9: шаблоны и трафареты для вырезания | 33 Поделки">
            <a:extLst>
              <a:ext uri="{FF2B5EF4-FFF2-40B4-BE49-F238E27FC236}">
                <a16:creationId xmlns:a16="http://schemas.microsoft.com/office/drawing/2014/main" id="{33D3D41B-0C36-4D17-9620-C2F230D08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2041525"/>
            <a:ext cx="29527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 descr="Числа от 1 до 100. Состав числа. Круглые числа / Справочник по математике  для начальной школы">
            <a:extLst>
              <a:ext uri="{FF2B5EF4-FFF2-40B4-BE49-F238E27FC236}">
                <a16:creationId xmlns:a16="http://schemas.microsoft.com/office/drawing/2014/main" id="{A6354667-A9CA-48BF-AF1D-8B0E1C397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3911600"/>
            <a:ext cx="3408363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3315" name="Заголовок 1">
            <a:extLst>
              <a:ext uri="{FF2B5EF4-FFF2-40B4-BE49-F238E27FC236}">
                <a16:creationId xmlns:a16="http://schemas.microsoft.com/office/drawing/2014/main" id="{B46B3502-9E34-412D-8796-D5AE440B4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8300"/>
            <a:ext cx="10969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 sistemalari turlari </a:t>
            </a:r>
            <a:endParaRPr lang="ru-RU" altLang="ru-RU" sz="5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DD98A94-6736-4B9C-AB85-B01F00998592}"/>
              </a:ext>
            </a:extLst>
          </p:cNvPr>
          <p:cNvSpPr/>
          <p:nvPr/>
        </p:nvSpPr>
        <p:spPr>
          <a:xfrm>
            <a:off x="484188" y="1622425"/>
            <a:ext cx="3738562" cy="13239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pozitsiyasiga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DE0815D-6C23-49BF-9BED-EE824E24FC10}"/>
              </a:ext>
            </a:extLst>
          </p:cNvPr>
          <p:cNvSpPr/>
          <p:nvPr/>
        </p:nvSpPr>
        <p:spPr>
          <a:xfrm>
            <a:off x="7566025" y="1622425"/>
            <a:ext cx="3738563" cy="13239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pozitsiyasiga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Презентация &quot;Перевод целых чисел в двоичную систему счисления&quot; (6 класс) по  информатике – скачать проект">
            <a:extLst>
              <a:ext uri="{FF2B5EF4-FFF2-40B4-BE49-F238E27FC236}">
                <a16:creationId xmlns:a16="http://schemas.microsoft.com/office/drawing/2014/main" id="{6E715824-EE96-41E7-9513-399ACCFC1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" t="43497" r="44699" b="37196"/>
          <a:stretch>
            <a:fillRect/>
          </a:stretch>
        </p:blipFill>
        <p:spPr bwMode="auto">
          <a:xfrm>
            <a:off x="279400" y="5021263"/>
            <a:ext cx="4792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Римские цифры">
            <a:extLst>
              <a:ext uri="{FF2B5EF4-FFF2-40B4-BE49-F238E27FC236}">
                <a16:creationId xmlns:a16="http://schemas.microsoft.com/office/drawing/2014/main" id="{08BF2CA9-DDB3-49B2-8A6D-5B414B884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6" b="5098"/>
          <a:stretch>
            <a:fillRect/>
          </a:stretch>
        </p:blipFill>
        <p:spPr bwMode="auto">
          <a:xfrm>
            <a:off x="6818313" y="4478338"/>
            <a:ext cx="5299075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Выноска: стрелка влево-вправо 20">
            <a:extLst>
              <a:ext uri="{FF2B5EF4-FFF2-40B4-BE49-F238E27FC236}">
                <a16:creationId xmlns:a16="http://schemas.microsoft.com/office/drawing/2014/main" id="{FFBCFD7F-24BD-4859-86F7-F405A9DE5247}"/>
              </a:ext>
            </a:extLst>
          </p:cNvPr>
          <p:cNvSpPr/>
          <p:nvPr/>
        </p:nvSpPr>
        <p:spPr>
          <a:xfrm>
            <a:off x="4452938" y="1323975"/>
            <a:ext cx="2882900" cy="5534025"/>
          </a:xfrm>
          <a:prstGeom prst="leftRightArrowCallou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72D27525-D6BB-4172-9F7C-127318718C9F}"/>
              </a:ext>
            </a:extLst>
          </p:cNvPr>
          <p:cNvSpPr/>
          <p:nvPr/>
        </p:nvSpPr>
        <p:spPr>
          <a:xfrm>
            <a:off x="484188" y="3255963"/>
            <a:ext cx="3738562" cy="13239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3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F45BF50F-DB3B-4BDC-BA1E-A1FC5CF9232A}"/>
              </a:ext>
            </a:extLst>
          </p:cNvPr>
          <p:cNvSpPr/>
          <p:nvPr/>
        </p:nvSpPr>
        <p:spPr>
          <a:xfrm>
            <a:off x="7566025" y="3286125"/>
            <a:ext cx="3738563" cy="13239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 </a:t>
            </a:r>
            <a:r>
              <a:rPr lang="en-US" sz="3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3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4339" name="Заголовок 1">
            <a:extLst>
              <a:ext uri="{FF2B5EF4-FFF2-40B4-BE49-F238E27FC236}">
                <a16:creationId xmlns:a16="http://schemas.microsoft.com/office/drawing/2014/main" id="{000E0893-937E-4A50-AAFE-1350BA12E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8300"/>
            <a:ext cx="10969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Pozitsiyali sanoq sistemalari </a:t>
            </a:r>
            <a:endParaRPr lang="ru-RU" altLang="ru-RU" sz="5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3F98D6B-EDAA-45B0-A37E-5E24FC96054D}"/>
              </a:ext>
            </a:extLst>
          </p:cNvPr>
          <p:cNvSpPr/>
          <p:nvPr/>
        </p:nvSpPr>
        <p:spPr>
          <a:xfrm>
            <a:off x="300038" y="1454150"/>
            <a:ext cx="11403012" cy="51657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sistemalarining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dan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defRPr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&lt; 10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ortmasa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siste­masi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alifbosidagi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dan (p–1)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defRPr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&gt; 10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>
              <a:defRPr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harfidan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4118</TotalTime>
  <Words>675</Words>
  <Application>Microsoft Office PowerPoint</Application>
  <PresentationFormat>Keng ekranli</PresentationFormat>
  <Paragraphs>131</Paragraphs>
  <Slides>16</Slides>
  <Notes>1</Notes>
  <HiddenSlides>0</HiddenSlides>
  <MMClips>0</MMClips>
  <ScaleCrop>false</ScaleCrop>
  <HeadingPairs>
    <vt:vector size="4" baseType="variant">
      <vt:variant>
        <vt:lpstr>Mavzu</vt:lpstr>
      </vt:variant>
      <vt:variant>
        <vt:i4>1</vt:i4>
      </vt:variant>
      <vt:variant>
        <vt:lpstr>Slayd sarlavhalari</vt:lpstr>
      </vt:variant>
      <vt:variant>
        <vt:i4>16</vt:i4>
      </vt:variant>
    </vt:vector>
  </HeadingPairs>
  <TitlesOfParts>
    <vt:vector size="17" baseType="lpstr">
      <vt:lpstr>Тема Office</vt:lpstr>
      <vt:lpstr>PowerPoint taqdimoti</vt:lpstr>
      <vt:lpstr>Krossvord 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Mustahkamlash uchun topshiriqlar: </vt:lpstr>
      <vt:lpstr>Mustahkamlash uchun topshiriqlar: </vt:lpstr>
      <vt:lpstr>Mustahkamlash uchun topshiriqlar: </vt:lpstr>
      <vt:lpstr>PowerPoint taqdimoti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 T</dc:creator>
  <cp:lastModifiedBy>Noma’lum foydalanuvchi</cp:lastModifiedBy>
  <cp:revision>256</cp:revision>
  <dcterms:created xsi:type="dcterms:W3CDTF">2020-09-03T11:25:49Z</dcterms:created>
  <dcterms:modified xsi:type="dcterms:W3CDTF">2020-09-18T04:59:53Z</dcterms:modified>
</cp:coreProperties>
</file>