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1427" r:id="rId7"/>
    <p:sldId id="341" r:id="rId8"/>
    <p:sldId id="1439" r:id="rId9"/>
    <p:sldId id="318" r:id="rId10"/>
    <p:sldId id="1429" r:id="rId11"/>
    <p:sldId id="1437" r:id="rId12"/>
    <p:sldId id="1421" r:id="rId13"/>
    <p:sldId id="1422" r:id="rId14"/>
    <p:sldId id="1424" r:id="rId15"/>
    <p:sldId id="1433" r:id="rId16"/>
    <p:sldId id="33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0000FF"/>
    <a:srgbClr val="B9F589"/>
    <a:srgbClr val="BFDA1C"/>
    <a:srgbClr val="DF6613"/>
    <a:srgbClr val="BCED50"/>
    <a:srgbClr val="CCE534"/>
    <a:srgbClr val="D7EA34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3.png"/><Relationship Id="rId3" Type="http://schemas.microsoft.com/office/2007/relationships/hdphoto" Target="../media/hdphoto15.wdp"/><Relationship Id="rId7" Type="http://schemas.openxmlformats.org/officeDocument/2006/relationships/image" Target="../media/image30.png"/><Relationship Id="rId12" Type="http://schemas.microsoft.com/office/2007/relationships/hdphoto" Target="../media/hdphoto19.wdp"/><Relationship Id="rId2" Type="http://schemas.openxmlformats.org/officeDocument/2006/relationships/image" Target="../media/image27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07/relationships/hdphoto" Target="../media/hdphoto16.wdp"/><Relationship Id="rId15" Type="http://schemas.openxmlformats.org/officeDocument/2006/relationships/image" Target="../media/image34.png"/><Relationship Id="rId10" Type="http://schemas.microsoft.com/office/2007/relationships/hdphoto" Target="../media/hdphoto18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91479" y="2269897"/>
            <a:ext cx="10125561" cy="31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Qizilqum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z-Cyrl-UZ" altLang="ru-RU" sz="50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3048000" y="566617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1F2B7E-8FAB-479E-AD7B-722997C4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6D6BCB-3293-4C18-9B5E-8976D9C3CFC2}"/>
              </a:ext>
            </a:extLst>
          </p:cNvPr>
          <p:cNvSpPr/>
          <p:nvPr/>
        </p:nvSpPr>
        <p:spPr>
          <a:xfrm>
            <a:off x="0" y="57837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iqlimining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qumliklarning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oquvchi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57038F-9736-45D9-86C6-3259050B52BB}"/>
              </a:ext>
            </a:extLst>
          </p:cNvPr>
          <p:cNvSpPr/>
          <p:nvPr/>
        </p:nvSpPr>
        <p:spPr>
          <a:xfrm>
            <a:off x="0" y="869675"/>
            <a:ext cx="12046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tranzit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yog‘ganda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qorlar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eriganda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vaqtli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soylar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76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groundwater&quot;">
            <a:extLst>
              <a:ext uri="{FF2B5EF4-FFF2-40B4-BE49-F238E27FC236}">
                <a16:creationId xmlns:a16="http://schemas.microsoft.com/office/drawing/2014/main" id="{4815BEE1-F569-4907-8191-D4D0D6F09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0628" r="5929"/>
          <a:stretch/>
        </p:blipFill>
        <p:spPr bwMode="auto">
          <a:xfrm>
            <a:off x="5645426" y="73346"/>
            <a:ext cx="6546574" cy="6711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B64455-D70D-457A-B99E-5621277DA182}"/>
              </a:ext>
            </a:extLst>
          </p:cNvPr>
          <p:cNvSpPr/>
          <p:nvPr/>
        </p:nvSpPr>
        <p:spPr>
          <a:xfrm>
            <a:off x="0" y="167109"/>
            <a:ext cx="6406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Ma’lumotlarga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dinamik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58 — 60 m</a:t>
            </a:r>
            <a:r>
              <a:rPr lang="en-US" sz="2400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FB8E4-682D-48A9-BD3E-D2F02B082C03}"/>
              </a:ext>
            </a:extLst>
          </p:cNvPr>
          <p:cNvSpPr/>
          <p:nvPr/>
        </p:nvSpPr>
        <p:spPr>
          <a:xfrm>
            <a:off x="5749557" y="6398406"/>
            <a:ext cx="2623178" cy="292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F09771-17AC-4041-9CE4-049CBD17896B}"/>
              </a:ext>
            </a:extLst>
          </p:cNvPr>
          <p:cNvSpPr/>
          <p:nvPr/>
        </p:nvSpPr>
        <p:spPr>
          <a:xfrm>
            <a:off x="5725692" y="5446523"/>
            <a:ext cx="476326" cy="15902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DC738F-28ED-4B67-8A57-383192E64231}"/>
              </a:ext>
            </a:extLst>
          </p:cNvPr>
          <p:cNvSpPr/>
          <p:nvPr/>
        </p:nvSpPr>
        <p:spPr>
          <a:xfrm>
            <a:off x="5785326" y="4797049"/>
            <a:ext cx="621347" cy="1590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CC5C15-1010-4C9F-BA43-9B6E779EF320}"/>
              </a:ext>
            </a:extLst>
          </p:cNvPr>
          <p:cNvSpPr/>
          <p:nvPr/>
        </p:nvSpPr>
        <p:spPr>
          <a:xfrm>
            <a:off x="5725692" y="4273829"/>
            <a:ext cx="1483491" cy="1855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598F5E-AC09-4625-AF14-439CA2EC0B51}"/>
              </a:ext>
            </a:extLst>
          </p:cNvPr>
          <p:cNvSpPr/>
          <p:nvPr/>
        </p:nvSpPr>
        <p:spPr>
          <a:xfrm>
            <a:off x="5725692" y="3950810"/>
            <a:ext cx="621347" cy="1855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589100-233A-42B1-8DE2-E4E3E4179BC9}"/>
              </a:ext>
            </a:extLst>
          </p:cNvPr>
          <p:cNvSpPr/>
          <p:nvPr/>
        </p:nvSpPr>
        <p:spPr>
          <a:xfrm>
            <a:off x="5725692" y="3339549"/>
            <a:ext cx="476326" cy="23777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39E3F2E-5CC1-445E-ABB6-D397B6D77D32}"/>
              </a:ext>
            </a:extLst>
          </p:cNvPr>
          <p:cNvCxnSpPr>
            <a:cxnSpLocks/>
          </p:cNvCxnSpPr>
          <p:nvPr/>
        </p:nvCxnSpPr>
        <p:spPr>
          <a:xfrm flipH="1">
            <a:off x="265800" y="1934816"/>
            <a:ext cx="53796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65E2C2-6DE4-4488-9902-7178513DA491}"/>
              </a:ext>
            </a:extLst>
          </p:cNvPr>
          <p:cNvSpPr/>
          <p:nvPr/>
        </p:nvSpPr>
        <p:spPr>
          <a:xfrm>
            <a:off x="16267" y="2178600"/>
            <a:ext cx="5769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bug‘lanishning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7034BB1-C2D4-40ED-A419-202CA24DC6C6}"/>
              </a:ext>
            </a:extLst>
          </p:cNvPr>
          <p:cNvSpPr/>
          <p:nvPr/>
        </p:nvSpPr>
        <p:spPr>
          <a:xfrm>
            <a:off x="-26507" y="3876678"/>
            <a:ext cx="5539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86C20D8-CE0E-4E84-8976-A4BE3161F975}"/>
              </a:ext>
            </a:extLst>
          </p:cNvPr>
          <p:cNvCxnSpPr>
            <a:cxnSpLocks/>
          </p:cNvCxnSpPr>
          <p:nvPr/>
        </p:nvCxnSpPr>
        <p:spPr>
          <a:xfrm flipH="1">
            <a:off x="250597" y="3643586"/>
            <a:ext cx="500147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ABE5F51-AA5C-4321-9463-AFDF4AC80696}"/>
              </a:ext>
            </a:extLst>
          </p:cNvPr>
          <p:cNvCxnSpPr>
            <a:cxnSpLocks/>
          </p:cNvCxnSpPr>
          <p:nvPr/>
        </p:nvCxnSpPr>
        <p:spPr>
          <a:xfrm flipH="1">
            <a:off x="250597" y="5406292"/>
            <a:ext cx="511458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A3BD7C0-D4DD-4319-9EBA-96DC427DCE96}"/>
              </a:ext>
            </a:extLst>
          </p:cNvPr>
          <p:cNvSpPr/>
          <p:nvPr/>
        </p:nvSpPr>
        <p:spPr>
          <a:xfrm>
            <a:off x="61141" y="5605550"/>
            <a:ext cx="5364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mineral,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termik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aniqlangan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6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55A5E9-0683-46AA-92D1-F87473D11D41}"/>
              </a:ext>
            </a:extLst>
          </p:cNvPr>
          <p:cNvSpPr/>
          <p:nvPr/>
        </p:nvSpPr>
        <p:spPr>
          <a:xfrm>
            <a:off x="450574" y="277141"/>
            <a:ext cx="110523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sur-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sho‘rxok-botqoq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34B59-4F8F-4BA9-9EE3-DBEEA908F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1" t="9854" b="7826"/>
          <a:stretch/>
        </p:blipFill>
        <p:spPr>
          <a:xfrm>
            <a:off x="450574" y="2127096"/>
            <a:ext cx="2981739" cy="4688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E886E3-BF56-4E63-A7FA-5FDEE539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32" b="8406"/>
          <a:stretch/>
        </p:blipFill>
        <p:spPr>
          <a:xfrm>
            <a:off x="4164144" y="2062804"/>
            <a:ext cx="3087307" cy="46903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04F3D-364C-4519-88FF-C0CA178D3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6855" y="2062803"/>
            <a:ext cx="2981740" cy="46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1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A6C66D-A42C-4B54-A0AB-6D2CD04A1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578" t="9132" r="4026" b="8823"/>
          <a:stretch/>
        </p:blipFill>
        <p:spPr>
          <a:xfrm>
            <a:off x="2295947" y="283705"/>
            <a:ext cx="7745893" cy="625502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7C4BBB-7EAC-4BAD-A0F1-FE94FB24B812}"/>
              </a:ext>
            </a:extLst>
          </p:cNvPr>
          <p:cNvSpPr/>
          <p:nvPr/>
        </p:nvSpPr>
        <p:spPr>
          <a:xfrm>
            <a:off x="7845307" y="5740896"/>
            <a:ext cx="4280450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Mustahkamlangan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qumliklarida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juzg‘un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quyonsuyak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akatsiyasi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qandim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selin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2AE70F-92DE-4349-9116-4C02D45E92A1}"/>
              </a:ext>
            </a:extLst>
          </p:cNvPr>
          <p:cNvSpPr/>
          <p:nvPr/>
        </p:nvSpPr>
        <p:spPr>
          <a:xfrm>
            <a:off x="0" y="5760586"/>
            <a:ext cx="4346694" cy="804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Sur-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burgan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toshburgan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4392DAF-8203-41A2-A7A6-DBD7D57182B0}"/>
              </a:ext>
            </a:extLst>
          </p:cNvPr>
          <p:cNvSpPr/>
          <p:nvPr/>
        </p:nvSpPr>
        <p:spPr>
          <a:xfrm>
            <a:off x="4803913" y="2547730"/>
            <a:ext cx="2584174" cy="18652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E9F56A8-EA31-450D-9814-5C1DDE0EE496}"/>
              </a:ext>
            </a:extLst>
          </p:cNvPr>
          <p:cNvSpPr/>
          <p:nvPr/>
        </p:nvSpPr>
        <p:spPr>
          <a:xfrm>
            <a:off x="8587409" y="940904"/>
            <a:ext cx="1285459" cy="595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9526169-C356-4C78-89F0-216FACEF8FE7}"/>
              </a:ext>
            </a:extLst>
          </p:cNvPr>
          <p:cNvSpPr/>
          <p:nvPr/>
        </p:nvSpPr>
        <p:spPr>
          <a:xfrm>
            <a:off x="9170513" y="1989942"/>
            <a:ext cx="834886" cy="5954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2C321D7-1D91-4E64-BC84-6B513466573D}"/>
              </a:ext>
            </a:extLst>
          </p:cNvPr>
          <p:cNvSpPr/>
          <p:nvPr/>
        </p:nvSpPr>
        <p:spPr>
          <a:xfrm>
            <a:off x="2736578" y="755374"/>
            <a:ext cx="1199318" cy="660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AEE5F-F365-44E9-B2EA-10EA12AABA6F}"/>
              </a:ext>
            </a:extLst>
          </p:cNvPr>
          <p:cNvSpPr/>
          <p:nvPr/>
        </p:nvSpPr>
        <p:spPr>
          <a:xfrm>
            <a:off x="56326" y="489304"/>
            <a:ext cx="3756993" cy="65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 dan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16" name="Знак ''минус'' 15">
            <a:extLst>
              <a:ext uri="{FF2B5EF4-FFF2-40B4-BE49-F238E27FC236}">
                <a16:creationId xmlns:a16="http://schemas.microsoft.com/office/drawing/2014/main" id="{39F82B85-49AD-417B-B389-DA119E91C238}"/>
              </a:ext>
            </a:extLst>
          </p:cNvPr>
          <p:cNvSpPr/>
          <p:nvPr/>
        </p:nvSpPr>
        <p:spPr>
          <a:xfrm>
            <a:off x="8184878" y="2104076"/>
            <a:ext cx="4371560" cy="183687"/>
          </a:xfrm>
          <a:prstGeom prst="mathMinus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''минус'' 16">
            <a:extLst>
              <a:ext uri="{FF2B5EF4-FFF2-40B4-BE49-F238E27FC236}">
                <a16:creationId xmlns:a16="http://schemas.microsoft.com/office/drawing/2014/main" id="{B3AAA6B0-D250-4C70-886C-10CCE6FE03FC}"/>
              </a:ext>
            </a:extLst>
          </p:cNvPr>
          <p:cNvSpPr/>
          <p:nvPr/>
        </p:nvSpPr>
        <p:spPr>
          <a:xfrm>
            <a:off x="8839200" y="5249062"/>
            <a:ext cx="3717238" cy="143161"/>
          </a:xfrm>
          <a:prstGeom prst="mathMinus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нак ''минус'' 17">
            <a:extLst>
              <a:ext uri="{FF2B5EF4-FFF2-40B4-BE49-F238E27FC236}">
                <a16:creationId xmlns:a16="http://schemas.microsoft.com/office/drawing/2014/main" id="{B51117CA-899F-41CA-A90D-4A67BA0B756E}"/>
              </a:ext>
            </a:extLst>
          </p:cNvPr>
          <p:cNvSpPr/>
          <p:nvPr/>
        </p:nvSpPr>
        <p:spPr>
          <a:xfrm>
            <a:off x="-410798" y="1521999"/>
            <a:ext cx="4346694" cy="139906"/>
          </a:xfrm>
          <a:prstGeom prst="mathMinus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нак ''минус'' 19">
            <a:extLst>
              <a:ext uri="{FF2B5EF4-FFF2-40B4-BE49-F238E27FC236}">
                <a16:creationId xmlns:a16="http://schemas.microsoft.com/office/drawing/2014/main" id="{24D9C060-597A-47B8-9C0E-2CBCF52F3887}"/>
              </a:ext>
            </a:extLst>
          </p:cNvPr>
          <p:cNvSpPr/>
          <p:nvPr/>
        </p:nvSpPr>
        <p:spPr>
          <a:xfrm>
            <a:off x="-324658" y="5280005"/>
            <a:ext cx="4015406" cy="139906"/>
          </a:xfrm>
          <a:prstGeom prst="mathMinus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AEC4BF9-C765-4FA7-9139-D81632E9B1AC}"/>
              </a:ext>
            </a:extLst>
          </p:cNvPr>
          <p:cNvSpPr/>
          <p:nvPr/>
        </p:nvSpPr>
        <p:spPr>
          <a:xfrm>
            <a:off x="9243391" y="4193759"/>
            <a:ext cx="1040296" cy="450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4A6089-8EFE-4CB4-9FD9-B60FC04F667B}"/>
              </a:ext>
            </a:extLst>
          </p:cNvPr>
          <p:cNvSpPr/>
          <p:nvPr/>
        </p:nvSpPr>
        <p:spPr>
          <a:xfrm>
            <a:off x="9438863" y="3340557"/>
            <a:ext cx="2676937" cy="7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boshlanishi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sarg‘ayib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qurg‘oqchilik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yerlarga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endParaRPr lang="en-US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o‘saveradi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12772CE-7786-4ED2-B4F6-056283CCE8A2}"/>
              </a:ext>
            </a:extLst>
          </p:cNvPr>
          <p:cNvSpPr/>
          <p:nvPr/>
        </p:nvSpPr>
        <p:spPr>
          <a:xfrm>
            <a:off x="2150160" y="2287763"/>
            <a:ext cx="586418" cy="13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B903E6-902B-4B91-9643-44F922978E30}"/>
              </a:ext>
            </a:extLst>
          </p:cNvPr>
          <p:cNvSpPr/>
          <p:nvPr/>
        </p:nvSpPr>
        <p:spPr>
          <a:xfrm>
            <a:off x="2289315" y="4193759"/>
            <a:ext cx="586418" cy="450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5A740C-3F5B-4C40-ACC3-09FE3C7B1A46}"/>
              </a:ext>
            </a:extLst>
          </p:cNvPr>
          <p:cNvSpPr/>
          <p:nvPr/>
        </p:nvSpPr>
        <p:spPr>
          <a:xfrm>
            <a:off x="8355504" y="159024"/>
            <a:ext cx="3816623" cy="1820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tarqalganlari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o‘suvchi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efemeroidlar</a:t>
            </a:r>
            <a:r>
              <a:rPr lang="en-US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qo‘ng‘irbosh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yaltirbosh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boychechak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chuchmoma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kavrak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B71D01-A04E-434C-B8B0-D3F4C2D5630E}"/>
              </a:ext>
            </a:extLst>
          </p:cNvPr>
          <p:cNvSpPr/>
          <p:nvPr/>
        </p:nvSpPr>
        <p:spPr>
          <a:xfrm>
            <a:off x="19872" y="1736981"/>
            <a:ext cx="27332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Sho‘rxok, sho‘rxok-botqoq yerlarida </a:t>
            </a:r>
            <a:r>
              <a:rPr lang="it-IT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qorasaksovul,</a:t>
            </a:r>
          </a:p>
          <a:p>
            <a:pPr algn="ctr"/>
            <a:r>
              <a:rPr lang="it-IT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yulg‘un, baliqko‘z, sarisazan, </a:t>
            </a:r>
            <a:r>
              <a:rPr lang="it-IT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taqirlarda  </a:t>
            </a:r>
            <a:r>
              <a:rPr lang="it-IT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donasho‘r</a:t>
            </a:r>
            <a:r>
              <a:rPr lang="it-IT" sz="2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o‘sadi. Amudaryo sohillarida to‘qayzorlar bor.</a:t>
            </a:r>
            <a:endParaRPr lang="ru-RU" sz="2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6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822CEF-C9DC-4BD1-92C2-19503E6CD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217" t="18744" r="9565" b="9372"/>
          <a:stretch/>
        </p:blipFill>
        <p:spPr>
          <a:xfrm>
            <a:off x="0" y="0"/>
            <a:ext cx="1215623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A9787A-881B-440A-AB85-0529D486C941}"/>
              </a:ext>
            </a:extLst>
          </p:cNvPr>
          <p:cNvSpPr/>
          <p:nvPr/>
        </p:nvSpPr>
        <p:spPr>
          <a:xfrm>
            <a:off x="251790" y="198783"/>
            <a:ext cx="6930888" cy="12854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cho‘llarida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sichqoni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shalpangquloq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o‘qilon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bo‘g‘ma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iloni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charxilon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6FBEBD-6D76-4E23-A7DD-9C91F79CA064}"/>
              </a:ext>
            </a:extLst>
          </p:cNvPr>
          <p:cNvSpPr/>
          <p:nvPr/>
        </p:nvSpPr>
        <p:spPr>
          <a:xfrm>
            <a:off x="251790" y="1603513"/>
            <a:ext cx="6930888" cy="1152939"/>
          </a:xfrm>
          <a:prstGeom prst="rect">
            <a:avLst/>
          </a:prstGeom>
          <a:solidFill>
            <a:srgbClr val="DF6613"/>
          </a:solidFill>
          <a:ln>
            <a:solidFill>
              <a:srgbClr val="DF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sayg‘oq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7010A0-C0CA-42E9-9221-1B0E5F7C11D5}"/>
              </a:ext>
            </a:extLst>
          </p:cNvPr>
          <p:cNvSpPr/>
          <p:nvPr/>
        </p:nvSpPr>
        <p:spPr>
          <a:xfrm>
            <a:off x="251790" y="2849217"/>
            <a:ext cx="6930888" cy="11529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Hasharotlardan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chayon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qoraqurt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falanga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chigirtkalar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F5B462-FB4D-4591-8E50-ABAA63FC7617}"/>
              </a:ext>
            </a:extLst>
          </p:cNvPr>
          <p:cNvSpPr/>
          <p:nvPr/>
        </p:nvSpPr>
        <p:spPr>
          <a:xfrm>
            <a:off x="251790" y="4121426"/>
            <a:ext cx="6930888" cy="111980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sohillaridagi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311F99-2614-4AEA-A190-8BC49A50B265}"/>
              </a:ext>
            </a:extLst>
          </p:cNvPr>
          <p:cNvSpPr/>
          <p:nvPr/>
        </p:nvSpPr>
        <p:spPr>
          <a:xfrm>
            <a:off x="251790" y="5360505"/>
            <a:ext cx="6930888" cy="1398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A65724-57A9-4617-996B-10EC12D13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9930" y="2623930"/>
            <a:ext cx="1658601" cy="1704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BF3733-04BE-4F0D-BA41-8B3C8A8C6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7629" y="0"/>
            <a:ext cx="1658601" cy="102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F602E9-5CE3-4AEA-867F-0B77BA9B7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3526" y="5696286"/>
            <a:ext cx="1501482" cy="1201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FD59B5-2B0B-4F10-929F-2AE87ED28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2678" y="5737116"/>
            <a:ext cx="1411356" cy="1119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DBD9A6-E58A-419E-B9FB-04C3D19695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127" y="94462"/>
            <a:ext cx="1620218" cy="1119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BC5687-D584-4638-B322-6E28F88CAC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7410" t="6231" r="10888" b="6329"/>
          <a:stretch/>
        </p:blipFill>
        <p:spPr>
          <a:xfrm>
            <a:off x="7122004" y="3208456"/>
            <a:ext cx="1658600" cy="1972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085950-F0A0-4741-8BF8-A9DD3372BB1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377" r="13034"/>
          <a:stretch/>
        </p:blipFill>
        <p:spPr>
          <a:xfrm>
            <a:off x="7239127" y="1490483"/>
            <a:ext cx="1596163" cy="129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92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583096" y="1124753"/>
            <a:ext cx="11039062" cy="1512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Qizilqum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2" y="4014910"/>
            <a:ext cx="4575619" cy="28430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6612858" y="4014910"/>
            <a:ext cx="4640867" cy="28377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583096" y="2925819"/>
            <a:ext cx="11052317" cy="580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831208-0854-44B6-B86A-A0047DDB6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979" t="19695" r="22064" b="17085"/>
          <a:stretch/>
        </p:blipFill>
        <p:spPr>
          <a:xfrm>
            <a:off x="1990565" y="1218483"/>
            <a:ext cx="7774121" cy="53182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636105" y="745261"/>
            <a:ext cx="10919790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0" y="1244681"/>
            <a:ext cx="2007059" cy="224676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Okrugga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cho‘lining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10038809" y="4798179"/>
            <a:ext cx="2013397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Janubi-sharqda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-66258" y="3705676"/>
            <a:ext cx="2139579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shimoli-g‘arbda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endParaRPr lang="ru-RU" sz="22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268278" y="4550189"/>
            <a:ext cx="3770531" cy="10328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>
            <a:off x="1754893" y="2368065"/>
            <a:ext cx="2732466" cy="614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</p:cNvCxnSpPr>
          <p:nvPr/>
        </p:nvCxnSpPr>
        <p:spPr>
          <a:xfrm flipV="1">
            <a:off x="2029016" y="3326296"/>
            <a:ext cx="1999645" cy="11026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4FE344C-7E1B-4561-869A-22B7390645FA}"/>
              </a:ext>
            </a:extLst>
          </p:cNvPr>
          <p:cNvSpPr/>
          <p:nvPr/>
        </p:nvSpPr>
        <p:spPr>
          <a:xfrm>
            <a:off x="10038809" y="2914030"/>
            <a:ext cx="2051849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harqda</a:t>
            </a:r>
          </a:p>
          <a:p>
            <a:pPr algn="ctr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Mirzacho‘l okrugi</a:t>
            </a:r>
            <a:endParaRPr lang="ru-RU" sz="2400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BF253E5-1255-4600-96AE-BA0A5CC31ACE}"/>
              </a:ext>
            </a:extLst>
          </p:cNvPr>
          <p:cNvCxnSpPr>
            <a:cxnSpLocks/>
          </p:cNvCxnSpPr>
          <p:nvPr/>
        </p:nvCxnSpPr>
        <p:spPr>
          <a:xfrm flipH="1">
            <a:off x="6944139" y="3498890"/>
            <a:ext cx="3366052" cy="5780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6D571CA-2049-4CEA-A164-373FC6E6B137}"/>
              </a:ext>
            </a:extLst>
          </p:cNvPr>
          <p:cNvSpPr/>
          <p:nvPr/>
        </p:nvSpPr>
        <p:spPr>
          <a:xfrm>
            <a:off x="-87788" y="5521100"/>
            <a:ext cx="205184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endParaRPr lang="ru-RU" sz="2400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8E38674-8F86-48D1-A24F-C0459DC7AE30}"/>
              </a:ext>
            </a:extLst>
          </p:cNvPr>
          <p:cNvCxnSpPr>
            <a:cxnSpLocks/>
          </p:cNvCxnSpPr>
          <p:nvPr/>
        </p:nvCxnSpPr>
        <p:spPr>
          <a:xfrm flipV="1">
            <a:off x="1761758" y="4638261"/>
            <a:ext cx="2869225" cy="12727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299D5AD-1DBE-458C-9E3B-9BA1630DDFFD}"/>
              </a:ext>
            </a:extLst>
          </p:cNvPr>
          <p:cNvSpPr/>
          <p:nvPr/>
        </p:nvSpPr>
        <p:spPr>
          <a:xfrm>
            <a:off x="9978807" y="1523690"/>
            <a:ext cx="221319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Shimoli-sharqi Qozog‘iston</a:t>
            </a:r>
            <a:endParaRPr lang="ru-RU" sz="2400" dirty="0"/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962363C-5156-4A0A-9C62-3ABF445D80ED}"/>
              </a:ext>
            </a:extLst>
          </p:cNvPr>
          <p:cNvCxnSpPr>
            <a:cxnSpLocks/>
          </p:cNvCxnSpPr>
          <p:nvPr/>
        </p:nvCxnSpPr>
        <p:spPr>
          <a:xfrm flipH="1">
            <a:off x="6944139" y="2026595"/>
            <a:ext cx="3257296" cy="7898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F0A788-10E8-435A-8627-B485B7B8B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68E892-71A4-44FE-84BB-60C6EA6E763E}"/>
              </a:ext>
            </a:extLst>
          </p:cNvPr>
          <p:cNvSpPr/>
          <p:nvPr/>
        </p:nvSpPr>
        <p:spPr>
          <a:xfrm>
            <a:off x="13254" y="204907"/>
            <a:ext cx="6082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rtacha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m,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E3D678-2D7F-47F1-AD2E-3C3EFACA854F}"/>
              </a:ext>
            </a:extLst>
          </p:cNvPr>
          <p:cNvSpPr/>
          <p:nvPr/>
        </p:nvSpPr>
        <p:spPr>
          <a:xfrm>
            <a:off x="6334540" y="158523"/>
            <a:ext cx="5777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Mingbuloq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m past.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Tomditovning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Oqtov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974 m.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kyzlkym&quot;">
            <a:extLst>
              <a:ext uri="{FF2B5EF4-FFF2-40B4-BE49-F238E27FC236}">
                <a16:creationId xmlns:a16="http://schemas.microsoft.com/office/drawing/2014/main" id="{F153D260-C1CE-4EC1-9A6C-4F92B424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7B732C-9848-4F8B-B955-B3A8F2BDD7C8}"/>
              </a:ext>
            </a:extLst>
          </p:cNvPr>
          <p:cNvSpPr/>
          <p:nvPr/>
        </p:nvSpPr>
        <p:spPr>
          <a:xfrm>
            <a:off x="13254" y="85639"/>
            <a:ext cx="5870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botiqlardan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Qizilqumning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Mutlaq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m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ishg‘ol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171337-6B56-43B3-AD04-2C4CB31DB2D3}"/>
              </a:ext>
            </a:extLst>
          </p:cNvPr>
          <p:cNvSpPr/>
          <p:nvPr/>
        </p:nvSpPr>
        <p:spPr>
          <a:xfrm>
            <a:off x="6202015" y="85639"/>
            <a:ext cx="5870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Tekisliklarning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aksariyat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marzalari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do‘nglari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barxanlar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marzalari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mustahkamlangan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D99DED-40B8-4134-8DB8-8145C5ECB8B3}"/>
              </a:ext>
            </a:extLst>
          </p:cNvPr>
          <p:cNvSpPr/>
          <p:nvPr/>
        </p:nvSpPr>
        <p:spPr>
          <a:xfrm>
            <a:off x="79514" y="4318263"/>
            <a:ext cx="6785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Barxanlar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quduqlar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Taqirlar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to‘lib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taqirga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1386D2-804C-4B97-BFDC-4AA6E09CD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717" t="17376" r="35000" b="17279"/>
          <a:stretch/>
        </p:blipFill>
        <p:spPr>
          <a:xfrm>
            <a:off x="-1" y="0"/>
            <a:ext cx="6096001" cy="68526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031FFE-1471-4C3D-9CC1-2756BB60F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87" t="14862" r="36521" b="19599"/>
          <a:stretch/>
        </p:blipFill>
        <p:spPr>
          <a:xfrm>
            <a:off x="6096000" y="0"/>
            <a:ext cx="6096004" cy="686352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EDBC74-DA82-47F0-9B55-A1E2F49F0E77}"/>
              </a:ext>
            </a:extLst>
          </p:cNvPr>
          <p:cNvSpPr/>
          <p:nvPr/>
        </p:nvSpPr>
        <p:spPr>
          <a:xfrm>
            <a:off x="-1" y="5102087"/>
            <a:ext cx="3882888" cy="1761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botiqlarda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A6F508-FE58-4155-8CF0-7658898F4215}"/>
              </a:ext>
            </a:extLst>
          </p:cNvPr>
          <p:cNvSpPr/>
          <p:nvPr/>
        </p:nvSpPr>
        <p:spPr>
          <a:xfrm>
            <a:off x="0" y="1"/>
            <a:ext cx="3551583" cy="1643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Qizilqumning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445C8C9-92BA-4078-ACC2-A97CFCD44A45}"/>
              </a:ext>
            </a:extLst>
          </p:cNvPr>
          <p:cNvSpPr/>
          <p:nvPr/>
        </p:nvSpPr>
        <p:spPr>
          <a:xfrm>
            <a:off x="4174437" y="6008758"/>
            <a:ext cx="2584174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Quljuqtov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(785 m)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5096649-3164-4A01-B902-0C8B16DA6839}"/>
              </a:ext>
            </a:extLst>
          </p:cNvPr>
          <p:cNvCxnSpPr>
            <a:cxnSpLocks/>
          </p:cNvCxnSpPr>
          <p:nvPr/>
        </p:nvCxnSpPr>
        <p:spPr>
          <a:xfrm flipV="1">
            <a:off x="5367130" y="5166613"/>
            <a:ext cx="437320" cy="816193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06D2FB0-7214-4772-8497-9D71534781A3}"/>
              </a:ext>
            </a:extLst>
          </p:cNvPr>
          <p:cNvSpPr/>
          <p:nvPr/>
        </p:nvSpPr>
        <p:spPr>
          <a:xfrm>
            <a:off x="6096000" y="1358349"/>
            <a:ext cx="2392015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Yetimtov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(511 m)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35D14D7-AF2B-4684-AB79-4C07298A190E}"/>
              </a:ext>
            </a:extLst>
          </p:cNvPr>
          <p:cNvCxnSpPr>
            <a:cxnSpLocks/>
          </p:cNvCxnSpPr>
          <p:nvPr/>
        </p:nvCxnSpPr>
        <p:spPr>
          <a:xfrm flipH="1">
            <a:off x="6758611" y="1928193"/>
            <a:ext cx="261727" cy="589720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E7A7326-A828-49A9-829E-593F25EC1A7D}"/>
              </a:ext>
            </a:extLst>
          </p:cNvPr>
          <p:cNvSpPr/>
          <p:nvPr/>
        </p:nvSpPr>
        <p:spPr>
          <a:xfrm>
            <a:off x="7865165" y="3519396"/>
            <a:ext cx="2484782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Tomditov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(974 m)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52ACA5E-A6C6-4A02-B12F-E0594948935B}"/>
              </a:ext>
            </a:extLst>
          </p:cNvPr>
          <p:cNvCxnSpPr>
            <a:cxnSpLocks/>
            <a:stCxn id="27" idx="1"/>
            <a:endCxn id="46" idx="3"/>
          </p:cNvCxnSpPr>
          <p:nvPr/>
        </p:nvCxnSpPr>
        <p:spPr>
          <a:xfrm flipH="1" flipV="1">
            <a:off x="7446898" y="3695246"/>
            <a:ext cx="418267" cy="109072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7682F0C-E046-4714-94DE-8DD825666984}"/>
              </a:ext>
            </a:extLst>
          </p:cNvPr>
          <p:cNvSpPr/>
          <p:nvPr/>
        </p:nvSpPr>
        <p:spPr>
          <a:xfrm>
            <a:off x="1467675" y="3519396"/>
            <a:ext cx="2845908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Ovminzatov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(695 m)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109106AB-24F1-44C1-8A2A-CA696374D2EE}"/>
              </a:ext>
            </a:extLst>
          </p:cNvPr>
          <p:cNvCxnSpPr>
            <a:cxnSpLocks/>
          </p:cNvCxnSpPr>
          <p:nvPr/>
        </p:nvCxnSpPr>
        <p:spPr>
          <a:xfrm>
            <a:off x="4343401" y="3769968"/>
            <a:ext cx="1023729" cy="483980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C1200F8-D8EA-4E8F-A7AB-7F0FDC50C6EA}"/>
              </a:ext>
            </a:extLst>
          </p:cNvPr>
          <p:cNvSpPr/>
          <p:nvPr/>
        </p:nvSpPr>
        <p:spPr>
          <a:xfrm>
            <a:off x="3430661" y="1072552"/>
            <a:ext cx="2632211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Bo‘kantov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(764 m)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42AA9E7F-F2E6-4E6E-9D87-80955A04A2A1}"/>
              </a:ext>
            </a:extLst>
          </p:cNvPr>
          <p:cNvCxnSpPr>
            <a:cxnSpLocks/>
          </p:cNvCxnSpPr>
          <p:nvPr/>
        </p:nvCxnSpPr>
        <p:spPr>
          <a:xfrm>
            <a:off x="4802261" y="1624604"/>
            <a:ext cx="425728" cy="381826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92BBCEA-D1C9-459A-9C3F-8332C59B5CA3}"/>
              </a:ext>
            </a:extLst>
          </p:cNvPr>
          <p:cNvSpPr/>
          <p:nvPr/>
        </p:nvSpPr>
        <p:spPr>
          <a:xfrm>
            <a:off x="-2" y="1470991"/>
            <a:ext cx="3139109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Uvays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(473 m)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AFBE7895-5D1D-4C6A-BD12-5BFB9E737518}"/>
              </a:ext>
            </a:extLst>
          </p:cNvPr>
          <p:cNvCxnSpPr>
            <a:cxnSpLocks/>
          </p:cNvCxnSpPr>
          <p:nvPr/>
        </p:nvCxnSpPr>
        <p:spPr>
          <a:xfrm>
            <a:off x="594689" y="2040834"/>
            <a:ext cx="465485" cy="477079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E39FD180-5F67-4D60-8B5A-D97A49C0D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879259"/>
              </p:ext>
            </p:extLst>
          </p:nvPr>
        </p:nvGraphicFramePr>
        <p:xfrm>
          <a:off x="5274367" y="2002795"/>
          <a:ext cx="1177796" cy="486005"/>
        </p:xfrm>
        <a:graphic>
          <a:graphicData uri="http://schemas.openxmlformats.org/drawingml/2006/table">
            <a:tbl>
              <a:tblPr/>
              <a:tblGrid>
                <a:gridCol w="1177796">
                  <a:extLst>
                    <a:ext uri="{9D8B030D-6E8A-4147-A177-3AD203B41FA5}">
                      <a16:colId xmlns:a16="http://schemas.microsoft.com/office/drawing/2014/main" val="2740952936"/>
                    </a:ext>
                  </a:extLst>
                </a:gridCol>
              </a:tblGrid>
              <a:tr h="4860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183779"/>
                  </a:ext>
                </a:extLst>
              </a:tr>
            </a:tbl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481D3796-0F8E-4733-A059-8E105ECDC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919659"/>
              </p:ext>
            </p:extLst>
          </p:nvPr>
        </p:nvGraphicFramePr>
        <p:xfrm>
          <a:off x="6567277" y="2543866"/>
          <a:ext cx="779401" cy="365760"/>
        </p:xfrm>
        <a:graphic>
          <a:graphicData uri="http://schemas.openxmlformats.org/drawingml/2006/table">
            <a:tbl>
              <a:tblPr/>
              <a:tblGrid>
                <a:gridCol w="779401">
                  <a:extLst>
                    <a:ext uri="{9D8B030D-6E8A-4147-A177-3AD203B41FA5}">
                      <a16:colId xmlns:a16="http://schemas.microsoft.com/office/drawing/2014/main" val="2740952936"/>
                    </a:ext>
                  </a:extLst>
                </a:gridCol>
              </a:tblGrid>
              <a:tr h="2788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183779"/>
                  </a:ext>
                </a:extLst>
              </a:tr>
            </a:tbl>
          </a:graphicData>
        </a:graphic>
      </p:graphicFrame>
      <p:graphicFrame>
        <p:nvGraphicFramePr>
          <p:cNvPr id="46" name="Таблица 45">
            <a:extLst>
              <a:ext uri="{FF2B5EF4-FFF2-40B4-BE49-F238E27FC236}">
                <a16:creationId xmlns:a16="http://schemas.microsoft.com/office/drawing/2014/main" id="{AA2AF503-B510-4845-84C1-4067DF165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576906"/>
              </p:ext>
            </p:extLst>
          </p:nvPr>
        </p:nvGraphicFramePr>
        <p:xfrm>
          <a:off x="6526696" y="3442116"/>
          <a:ext cx="920202" cy="506260"/>
        </p:xfrm>
        <a:graphic>
          <a:graphicData uri="http://schemas.openxmlformats.org/drawingml/2006/table">
            <a:tbl>
              <a:tblPr/>
              <a:tblGrid>
                <a:gridCol w="920202">
                  <a:extLst>
                    <a:ext uri="{9D8B030D-6E8A-4147-A177-3AD203B41FA5}">
                      <a16:colId xmlns:a16="http://schemas.microsoft.com/office/drawing/2014/main" val="2740952936"/>
                    </a:ext>
                  </a:extLst>
                </a:gridCol>
              </a:tblGrid>
              <a:tr h="5062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183779"/>
                  </a:ext>
                </a:extLst>
              </a:tr>
            </a:tbl>
          </a:graphicData>
        </a:graphic>
      </p:graphicFrame>
      <p:graphicFrame>
        <p:nvGraphicFramePr>
          <p:cNvPr id="51" name="Таблица 50">
            <a:extLst>
              <a:ext uri="{FF2B5EF4-FFF2-40B4-BE49-F238E27FC236}">
                <a16:creationId xmlns:a16="http://schemas.microsoft.com/office/drawing/2014/main" id="{E459EEA0-8BC5-4567-97AE-24D0380C8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734982"/>
              </p:ext>
            </p:extLst>
          </p:nvPr>
        </p:nvGraphicFramePr>
        <p:xfrm>
          <a:off x="5444154" y="4589833"/>
          <a:ext cx="1177796" cy="506260"/>
        </p:xfrm>
        <a:graphic>
          <a:graphicData uri="http://schemas.openxmlformats.org/drawingml/2006/table">
            <a:tbl>
              <a:tblPr/>
              <a:tblGrid>
                <a:gridCol w="1177796">
                  <a:extLst>
                    <a:ext uri="{9D8B030D-6E8A-4147-A177-3AD203B41FA5}">
                      <a16:colId xmlns:a16="http://schemas.microsoft.com/office/drawing/2014/main" val="2740952936"/>
                    </a:ext>
                  </a:extLst>
                </a:gridCol>
              </a:tblGrid>
              <a:tr h="5062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183779"/>
                  </a:ext>
                </a:extLst>
              </a:tr>
            </a:tbl>
          </a:graphicData>
        </a:graphic>
      </p:graphicFrame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F6A02A91-EB03-443B-9602-86A74C1CC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508308"/>
              </p:ext>
            </p:extLst>
          </p:nvPr>
        </p:nvGraphicFramePr>
        <p:xfrm>
          <a:off x="5389481" y="4089239"/>
          <a:ext cx="1177796" cy="391627"/>
        </p:xfrm>
        <a:graphic>
          <a:graphicData uri="http://schemas.openxmlformats.org/drawingml/2006/table">
            <a:tbl>
              <a:tblPr/>
              <a:tblGrid>
                <a:gridCol w="1177796">
                  <a:extLst>
                    <a:ext uri="{9D8B030D-6E8A-4147-A177-3AD203B41FA5}">
                      <a16:colId xmlns:a16="http://schemas.microsoft.com/office/drawing/2014/main" val="2740952936"/>
                    </a:ext>
                  </a:extLst>
                </a:gridCol>
              </a:tblGrid>
              <a:tr h="391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183779"/>
                  </a:ext>
                </a:extLst>
              </a:tr>
            </a:tbl>
          </a:graphicData>
        </a:graphic>
      </p:graphicFrame>
      <p:graphicFrame>
        <p:nvGraphicFramePr>
          <p:cNvPr id="54" name="Таблица 53">
            <a:extLst>
              <a:ext uri="{FF2B5EF4-FFF2-40B4-BE49-F238E27FC236}">
                <a16:creationId xmlns:a16="http://schemas.microsoft.com/office/drawing/2014/main" id="{60AFEB54-0C81-44AA-B976-5E4BCFBA6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780333"/>
              </p:ext>
            </p:extLst>
          </p:nvPr>
        </p:nvGraphicFramePr>
        <p:xfrm>
          <a:off x="827431" y="2539934"/>
          <a:ext cx="1014621" cy="477079"/>
        </p:xfrm>
        <a:graphic>
          <a:graphicData uri="http://schemas.openxmlformats.org/drawingml/2006/table">
            <a:tbl>
              <a:tblPr/>
              <a:tblGrid>
                <a:gridCol w="1014621">
                  <a:extLst>
                    <a:ext uri="{9D8B030D-6E8A-4147-A177-3AD203B41FA5}">
                      <a16:colId xmlns:a16="http://schemas.microsoft.com/office/drawing/2014/main" val="2740952936"/>
                    </a:ext>
                  </a:extLst>
                </a:gridCol>
              </a:tblGrid>
              <a:tr h="4770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183779"/>
                  </a:ext>
                </a:extLst>
              </a:tr>
            </a:tbl>
          </a:graphicData>
        </a:graphic>
      </p:graphicFrame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89579D2-5806-4712-AB33-325A671AF0BD}"/>
              </a:ext>
            </a:extLst>
          </p:cNvPr>
          <p:cNvSpPr/>
          <p:nvPr/>
        </p:nvSpPr>
        <p:spPr>
          <a:xfrm>
            <a:off x="2026775" y="2156903"/>
            <a:ext cx="2072296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Mingbuloq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sz="2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F01D4229-5EB3-49B0-8CBC-99B3FD84C534}"/>
              </a:ext>
            </a:extLst>
          </p:cNvPr>
          <p:cNvCxnSpPr>
            <a:cxnSpLocks/>
          </p:cNvCxnSpPr>
          <p:nvPr/>
        </p:nvCxnSpPr>
        <p:spPr>
          <a:xfrm>
            <a:off x="3915192" y="2634590"/>
            <a:ext cx="428209" cy="319923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Таблица 61">
            <a:extLst>
              <a:ext uri="{FF2B5EF4-FFF2-40B4-BE49-F238E27FC236}">
                <a16:creationId xmlns:a16="http://schemas.microsoft.com/office/drawing/2014/main" id="{71E06D98-24E9-4D21-96AC-4DA7DD454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462632"/>
              </p:ext>
            </p:extLst>
          </p:nvPr>
        </p:nvGraphicFramePr>
        <p:xfrm>
          <a:off x="4429542" y="2714945"/>
          <a:ext cx="1451946" cy="589309"/>
        </p:xfrm>
        <a:graphic>
          <a:graphicData uri="http://schemas.openxmlformats.org/drawingml/2006/table">
            <a:tbl>
              <a:tblPr/>
              <a:tblGrid>
                <a:gridCol w="1451946">
                  <a:extLst>
                    <a:ext uri="{9D8B030D-6E8A-4147-A177-3AD203B41FA5}">
                      <a16:colId xmlns:a16="http://schemas.microsoft.com/office/drawing/2014/main" val="2807679473"/>
                    </a:ext>
                  </a:extLst>
                </a:gridCol>
              </a:tblGrid>
              <a:tr h="5893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7030A0"/>
                      </a:solidFill>
                      <a:prstDash val="sysDash"/>
                    </a:lnL>
                    <a:lnR w="57150" cmpd="sng">
                      <a:solidFill>
                        <a:srgbClr val="7030A0"/>
                      </a:solidFill>
                      <a:prstDash val="sysDash"/>
                    </a:lnR>
                    <a:lnT w="57150" cmpd="sng">
                      <a:solidFill>
                        <a:srgbClr val="7030A0"/>
                      </a:solidFill>
                      <a:prstDash val="sysDash"/>
                    </a:lnT>
                    <a:lnB w="57150" cmpd="sng">
                      <a:solidFill>
                        <a:srgbClr val="7030A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444633"/>
                  </a:ext>
                </a:extLst>
              </a:tr>
            </a:tbl>
          </a:graphicData>
        </a:graphic>
      </p:graphicFrame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711A2FD-0FED-4DC2-B5A2-FD57B2A84F6C}"/>
              </a:ext>
            </a:extLst>
          </p:cNvPr>
          <p:cNvSpPr/>
          <p:nvPr/>
        </p:nvSpPr>
        <p:spPr>
          <a:xfrm>
            <a:off x="9090174" y="2579924"/>
            <a:ext cx="1435369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Mullali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sz="2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5CD76D08-AB76-4975-A20D-58E1D49377F6}"/>
              </a:ext>
            </a:extLst>
          </p:cNvPr>
          <p:cNvCxnSpPr>
            <a:cxnSpLocks/>
          </p:cNvCxnSpPr>
          <p:nvPr/>
        </p:nvCxnSpPr>
        <p:spPr>
          <a:xfrm flipH="1">
            <a:off x="8488016" y="3009599"/>
            <a:ext cx="663865" cy="140168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Таблица 71">
            <a:extLst>
              <a:ext uri="{FF2B5EF4-FFF2-40B4-BE49-F238E27FC236}">
                <a16:creationId xmlns:a16="http://schemas.microsoft.com/office/drawing/2014/main" id="{470EEA7D-A446-4753-84E3-5F1691180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83340"/>
              </p:ext>
            </p:extLst>
          </p:nvPr>
        </p:nvGraphicFramePr>
        <p:xfrm>
          <a:off x="7446897" y="2953587"/>
          <a:ext cx="998465" cy="421752"/>
        </p:xfrm>
        <a:graphic>
          <a:graphicData uri="http://schemas.openxmlformats.org/drawingml/2006/table">
            <a:tbl>
              <a:tblPr/>
              <a:tblGrid>
                <a:gridCol w="998465">
                  <a:extLst>
                    <a:ext uri="{9D8B030D-6E8A-4147-A177-3AD203B41FA5}">
                      <a16:colId xmlns:a16="http://schemas.microsoft.com/office/drawing/2014/main" val="2807679473"/>
                    </a:ext>
                  </a:extLst>
                </a:gridCol>
              </a:tblGrid>
              <a:tr h="4217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7030A0"/>
                      </a:solidFill>
                      <a:prstDash val="sysDash"/>
                    </a:lnL>
                    <a:lnR w="57150" cmpd="sng">
                      <a:solidFill>
                        <a:srgbClr val="7030A0"/>
                      </a:solidFill>
                      <a:prstDash val="sysDash"/>
                    </a:lnR>
                    <a:lnT w="57150" cmpd="sng">
                      <a:solidFill>
                        <a:srgbClr val="7030A0"/>
                      </a:solidFill>
                      <a:prstDash val="sysDash"/>
                    </a:lnT>
                    <a:lnB w="57150" cmpd="sng">
                      <a:solidFill>
                        <a:srgbClr val="7030A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444633"/>
                  </a:ext>
                </a:extLst>
              </a:tr>
            </a:tbl>
          </a:graphicData>
        </a:graphic>
      </p:graphicFrame>
      <p:graphicFrame>
        <p:nvGraphicFramePr>
          <p:cNvPr id="73" name="Таблица 72">
            <a:extLst>
              <a:ext uri="{FF2B5EF4-FFF2-40B4-BE49-F238E27FC236}">
                <a16:creationId xmlns:a16="http://schemas.microsoft.com/office/drawing/2014/main" id="{21164E27-7246-4FF0-B548-C35F18A71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600829"/>
              </p:ext>
            </p:extLst>
          </p:nvPr>
        </p:nvGraphicFramePr>
        <p:xfrm>
          <a:off x="6747846" y="4285052"/>
          <a:ext cx="1451946" cy="589309"/>
        </p:xfrm>
        <a:graphic>
          <a:graphicData uri="http://schemas.openxmlformats.org/drawingml/2006/table">
            <a:tbl>
              <a:tblPr/>
              <a:tblGrid>
                <a:gridCol w="1451946">
                  <a:extLst>
                    <a:ext uri="{9D8B030D-6E8A-4147-A177-3AD203B41FA5}">
                      <a16:colId xmlns:a16="http://schemas.microsoft.com/office/drawing/2014/main" val="2807679473"/>
                    </a:ext>
                  </a:extLst>
                </a:gridCol>
              </a:tblGrid>
              <a:tr h="5893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7030A0"/>
                      </a:solidFill>
                      <a:prstDash val="sysDash"/>
                    </a:lnL>
                    <a:lnR w="57150" cmpd="sng">
                      <a:solidFill>
                        <a:srgbClr val="7030A0"/>
                      </a:solidFill>
                      <a:prstDash val="sysDash"/>
                    </a:lnR>
                    <a:lnT w="57150" cmpd="sng">
                      <a:solidFill>
                        <a:srgbClr val="7030A0"/>
                      </a:solidFill>
                      <a:prstDash val="sysDash"/>
                    </a:lnT>
                    <a:lnB w="57150" cmpd="sng">
                      <a:solidFill>
                        <a:srgbClr val="7030A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444633"/>
                  </a:ext>
                </a:extLst>
              </a:tr>
            </a:tbl>
          </a:graphicData>
        </a:graphic>
      </p:graphicFrame>
      <p:graphicFrame>
        <p:nvGraphicFramePr>
          <p:cNvPr id="74" name="Таблица 73">
            <a:extLst>
              <a:ext uri="{FF2B5EF4-FFF2-40B4-BE49-F238E27FC236}">
                <a16:creationId xmlns:a16="http://schemas.microsoft.com/office/drawing/2014/main" id="{C9D5A39B-C95D-4FBB-9B0E-75258D018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807758"/>
              </p:ext>
            </p:extLst>
          </p:nvPr>
        </p:nvGraphicFramePr>
        <p:xfrm>
          <a:off x="6672461" y="5040238"/>
          <a:ext cx="914406" cy="459414"/>
        </p:xfrm>
        <a:graphic>
          <a:graphicData uri="http://schemas.openxmlformats.org/drawingml/2006/table">
            <a:tbl>
              <a:tblPr/>
              <a:tblGrid>
                <a:gridCol w="914406">
                  <a:extLst>
                    <a:ext uri="{9D8B030D-6E8A-4147-A177-3AD203B41FA5}">
                      <a16:colId xmlns:a16="http://schemas.microsoft.com/office/drawing/2014/main" val="2807679473"/>
                    </a:ext>
                  </a:extLst>
                </a:gridCol>
              </a:tblGrid>
              <a:tr h="4594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mpd="sng">
                      <a:solidFill>
                        <a:srgbClr val="7030A0"/>
                      </a:solidFill>
                      <a:prstDash val="sysDash"/>
                    </a:lnL>
                    <a:lnR w="57150" cmpd="sng">
                      <a:solidFill>
                        <a:srgbClr val="7030A0"/>
                      </a:solidFill>
                      <a:prstDash val="sysDash"/>
                    </a:lnR>
                    <a:lnT w="57150" cmpd="sng">
                      <a:solidFill>
                        <a:srgbClr val="7030A0"/>
                      </a:solidFill>
                      <a:prstDash val="sysDash"/>
                    </a:lnT>
                    <a:lnB w="57150" cmpd="sng">
                      <a:solidFill>
                        <a:srgbClr val="7030A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444633"/>
                  </a:ext>
                </a:extLst>
              </a:tr>
            </a:tbl>
          </a:graphicData>
        </a:graphic>
      </p:graphicFrame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4B95158-29A7-4B4D-9678-4769255CB945}"/>
              </a:ext>
            </a:extLst>
          </p:cNvPr>
          <p:cNvSpPr/>
          <p:nvPr/>
        </p:nvSpPr>
        <p:spPr>
          <a:xfrm>
            <a:off x="8928659" y="4151880"/>
            <a:ext cx="1882626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Qoraxotin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sz="2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644D6472-8966-4A31-AA61-E62013F98EEA}"/>
              </a:ext>
            </a:extLst>
          </p:cNvPr>
          <p:cNvSpPr/>
          <p:nvPr/>
        </p:nvSpPr>
        <p:spPr>
          <a:xfrm>
            <a:off x="6837276" y="6249125"/>
            <a:ext cx="2328262" cy="569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Oyoqog‘itma</a:t>
            </a:r>
            <a:r>
              <a:rPr lang="en-US" sz="2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sz="22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CF4ABCA0-C622-488F-9A42-7A3540DA3D80}"/>
              </a:ext>
            </a:extLst>
          </p:cNvPr>
          <p:cNvCxnSpPr>
            <a:cxnSpLocks/>
            <a:endCxn id="73" idx="3"/>
          </p:cNvCxnSpPr>
          <p:nvPr/>
        </p:nvCxnSpPr>
        <p:spPr>
          <a:xfrm flipH="1">
            <a:off x="8199792" y="4412043"/>
            <a:ext cx="750420" cy="167663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6F662024-5165-4874-95CA-4E9E0A82750A}"/>
              </a:ext>
            </a:extLst>
          </p:cNvPr>
          <p:cNvCxnSpPr>
            <a:cxnSpLocks/>
          </p:cNvCxnSpPr>
          <p:nvPr/>
        </p:nvCxnSpPr>
        <p:spPr>
          <a:xfrm flipH="1" flipV="1">
            <a:off x="7557050" y="5601211"/>
            <a:ext cx="321367" cy="800552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55042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1CCE38-6F66-40FE-B375-E5203F2EF871}"/>
              </a:ext>
            </a:extLst>
          </p:cNvPr>
          <p:cNvSpPr/>
          <p:nvPr/>
        </p:nvSpPr>
        <p:spPr>
          <a:xfrm>
            <a:off x="10098157" y="30745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B7D76B-D0BC-41B2-937C-DAD1FD6A5C14}"/>
              </a:ext>
            </a:extLst>
          </p:cNvPr>
          <p:cNvSpPr/>
          <p:nvPr/>
        </p:nvSpPr>
        <p:spPr>
          <a:xfrm>
            <a:off x="8859078" y="3783496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622E1-E123-408C-BA66-262F4B45D8E4}"/>
              </a:ext>
            </a:extLst>
          </p:cNvPr>
          <p:cNvSpPr/>
          <p:nvPr/>
        </p:nvSpPr>
        <p:spPr>
          <a:xfrm>
            <a:off x="7507357" y="4141305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28A338-6D06-404E-9EF2-731064D17F2E}"/>
              </a:ext>
            </a:extLst>
          </p:cNvPr>
          <p:cNvSpPr/>
          <p:nvPr/>
        </p:nvSpPr>
        <p:spPr>
          <a:xfrm>
            <a:off x="5744818" y="4982818"/>
            <a:ext cx="2093843" cy="168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105903-9BB4-4451-BE0C-1AFE40A620C0}"/>
              </a:ext>
            </a:extLst>
          </p:cNvPr>
          <p:cNvSpPr/>
          <p:nvPr/>
        </p:nvSpPr>
        <p:spPr>
          <a:xfrm>
            <a:off x="4220818" y="5665305"/>
            <a:ext cx="2093843" cy="1000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3454AE9-DBBC-4621-9757-856DC9D6E7D0}"/>
              </a:ext>
            </a:extLst>
          </p:cNvPr>
          <p:cNvSpPr/>
          <p:nvPr/>
        </p:nvSpPr>
        <p:spPr>
          <a:xfrm>
            <a:off x="1842054" y="6665845"/>
            <a:ext cx="2093843" cy="19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07CFC1-E47A-4174-86FE-3A2C7EDE7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F885AE-3CBA-44CE-AD7C-AE3E8059A9BB}"/>
              </a:ext>
            </a:extLst>
          </p:cNvPr>
          <p:cNvSpPr/>
          <p:nvPr/>
        </p:nvSpPr>
        <p:spPr>
          <a:xfrm>
            <a:off x="218661" y="116391"/>
            <a:ext cx="11708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plitasida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zamini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jinslaridan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kristalli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slanes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ustini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qumtosh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mergel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konglamerat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EC7BCB-1130-454A-83C3-A47A7E215303}"/>
              </a:ext>
            </a:extLst>
          </p:cNvPr>
          <p:cNvSpPr/>
          <p:nvPr/>
        </p:nvSpPr>
        <p:spPr>
          <a:xfrm>
            <a:off x="1298714" y="2978790"/>
            <a:ext cx="984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neogen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davrigacha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Tetis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ekzogen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holatga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Neogen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davriga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kelganda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chekinib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D88F5-40A2-40BA-8602-997BFC56B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7314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A7CBFA-9575-44D9-AB54-1341FBB220D5}"/>
              </a:ext>
            </a:extLst>
          </p:cNvPr>
          <p:cNvSpPr/>
          <p:nvPr/>
        </p:nvSpPr>
        <p:spPr>
          <a:xfrm>
            <a:off x="92767" y="112140"/>
            <a:ext cx="11661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Muruntov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Ko‘kpatas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Uchquduq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Gazli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oshquduq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Xo‘jaqazg‘an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grafit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asbest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korund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feruza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binokorlik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B64A36-31EB-434E-9C69-5CCAE571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337" t="66227" r="30978"/>
          <a:stretch/>
        </p:blipFill>
        <p:spPr>
          <a:xfrm>
            <a:off x="9177729" y="1486362"/>
            <a:ext cx="2358885" cy="1270369"/>
          </a:xfrm>
          <a:prstGeom prst="rect">
            <a:avLst/>
          </a:prstGeom>
        </p:spPr>
      </p:pic>
      <p:pic>
        <p:nvPicPr>
          <p:cNvPr id="1026" name="Picture 2" descr="Картинки по запросу &quot;климат картинки&quot;">
            <a:extLst>
              <a:ext uri="{FF2B5EF4-FFF2-40B4-BE49-F238E27FC236}">
                <a16:creationId xmlns:a16="http://schemas.microsoft.com/office/drawing/2014/main" id="{C79E2DFA-880F-4B77-A0C5-742D0177E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847" r="36105" b="72594"/>
          <a:stretch/>
        </p:blipFill>
        <p:spPr bwMode="auto">
          <a:xfrm>
            <a:off x="4012057" y="225286"/>
            <a:ext cx="2339088" cy="156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D04A8-C7E8-44F7-B345-4E9AAAA4F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076" t="31444" r="33967" b="34084"/>
          <a:stretch/>
        </p:blipFill>
        <p:spPr>
          <a:xfrm>
            <a:off x="5838101" y="1400143"/>
            <a:ext cx="1631805" cy="1331844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4830418" y="2637181"/>
            <a:ext cx="2517913" cy="20540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3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248618" y="225286"/>
            <a:ext cx="3276463" cy="914932"/>
          </a:xfrm>
          <a:prstGeom prst="callout1">
            <a:avLst>
              <a:gd name="adj1" fmla="val 108809"/>
              <a:gd name="adj2" fmla="val 100640"/>
              <a:gd name="adj3" fmla="val 280419"/>
              <a:gd name="adj4" fmla="val 145241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serquyoshdir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7010400" y="208724"/>
            <a:ext cx="4947279" cy="1060174"/>
          </a:xfrm>
          <a:prstGeom prst="callout1">
            <a:avLst>
              <a:gd name="adj1" fmla="val 111250"/>
              <a:gd name="adj2" fmla="val 39826"/>
              <a:gd name="adj3" fmla="val 250000"/>
              <a:gd name="adj4" fmla="val 1155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8136833" y="2898912"/>
            <a:ext cx="3806549" cy="1381539"/>
          </a:xfrm>
          <a:prstGeom prst="callout1">
            <a:avLst>
              <a:gd name="adj1" fmla="val 48435"/>
              <a:gd name="adj2" fmla="val -957"/>
              <a:gd name="adj3" fmla="val 47863"/>
              <a:gd name="adj4" fmla="val -1772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izg‘irinli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sovuqlar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–31 –35°C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: линия без границы 7">
            <a:extLst>
              <a:ext uri="{FF2B5EF4-FFF2-40B4-BE49-F238E27FC236}">
                <a16:creationId xmlns:a16="http://schemas.microsoft.com/office/drawing/2014/main" id="{D26A243F-26C0-42E3-9078-0E940D40BCA6}"/>
              </a:ext>
            </a:extLst>
          </p:cNvPr>
          <p:cNvSpPr/>
          <p:nvPr/>
        </p:nvSpPr>
        <p:spPr>
          <a:xfrm>
            <a:off x="145774" y="3004863"/>
            <a:ext cx="3716407" cy="1275588"/>
          </a:xfrm>
          <a:prstGeom prst="callout1">
            <a:avLst>
              <a:gd name="adj1" fmla="val 48435"/>
              <a:gd name="adj2" fmla="val 101273"/>
              <a:gd name="adj3" fmla="val 48066"/>
              <a:gd name="adj4" fmla="val 124208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–5 –10°C,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 –4°C,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–1 –2°C.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: линия без границы 8">
            <a:extLst>
              <a:ext uri="{FF2B5EF4-FFF2-40B4-BE49-F238E27FC236}">
                <a16:creationId xmlns:a16="http://schemas.microsoft.com/office/drawing/2014/main" id="{D274C27C-BBC1-421E-B38A-30F8AAB00759}"/>
              </a:ext>
            </a:extLst>
          </p:cNvPr>
          <p:cNvSpPr/>
          <p:nvPr/>
        </p:nvSpPr>
        <p:spPr>
          <a:xfrm>
            <a:off x="248617" y="4903304"/>
            <a:ext cx="5396809" cy="1729410"/>
          </a:xfrm>
          <a:prstGeom prst="callout1">
            <a:avLst>
              <a:gd name="adj1" fmla="val -2961"/>
              <a:gd name="adj2" fmla="val 68430"/>
              <a:gd name="adj3" fmla="val -24479"/>
              <a:gd name="adj4" fmla="val 89649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+30°C,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+26 +28°C.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+48°C.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+75 +80°C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8136833" y="5300870"/>
            <a:ext cx="3820846" cy="1192695"/>
          </a:xfrm>
          <a:prstGeom prst="callout1">
            <a:avLst>
              <a:gd name="adj1" fmla="val -6318"/>
              <a:gd name="adj2" fmla="val -1891"/>
              <a:gd name="adj3" fmla="val -67527"/>
              <a:gd name="adj4" fmla="val -23232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esuvchi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C75B1D-5167-4738-BAC5-D243E4DE4C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0336" r="71196" b="35326"/>
          <a:stretch/>
        </p:blipFill>
        <p:spPr>
          <a:xfrm>
            <a:off x="248618" y="1486362"/>
            <a:ext cx="1759222" cy="14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2A23D-CE30-45D7-ABD9-A0AA5E016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59E48E-887D-40E3-8E90-5CF11AAC894D}"/>
              </a:ext>
            </a:extLst>
          </p:cNvPr>
          <p:cNvSpPr/>
          <p:nvPr/>
        </p:nvSpPr>
        <p:spPr>
          <a:xfrm>
            <a:off x="8203096" y="0"/>
            <a:ext cx="3326295" cy="3803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5F13298-0342-4F80-BC05-794955FC9BF5}"/>
              </a:ext>
            </a:extLst>
          </p:cNvPr>
          <p:cNvSpPr/>
          <p:nvPr/>
        </p:nvSpPr>
        <p:spPr>
          <a:xfrm>
            <a:off x="11396870" y="1272209"/>
            <a:ext cx="424069" cy="51683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9543EB4-2410-4C6A-9E6A-15ED49967A36}"/>
              </a:ext>
            </a:extLst>
          </p:cNvPr>
          <p:cNvSpPr/>
          <p:nvPr/>
        </p:nvSpPr>
        <p:spPr>
          <a:xfrm>
            <a:off x="3856384" y="2133600"/>
            <a:ext cx="4161184" cy="45454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6103FAB-A25F-4252-898A-9BFF4748DB5D}"/>
              </a:ext>
            </a:extLst>
          </p:cNvPr>
          <p:cNvSpPr/>
          <p:nvPr/>
        </p:nvSpPr>
        <p:spPr>
          <a:xfrm>
            <a:off x="7209182" y="5711687"/>
            <a:ext cx="543340" cy="6758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61A1065-8721-4006-A7A6-0501435F4C13}"/>
              </a:ext>
            </a:extLst>
          </p:cNvPr>
          <p:cNvSpPr/>
          <p:nvPr/>
        </p:nvSpPr>
        <p:spPr>
          <a:xfrm>
            <a:off x="6096002" y="1046922"/>
            <a:ext cx="1948069" cy="20938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F58199A-19E7-4CDC-B8F5-1B66AB50D29A}"/>
              </a:ext>
            </a:extLst>
          </p:cNvPr>
          <p:cNvSpPr/>
          <p:nvPr/>
        </p:nvSpPr>
        <p:spPr>
          <a:xfrm>
            <a:off x="1497495" y="4320209"/>
            <a:ext cx="2835965" cy="25377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64B577-79A8-48B9-B3D0-13815B44FA35}"/>
              </a:ext>
            </a:extLst>
          </p:cNvPr>
          <p:cNvSpPr/>
          <p:nvPr/>
        </p:nvSpPr>
        <p:spPr>
          <a:xfrm>
            <a:off x="848139" y="5552661"/>
            <a:ext cx="1245704" cy="8348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Фигура, имеющая форму буквы L 14">
            <a:extLst>
              <a:ext uri="{FF2B5EF4-FFF2-40B4-BE49-F238E27FC236}">
                <a16:creationId xmlns:a16="http://schemas.microsoft.com/office/drawing/2014/main" id="{90CAE450-5515-4C39-8575-0127C3C33677}"/>
              </a:ext>
            </a:extLst>
          </p:cNvPr>
          <p:cNvSpPr/>
          <p:nvPr/>
        </p:nvSpPr>
        <p:spPr>
          <a:xfrm rot="5400000">
            <a:off x="9185052" y="-161599"/>
            <a:ext cx="1229861" cy="2080590"/>
          </a:xfrm>
          <a:prstGeom prst="corner">
            <a:avLst>
              <a:gd name="adj1" fmla="val 17198"/>
              <a:gd name="adj2" fmla="val 17188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Фигура, имеющая форму буквы L 16">
            <a:extLst>
              <a:ext uri="{FF2B5EF4-FFF2-40B4-BE49-F238E27FC236}">
                <a16:creationId xmlns:a16="http://schemas.microsoft.com/office/drawing/2014/main" id="{13DB9860-2F71-4F0D-8BE7-88FEEAB218F5}"/>
              </a:ext>
            </a:extLst>
          </p:cNvPr>
          <p:cNvSpPr/>
          <p:nvPr/>
        </p:nvSpPr>
        <p:spPr>
          <a:xfrm rot="5400000">
            <a:off x="7075094" y="1260704"/>
            <a:ext cx="1229861" cy="2139325"/>
          </a:xfrm>
          <a:prstGeom prst="corner">
            <a:avLst>
              <a:gd name="adj1" fmla="val 16120"/>
              <a:gd name="adj2" fmla="val 18265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Фигура, имеющая форму буквы L 17">
            <a:extLst>
              <a:ext uri="{FF2B5EF4-FFF2-40B4-BE49-F238E27FC236}">
                <a16:creationId xmlns:a16="http://schemas.microsoft.com/office/drawing/2014/main" id="{E724E864-2BEF-4079-BEA1-2EC1623EC047}"/>
              </a:ext>
            </a:extLst>
          </p:cNvPr>
          <p:cNvSpPr/>
          <p:nvPr/>
        </p:nvSpPr>
        <p:spPr>
          <a:xfrm rot="5400000">
            <a:off x="4811303" y="266355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Фигура, имеющая форму буквы L 18">
            <a:extLst>
              <a:ext uri="{FF2B5EF4-FFF2-40B4-BE49-F238E27FC236}">
                <a16:creationId xmlns:a16="http://schemas.microsoft.com/office/drawing/2014/main" id="{C844866A-191C-4154-A807-FE06B3378879}"/>
              </a:ext>
            </a:extLst>
          </p:cNvPr>
          <p:cNvSpPr/>
          <p:nvPr/>
        </p:nvSpPr>
        <p:spPr>
          <a:xfrm rot="5400000">
            <a:off x="2419819" y="4344561"/>
            <a:ext cx="1229861" cy="23882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EBAD0F-3D75-45C9-A98E-85424F8C27C6}"/>
              </a:ext>
            </a:extLst>
          </p:cNvPr>
          <p:cNvSpPr/>
          <p:nvPr/>
        </p:nvSpPr>
        <p:spPr>
          <a:xfrm>
            <a:off x="8965097" y="477078"/>
            <a:ext cx="3226903" cy="122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Qizilqumda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0FAD520-21B9-4B0F-B18B-2B0BBD89CD46}"/>
              </a:ext>
            </a:extLst>
          </p:cNvPr>
          <p:cNvSpPr/>
          <p:nvPr/>
        </p:nvSpPr>
        <p:spPr>
          <a:xfrm>
            <a:off x="6864631" y="1990056"/>
            <a:ext cx="3226902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 yog‘in miqdori</a:t>
            </a:r>
          </a:p>
          <a:p>
            <a:pPr algn="ctr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—100 mm atrofida.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3764B7-4DA7-4C9B-B912-5E2401DA7894}"/>
              </a:ext>
            </a:extLst>
          </p:cNvPr>
          <p:cNvSpPr/>
          <p:nvPr/>
        </p:nvSpPr>
        <p:spPr>
          <a:xfrm>
            <a:off x="2072000" y="5205364"/>
            <a:ext cx="3178503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 bo‘lgan bug‘lanish </a:t>
            </a:r>
          </a:p>
          <a:p>
            <a:pPr algn="ctr"/>
            <a:r>
              <a:rPr lang="sv-SE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—1500 mm.</a:t>
            </a:r>
            <a:endParaRPr lang="ru-RU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F53513-02E9-4FC5-B117-1765E38CD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554" y="476731"/>
            <a:ext cx="1792133" cy="123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66D821-B311-4858-9172-52BE5E6FE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0" t="7424" r="9826" b="18710"/>
          <a:stretch/>
        </p:blipFill>
        <p:spPr>
          <a:xfrm>
            <a:off x="4703093" y="1998362"/>
            <a:ext cx="1864472" cy="1325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AFCA825-96FA-4819-9408-30D1F318C0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1" t="6078" r="4065" b="11776"/>
          <a:stretch/>
        </p:blipFill>
        <p:spPr>
          <a:xfrm>
            <a:off x="2828874" y="3564577"/>
            <a:ext cx="1376729" cy="1415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47CF1A-759A-4574-BF1B-DA541D589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498" y="1873313"/>
            <a:ext cx="2260605" cy="1642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B60928-14D8-4D8F-A1B2-060D2F9EE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772" y="3508544"/>
            <a:ext cx="2260606" cy="1677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77414FE-CFC0-4C7A-B6BE-92ED2F7970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23672">
            <a:off x="6584288" y="5396560"/>
            <a:ext cx="1249788" cy="1042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2D4A599-0D23-454E-B4FE-298E69EBEB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390"/>
          <a:stretch/>
        </p:blipFill>
        <p:spPr>
          <a:xfrm rot="20514089">
            <a:off x="365725" y="5681104"/>
            <a:ext cx="1138031" cy="9059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5C886F-B4B5-4F7D-95AD-2DC430EE3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3708" y="4683546"/>
            <a:ext cx="1371719" cy="121930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C610C98-7E6F-4780-B37F-F773AF8FD5AB}"/>
              </a:ext>
            </a:extLst>
          </p:cNvPr>
          <p:cNvSpPr/>
          <p:nvPr/>
        </p:nvSpPr>
        <p:spPr>
          <a:xfrm>
            <a:off x="4506640" y="3508544"/>
            <a:ext cx="3669953" cy="928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48 % 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30 % 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53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6902</TotalTime>
  <Words>1157</Words>
  <Application>Microsoft Office PowerPoint</Application>
  <PresentationFormat>Широкоэкранный</PresentationFormat>
  <Paragraphs>86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Open Sans Light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684</cp:revision>
  <dcterms:created xsi:type="dcterms:W3CDTF">2020-09-25T10:29:56Z</dcterms:created>
  <dcterms:modified xsi:type="dcterms:W3CDTF">2021-02-24T17:06:26Z</dcterms:modified>
</cp:coreProperties>
</file>