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93" r:id="rId3"/>
    <p:sldId id="296" r:id="rId4"/>
    <p:sldId id="1414" r:id="rId5"/>
    <p:sldId id="1407" r:id="rId6"/>
    <p:sldId id="1427" r:id="rId7"/>
    <p:sldId id="341" r:id="rId8"/>
    <p:sldId id="1428" r:id="rId9"/>
    <p:sldId id="318" r:id="rId10"/>
    <p:sldId id="1429" r:id="rId11"/>
    <p:sldId id="1430" r:id="rId12"/>
    <p:sldId id="1418" r:id="rId13"/>
    <p:sldId id="1420" r:id="rId14"/>
    <p:sldId id="1421" r:id="rId15"/>
    <p:sldId id="1422" r:id="rId16"/>
    <p:sldId id="1423" r:id="rId17"/>
    <p:sldId id="1424" r:id="rId18"/>
    <p:sldId id="1432" r:id="rId19"/>
    <p:sldId id="1433" r:id="rId20"/>
    <p:sldId id="1426" r:id="rId21"/>
    <p:sldId id="332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0AB6"/>
    <a:srgbClr val="DF6613"/>
    <a:srgbClr val="0000FF"/>
    <a:srgbClr val="000000"/>
    <a:srgbClr val="BCED50"/>
    <a:srgbClr val="BFDA1C"/>
    <a:srgbClr val="CCE534"/>
    <a:srgbClr val="D7EA34"/>
    <a:srgbClr val="E2AC00"/>
    <a:srgbClr val="FAB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641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38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39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A46FC-AF03-47E1-9A8F-12CADA7B6C3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ED33E-4D3E-4317-BF32-9FFC3BE179C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508600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A6B3A-3155-4F26-A71D-1FE4885A1DC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8D9F26-E39A-4A8B-8E82-05C735995C5A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186532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FC690-FB9D-47C3-BF48-945945BFC74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229831-81D6-4AEE-B8C2-933291FCB0A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901833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FA83BC-7D66-4E74-BF51-E7F10D9FC0C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C5888F-310F-47AF-ABF5-D5814E3C6B6E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336240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9ACFF-40EA-4AD5-B0EB-1652831960B6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254EC6-C48A-4B66-B3E6-4FA865AEC210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370687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32752-F2AF-4942-88C9-26D843648C9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0366A2-BBFC-4F03-BB38-E8C52DC3F715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1505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68796B-EFF0-45D1-97FB-0F79F01DFC9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3EC6A0-5DF5-497E-9DF4-BBA702267FF1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566210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FB4870-C4D6-420D-B258-29BA42EB3091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CDDA38-2E21-465F-81EE-97CCBAB8359B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10851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406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ED052C-480B-4EA9-A021-797CDBCD02A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F3C23A-41E0-45DF-9969-6E9185C687CF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595759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6E71DE-8556-4C49-80F4-D1AD40444179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AB5844-0449-4EE1-AF29-C77CA835A573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858703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E5521-679C-4E5C-B1F8-AA97AE465DA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0537D3-EFC7-4699-BFF7-C1C63BA48A2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456516"/>
      </p:ext>
    </p:extLst>
  </p:cSld>
  <p:clrMapOvr>
    <a:masterClrMapping/>
  </p:clrMapOvr>
  <p:transition spd="slow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7913245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366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809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969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070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237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411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598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74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E0129-4B21-44BC-A65A-9E06D7DD90B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5E644D-629C-40CD-A011-E062ABECA4E6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31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wheel spokes="1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microsoft.com/office/2007/relationships/hdphoto" Target="../media/hdphoto10.wdp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microsoft.com/office/2007/relationships/hdphoto" Target="../media/hdphoto13.wdp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microsoft.com/office/2007/relationships/hdphoto" Target="../media/hdphoto14.wdp"/><Relationship Id="rId10" Type="http://schemas.microsoft.com/office/2007/relationships/hdphoto" Target="../media/hdphoto16.wdp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46.png"/><Relationship Id="rId3" Type="http://schemas.microsoft.com/office/2007/relationships/hdphoto" Target="../media/hdphoto17.wdp"/><Relationship Id="rId7" Type="http://schemas.openxmlformats.org/officeDocument/2006/relationships/image" Target="../media/image43.png"/><Relationship Id="rId12" Type="http://schemas.microsoft.com/office/2007/relationships/hdphoto" Target="../media/hdphoto21.wdp"/><Relationship Id="rId2" Type="http://schemas.openxmlformats.org/officeDocument/2006/relationships/image" Target="../media/image40.png"/><Relationship Id="rId16" Type="http://schemas.microsoft.com/office/2007/relationships/hdphoto" Target="../media/hdphoto2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microsoft.com/office/2007/relationships/hdphoto" Target="../media/hdphoto18.wdp"/><Relationship Id="rId15" Type="http://schemas.openxmlformats.org/officeDocument/2006/relationships/image" Target="../media/image47.png"/><Relationship Id="rId10" Type="http://schemas.microsoft.com/office/2007/relationships/hdphoto" Target="../media/hdphoto20.wdp"/><Relationship Id="rId4" Type="http://schemas.openxmlformats.org/officeDocument/2006/relationships/image" Target="../media/image41.png"/><Relationship Id="rId9" Type="http://schemas.openxmlformats.org/officeDocument/2006/relationships/image" Target="../media/image44.png"/><Relationship Id="rId14" Type="http://schemas.microsoft.com/office/2007/relationships/hdphoto" Target="../media/hdphoto2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4.wdp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5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microsoft.com/office/2007/relationships/hdphoto" Target="../media/hdphoto6.wdp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7.wdp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bject 2"/>
          <p:cNvSpPr>
            <a:spLocks noChangeArrowheads="1"/>
          </p:cNvSpPr>
          <p:nvPr/>
        </p:nvSpPr>
        <p:spPr bwMode="auto">
          <a:xfrm>
            <a:off x="1588" y="4763"/>
            <a:ext cx="12190412" cy="1976437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>
              <a:cxn ang="0">
                <a:pos x="5759640" y="0"/>
              </a:cxn>
              <a:cxn ang="0">
                <a:pos x="0" y="0"/>
              </a:cxn>
              <a:cxn ang="0">
                <a:pos x="0" y="1020953"/>
              </a:cxn>
              <a:cxn ang="0">
                <a:pos x="5759640" y="1020953"/>
              </a:cxn>
              <a:cxn ang="0">
                <a:pos x="5759640" y="0"/>
              </a:cxn>
            </a:cxnLst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E0AB6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3" name="object 4"/>
          <p:cNvSpPr txBox="1">
            <a:spLocks noChangeArrowheads="1"/>
          </p:cNvSpPr>
          <p:nvPr/>
        </p:nvSpPr>
        <p:spPr bwMode="auto">
          <a:xfrm>
            <a:off x="1391479" y="2269897"/>
            <a:ext cx="10125561" cy="310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29525" rIns="0" bIns="0">
            <a:spAutoFit/>
          </a:bodyPr>
          <a:lstStyle/>
          <a:p>
            <a:pPr marL="38100" algn="ctr" defTabSz="685800"/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38100" algn="ctr" defTabSz="685800"/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Surxondaryo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tabiiy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geografik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okrugi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Iqlimi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suvlari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tuproqlari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o‘simliklari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hayvonot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dunyosi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.</a:t>
            </a:r>
            <a:endParaRPr lang="uz-Cyrl-UZ" altLang="ru-RU" sz="5000" b="1" dirty="0">
              <a:solidFill>
                <a:srgbClr val="1E0AB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4" name="object 5"/>
          <p:cNvSpPr>
            <a:spLocks noChangeArrowheads="1"/>
          </p:cNvSpPr>
          <p:nvPr/>
        </p:nvSpPr>
        <p:spPr bwMode="auto">
          <a:xfrm>
            <a:off x="451681" y="2238401"/>
            <a:ext cx="728662" cy="2009775"/>
          </a:xfrm>
          <a:custGeom>
            <a:avLst/>
            <a:gdLst>
              <a:gd name="T0" fmla="*/ 0 w 344170"/>
              <a:gd name="T1" fmla="*/ 0 h 680719"/>
              <a:gd name="T2" fmla="*/ 344170 w 344170"/>
              <a:gd name="T3" fmla="*/ 680719 h 680719"/>
            </a:gdLst>
            <a:ahLst/>
            <a:cxnLst>
              <a:cxn ang="0">
                <a:pos x="343828" y="0"/>
              </a:cxn>
              <a:cxn ang="0">
                <a:pos x="0" y="0"/>
              </a:cxn>
              <a:cxn ang="0">
                <a:pos x="0" y="680466"/>
              </a:cxn>
              <a:cxn ang="0">
                <a:pos x="343828" y="680466"/>
              </a:cxn>
              <a:cxn ang="0">
                <a:pos x="343828" y="0"/>
              </a:cxn>
            </a:cxnLst>
            <a:rect l="T0" t="T1" r="T2" b="T3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1E0AB6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5" name="object 9"/>
          <p:cNvSpPr>
            <a:spLocks noChangeArrowheads="1"/>
          </p:cNvSpPr>
          <p:nvPr/>
        </p:nvSpPr>
        <p:spPr bwMode="auto">
          <a:xfrm>
            <a:off x="9928224" y="422275"/>
            <a:ext cx="1828801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603605" y="0"/>
              </a:cxn>
              <a:cxn ang="0">
                <a:pos x="0" y="0"/>
              </a:cxn>
              <a:cxn ang="0">
                <a:pos x="0" y="603618"/>
              </a:cxn>
              <a:cxn ang="0">
                <a:pos x="603605" y="603618"/>
              </a:cxn>
              <a:cxn ang="0">
                <a:pos x="603605" y="0"/>
              </a:cxn>
            </a:cxnLst>
            <a:rect l="T0" t="T1" r="T2" b="T3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6" name="object 10"/>
          <p:cNvSpPr>
            <a:spLocks noChangeArrowheads="1"/>
          </p:cNvSpPr>
          <p:nvPr/>
        </p:nvSpPr>
        <p:spPr bwMode="auto">
          <a:xfrm>
            <a:off x="9928225" y="409575"/>
            <a:ext cx="1828800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0" y="0"/>
              </a:cxn>
              <a:cxn ang="0">
                <a:pos x="603605" y="0"/>
              </a:cxn>
              <a:cxn ang="0">
                <a:pos x="603605" y="603618"/>
              </a:cxn>
              <a:cxn ang="0">
                <a:pos x="0" y="603618"/>
              </a:cxn>
              <a:cxn ang="0">
                <a:pos x="0" y="0"/>
              </a:cxn>
            </a:cxnLst>
            <a:rect l="T0" t="T1" r="T2" b="T3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107613" y="635000"/>
            <a:ext cx="587375" cy="766763"/>
          </a:xfrm>
          <a:prstGeom prst="rect">
            <a:avLst/>
          </a:prstGeom>
        </p:spPr>
        <p:txBody>
          <a:bodyPr lIns="0" tIns="33551" rIns="0" bIns="0">
            <a:spAutoFit/>
          </a:bodyPr>
          <a:lstStyle/>
          <a:p>
            <a:pPr defTabSz="1218848">
              <a:spcBef>
                <a:spcPts val="265"/>
              </a:spcBef>
              <a:defRPr/>
            </a:pPr>
            <a:r>
              <a:rPr lang="ru-RU" sz="4800" b="1" spc="21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r>
              <a:rPr lang="en-US" sz="4800" b="1" spc="21" dirty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10752138" y="795338"/>
            <a:ext cx="979487" cy="517525"/>
          </a:xfrm>
          <a:prstGeom prst="rect">
            <a:avLst/>
          </a:prstGeom>
        </p:spPr>
        <p:txBody>
          <a:bodyPr lIns="0" tIns="25498" rIns="0" bIns="0">
            <a:spAutoFit/>
          </a:bodyPr>
          <a:lstStyle/>
          <a:p>
            <a:pPr defTabSz="1218848">
              <a:spcBef>
                <a:spcPts val="201"/>
              </a:spcBef>
              <a:defRPr/>
            </a:pPr>
            <a:r>
              <a:rPr lang="en-US" sz="3200" b="1" spc="-11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32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5129" name="object 2"/>
          <p:cNvSpPr txBox="1">
            <a:spLocks/>
          </p:cNvSpPr>
          <p:nvPr/>
        </p:nvSpPr>
        <p:spPr bwMode="auto">
          <a:xfrm>
            <a:off x="2201069" y="409575"/>
            <a:ext cx="713105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30910" rIns="0" bIns="0">
            <a:spAutoFit/>
          </a:bodyPr>
          <a:lstStyle/>
          <a:p>
            <a:pPr algn="ctr" defTabSz="911225"/>
            <a:r>
              <a:rPr lang="en-US" altLang="ru-RU" sz="7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GEOGRAFIYA</a:t>
            </a:r>
            <a:endParaRPr lang="ru-RU" altLang="ru-RU" sz="2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bject 5">
            <a:extLst/>
          </p:cNvPr>
          <p:cNvSpPr/>
          <p:nvPr/>
        </p:nvSpPr>
        <p:spPr>
          <a:xfrm>
            <a:off x="453268" y="4372856"/>
            <a:ext cx="727075" cy="162636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lIns="0" tIns="0" rIns="0" bIns="0"/>
          <a:lstStyle/>
          <a:p>
            <a:pPr defTabSz="1218848">
              <a:defRPr/>
            </a:pPr>
            <a:endParaRPr sz="2400" dirty="0">
              <a:solidFill>
                <a:srgbClr val="57565A"/>
              </a:solidFill>
              <a:latin typeface="Open Sans Light"/>
            </a:endParaRPr>
          </a:p>
        </p:txBody>
      </p:sp>
      <p:pic>
        <p:nvPicPr>
          <p:cNvPr id="15" name="Picture 11" descr="https://pngicon.ru/file/uploads/iconka_globus.png">
            <a:extLst>
              <a:ext uri="{FF2B5EF4-FFF2-40B4-BE49-F238E27FC236}">
                <a16:creationId xmlns:a16="http://schemas.microsoft.com/office/drawing/2014/main" id="{01A3F933-4AEE-4640-985D-4FFF952D8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66134" y="106589"/>
            <a:ext cx="1745796" cy="1745796"/>
          </a:xfrm>
          <a:prstGeom prst="rect">
            <a:avLst/>
          </a:prstGeom>
          <a:noFill/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2486CDE-8F9F-48C9-BF70-D75AA9A7C2E9}"/>
              </a:ext>
            </a:extLst>
          </p:cNvPr>
          <p:cNvSpPr/>
          <p:nvPr/>
        </p:nvSpPr>
        <p:spPr>
          <a:xfrm>
            <a:off x="3236119" y="566617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algn="ctr" defTabSz="685800"/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Yunusobod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tumani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38100" algn="ctr" defTabSz="685800"/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302-maktab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geografiya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o‘qituvchisi</a:t>
            </a:r>
            <a:endParaRPr lang="en-US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8100" algn="ctr" defTabSz="685800"/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Tursunpo‘latov</a:t>
            </a:r>
            <a:r>
              <a:rPr lang="en-US" altLang="ru-RU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Farhodjon</a:t>
            </a:r>
            <a:endParaRPr lang="uz-Cyrl-UZ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7558">
              <a:srgbClr val="98D06C"/>
            </a:gs>
            <a:gs pos="500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09DCC0-D25D-4565-A834-BC671E771C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880" t="41665" r="8260"/>
          <a:stretch/>
        </p:blipFill>
        <p:spPr>
          <a:xfrm>
            <a:off x="0" y="-1"/>
            <a:ext cx="12210528" cy="569843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1BDBEC7-43F4-48DF-9AF3-9B611454505D}"/>
              </a:ext>
            </a:extLst>
          </p:cNvPr>
          <p:cNvSpPr/>
          <p:nvPr/>
        </p:nvSpPr>
        <p:spPr>
          <a:xfrm>
            <a:off x="4373217" y="2557669"/>
            <a:ext cx="993913" cy="127220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38CA1D5-5355-4226-81D3-9C5BB88F3393}"/>
              </a:ext>
            </a:extLst>
          </p:cNvPr>
          <p:cNvSpPr/>
          <p:nvPr/>
        </p:nvSpPr>
        <p:spPr>
          <a:xfrm>
            <a:off x="4916557" y="452735"/>
            <a:ext cx="1881808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63A8B96-2FB6-469A-9EE4-38B6DD199A9B}"/>
              </a:ext>
            </a:extLst>
          </p:cNvPr>
          <p:cNvSpPr/>
          <p:nvPr/>
        </p:nvSpPr>
        <p:spPr>
          <a:xfrm>
            <a:off x="92766" y="87651"/>
            <a:ext cx="119799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Surxondaryo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okrugida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35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BA983F-0102-46B1-ADAF-9E9AE58E5E68}"/>
              </a:ext>
            </a:extLst>
          </p:cNvPr>
          <p:cNvSpPr/>
          <p:nvPr/>
        </p:nvSpPr>
        <p:spPr>
          <a:xfrm>
            <a:off x="6798365" y="2998881"/>
            <a:ext cx="52743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daryolar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ichida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kattalari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Surxondaryo</a:t>
            </a: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Sheroboddaryo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B34C6B3-9B05-470E-980D-7BCC20C02C00}"/>
              </a:ext>
            </a:extLst>
          </p:cNvPr>
          <p:cNvSpPr/>
          <p:nvPr/>
        </p:nvSpPr>
        <p:spPr>
          <a:xfrm>
            <a:off x="1334481" y="5816242"/>
            <a:ext cx="95415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Surxondaryo</a:t>
            </a:r>
            <a:r>
              <a:rPr lang="ru-RU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To‘polondaryo</a:t>
            </a:r>
            <a:r>
              <a:rPr lang="ru-RU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Qoratog</a:t>
            </a:r>
            <a:r>
              <a:rPr lang="ru-RU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ru-RU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daryolarining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qo‘shilishidan</a:t>
            </a:r>
            <a:r>
              <a:rPr lang="ru-RU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ru-RU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ru-RU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8333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E726DC-8194-44BC-BB20-98B3E0A1AA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797"/>
          <a:stretch/>
        </p:blipFill>
        <p:spPr>
          <a:xfrm>
            <a:off x="2888974" y="0"/>
            <a:ext cx="9303025" cy="689444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7AF5ECC-37D9-49EF-A048-9AA3791DAC9F}"/>
              </a:ext>
            </a:extLst>
          </p:cNvPr>
          <p:cNvSpPr/>
          <p:nvPr/>
        </p:nvSpPr>
        <p:spPr>
          <a:xfrm>
            <a:off x="2544417" y="410817"/>
            <a:ext cx="2040835" cy="190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D5A5569-DF18-403B-BF92-D4BE09B62620}"/>
              </a:ext>
            </a:extLst>
          </p:cNvPr>
          <p:cNvSpPr/>
          <p:nvPr/>
        </p:nvSpPr>
        <p:spPr>
          <a:xfrm>
            <a:off x="4525617" y="503583"/>
            <a:ext cx="629479" cy="218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2C34A19-D2A1-4BA8-85AE-D3483574F99A}"/>
              </a:ext>
            </a:extLst>
          </p:cNvPr>
          <p:cNvSpPr/>
          <p:nvPr/>
        </p:nvSpPr>
        <p:spPr>
          <a:xfrm>
            <a:off x="2915478" y="3299791"/>
            <a:ext cx="2875722" cy="15505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8C136BC-2FEE-480F-9FE0-C1329C8BF284}"/>
              </a:ext>
            </a:extLst>
          </p:cNvPr>
          <p:cNvSpPr/>
          <p:nvPr/>
        </p:nvSpPr>
        <p:spPr>
          <a:xfrm>
            <a:off x="2650435" y="5724939"/>
            <a:ext cx="5181599" cy="410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3EB37C2-808B-4657-A598-E2FCADC1DAD5}"/>
              </a:ext>
            </a:extLst>
          </p:cNvPr>
          <p:cNvSpPr/>
          <p:nvPr/>
        </p:nvSpPr>
        <p:spPr>
          <a:xfrm>
            <a:off x="3313" y="4075043"/>
            <a:ext cx="639748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Qoratog</a:t>
            </a:r>
            <a:r>
              <a:rPr lang="en-US" sz="2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</a:t>
            </a:r>
            <a:r>
              <a:rPr lang="en-US" sz="2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Hisor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tog‘ining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4200 m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balandlikdagi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yonbag‘ridan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boshlanadi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 km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qor-muzlarning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erishidan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to‘yinadi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—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iyun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oylariga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sarfi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sekundiga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23 m</a:t>
            </a:r>
            <a:r>
              <a:rPr lang="en-US" sz="2200" i="1" baseline="300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maksimal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sarfi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sekundiga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239 m</a:t>
            </a:r>
            <a:r>
              <a:rPr lang="en-US" sz="2200" i="1" baseline="300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minimal 2,5 m</a:t>
            </a:r>
            <a:r>
              <a:rPr lang="en-US" sz="2200" i="1" baseline="300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374625D3-4D9D-40DC-AD52-A399014E1AA7}"/>
              </a:ext>
            </a:extLst>
          </p:cNvPr>
          <p:cNvCxnSpPr>
            <a:cxnSpLocks/>
          </p:cNvCxnSpPr>
          <p:nvPr/>
        </p:nvCxnSpPr>
        <p:spPr>
          <a:xfrm flipH="1">
            <a:off x="400878" y="3933810"/>
            <a:ext cx="539032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67B155E-E789-4EFA-A94B-7DC9D2707552}"/>
              </a:ext>
            </a:extLst>
          </p:cNvPr>
          <p:cNvSpPr/>
          <p:nvPr/>
        </p:nvSpPr>
        <p:spPr>
          <a:xfrm>
            <a:off x="4525617" y="882925"/>
            <a:ext cx="477080" cy="218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A9B34CA-AE8F-42A4-90AE-A418AA52294B}"/>
              </a:ext>
            </a:extLst>
          </p:cNvPr>
          <p:cNvSpPr/>
          <p:nvPr/>
        </p:nvSpPr>
        <p:spPr>
          <a:xfrm>
            <a:off x="0" y="336665"/>
            <a:ext cx="534062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To‘polon</a:t>
            </a:r>
            <a:r>
              <a:rPr lang="en-US" sz="2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Surxondaryoning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sersuv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irmog‘i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Hisor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tog‘ining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qismidan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Qorasuv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boshlanib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G‘ova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irmog‘ini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qo‘shib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olgach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To‘polondaryo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nomini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124 km,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qor-muzlarning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erishidan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to‘yinadi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sarfi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sekundiga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54,6 m</a:t>
            </a:r>
            <a:r>
              <a:rPr lang="en-US" sz="2200" i="1" baseline="300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sekundiga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470 m</a:t>
            </a:r>
            <a:r>
              <a:rPr lang="en-US" sz="2200" i="1" baseline="300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kami        5,7 m</a:t>
            </a:r>
            <a:r>
              <a:rPr lang="en-US" sz="2200" i="1" baseline="300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577124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60BC105-FDE1-4A09-90E3-65FFD8859361}"/>
              </a:ext>
            </a:extLst>
          </p:cNvPr>
          <p:cNvSpPr/>
          <p:nvPr/>
        </p:nvSpPr>
        <p:spPr>
          <a:xfrm>
            <a:off x="119268" y="256761"/>
            <a:ext cx="5751446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Surxondaryo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To‘polon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Qoratog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daryolarining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qo‘shilgan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yeridan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Amudaryogacha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196 km.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O‘ng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tomondan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Sangardak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Xo‘jaipok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irmoqlarini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qo‘shib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Qor-muzlarning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erishidan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to‘yinib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sarfi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Qorovultepa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qishlog‘i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yonida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sekundiga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70,2 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i="1" baseline="300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sarfi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sekundiga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600 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i="1" baseline="300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kami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sekundiga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0,1 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i="1" baseline="300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DA7498-A7AE-44ED-B2C6-28A34C7FBA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59" t="17080" r="38510" b="21549"/>
          <a:stretch/>
        </p:blipFill>
        <p:spPr>
          <a:xfrm>
            <a:off x="6069496" y="3455"/>
            <a:ext cx="6122504" cy="685454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347B087-AA07-42FC-98D4-CB83F6CDE06D}"/>
              </a:ext>
            </a:extLst>
          </p:cNvPr>
          <p:cNvSpPr/>
          <p:nvPr/>
        </p:nvSpPr>
        <p:spPr>
          <a:xfrm>
            <a:off x="9356035" y="1086678"/>
            <a:ext cx="2107095" cy="198783"/>
          </a:xfrm>
          <a:prstGeom prst="rect">
            <a:avLst/>
          </a:prstGeom>
          <a:solidFill>
            <a:srgbClr val="BFDA1C"/>
          </a:solidFill>
          <a:ln>
            <a:solidFill>
              <a:srgbClr val="CCE5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F5541B5-0345-4EDE-8822-A867D7EF30DB}"/>
              </a:ext>
            </a:extLst>
          </p:cNvPr>
          <p:cNvSpPr/>
          <p:nvPr/>
        </p:nvSpPr>
        <p:spPr>
          <a:xfrm>
            <a:off x="7474227" y="1683026"/>
            <a:ext cx="1696278" cy="185531"/>
          </a:xfrm>
          <a:prstGeom prst="rect">
            <a:avLst/>
          </a:prstGeom>
          <a:solidFill>
            <a:srgbClr val="BFDA1C"/>
          </a:solidFill>
          <a:ln>
            <a:solidFill>
              <a:srgbClr val="CCE5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EB1D530-A30F-40EE-A7C6-AF8A65F3E67E}"/>
              </a:ext>
            </a:extLst>
          </p:cNvPr>
          <p:cNvSpPr/>
          <p:nvPr/>
        </p:nvSpPr>
        <p:spPr>
          <a:xfrm>
            <a:off x="9170505" y="3008243"/>
            <a:ext cx="2107095" cy="198783"/>
          </a:xfrm>
          <a:prstGeom prst="rect">
            <a:avLst/>
          </a:prstGeom>
          <a:solidFill>
            <a:srgbClr val="BFDA1C"/>
          </a:solidFill>
          <a:ln>
            <a:solidFill>
              <a:srgbClr val="CCE5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3A9D453-47BB-4733-AEBC-9A6138C58590}"/>
              </a:ext>
            </a:extLst>
          </p:cNvPr>
          <p:cNvSpPr/>
          <p:nvPr/>
        </p:nvSpPr>
        <p:spPr>
          <a:xfrm>
            <a:off x="6334539" y="4651513"/>
            <a:ext cx="1696278" cy="337931"/>
          </a:xfrm>
          <a:prstGeom prst="rect">
            <a:avLst/>
          </a:prstGeom>
          <a:solidFill>
            <a:srgbClr val="BFDA1C"/>
          </a:solidFill>
          <a:ln>
            <a:solidFill>
              <a:srgbClr val="CCE5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2CC6019-7404-46C3-AAD0-BDE35A804A75}"/>
              </a:ext>
            </a:extLst>
          </p:cNvPr>
          <p:cNvSpPr/>
          <p:nvPr/>
        </p:nvSpPr>
        <p:spPr>
          <a:xfrm>
            <a:off x="10217426" y="4267201"/>
            <a:ext cx="1789044" cy="278298"/>
          </a:xfrm>
          <a:prstGeom prst="rect">
            <a:avLst/>
          </a:prstGeom>
          <a:solidFill>
            <a:srgbClr val="BFDA1C"/>
          </a:solidFill>
          <a:ln>
            <a:solidFill>
              <a:srgbClr val="CCE5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5CF5DC7-4B7C-4EDE-A7B5-02909DD4FAA5}"/>
              </a:ext>
            </a:extLst>
          </p:cNvPr>
          <p:cNvSpPr/>
          <p:nvPr/>
        </p:nvSpPr>
        <p:spPr>
          <a:xfrm>
            <a:off x="10721009" y="5632175"/>
            <a:ext cx="1470991" cy="139148"/>
          </a:xfrm>
          <a:prstGeom prst="rect">
            <a:avLst/>
          </a:prstGeom>
          <a:solidFill>
            <a:srgbClr val="BFDA1C"/>
          </a:solidFill>
          <a:ln>
            <a:solidFill>
              <a:srgbClr val="CCE5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93DEECF-1DAA-4189-97BD-DD20C0D418B5}"/>
              </a:ext>
            </a:extLst>
          </p:cNvPr>
          <p:cNvSpPr/>
          <p:nvPr/>
        </p:nvSpPr>
        <p:spPr>
          <a:xfrm>
            <a:off x="8865704" y="6149009"/>
            <a:ext cx="940905" cy="198783"/>
          </a:xfrm>
          <a:prstGeom prst="rect">
            <a:avLst/>
          </a:prstGeom>
          <a:solidFill>
            <a:srgbClr val="BFDA1C"/>
          </a:solidFill>
          <a:ln>
            <a:solidFill>
              <a:srgbClr val="CCE5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1FBB72AE-25E8-43C2-AD1C-70769A318361}"/>
              </a:ext>
            </a:extLst>
          </p:cNvPr>
          <p:cNvCxnSpPr>
            <a:cxnSpLocks/>
          </p:cNvCxnSpPr>
          <p:nvPr/>
        </p:nvCxnSpPr>
        <p:spPr>
          <a:xfrm flipH="1">
            <a:off x="450576" y="3551584"/>
            <a:ext cx="5314119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CCC7263-E486-4465-8F1F-A19129EE4004}"/>
              </a:ext>
            </a:extLst>
          </p:cNvPr>
          <p:cNvSpPr/>
          <p:nvPr/>
        </p:nvSpPr>
        <p:spPr>
          <a:xfrm>
            <a:off x="8693426" y="3429000"/>
            <a:ext cx="477079" cy="321365"/>
          </a:xfrm>
          <a:prstGeom prst="rect">
            <a:avLst/>
          </a:prstGeom>
          <a:solidFill>
            <a:srgbClr val="BFDA1C"/>
          </a:solidFill>
          <a:ln>
            <a:solidFill>
              <a:srgbClr val="CCE5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864B0C8-7A35-4B82-8E8B-4417B2F7565E}"/>
              </a:ext>
            </a:extLst>
          </p:cNvPr>
          <p:cNvSpPr/>
          <p:nvPr/>
        </p:nvSpPr>
        <p:spPr>
          <a:xfrm>
            <a:off x="6096000" y="5387011"/>
            <a:ext cx="1099930" cy="629476"/>
          </a:xfrm>
          <a:prstGeom prst="rect">
            <a:avLst/>
          </a:prstGeom>
          <a:solidFill>
            <a:srgbClr val="BFDA1C"/>
          </a:solidFill>
          <a:ln>
            <a:solidFill>
              <a:srgbClr val="CCE5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520C397-C946-45AB-AC41-6FA3437F028F}"/>
              </a:ext>
            </a:extLst>
          </p:cNvPr>
          <p:cNvSpPr/>
          <p:nvPr/>
        </p:nvSpPr>
        <p:spPr>
          <a:xfrm>
            <a:off x="72885" y="3665671"/>
            <a:ext cx="583758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Sheroboddaryo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Boysun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Ko‘hitang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tog‘ining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yonbag‘ridan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boshlanuvchi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Irg‘oyli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Qizilsoy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qo‘shilishidan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Sherobod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shahridan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Qorasuvdaryo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yuritiladi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186 km,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sarfi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sekundiga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7,5 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000" i="1" baseline="300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Qor-yomg‘ir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suvlaridan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to‘yinadi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aprel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may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oylarida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oqadi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852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по запросу &quot;groundwater&quot;">
            <a:extLst>
              <a:ext uri="{FF2B5EF4-FFF2-40B4-BE49-F238E27FC236}">
                <a16:creationId xmlns:a16="http://schemas.microsoft.com/office/drawing/2014/main" id="{4815BEE1-F569-4907-8191-D4D0D6F097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50" t="10628" r="5929"/>
          <a:stretch/>
        </p:blipFill>
        <p:spPr bwMode="auto">
          <a:xfrm>
            <a:off x="5300869" y="73346"/>
            <a:ext cx="6891131" cy="67113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xtLst/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4B64455-D70D-457A-B99E-5621277DA182}"/>
              </a:ext>
            </a:extLst>
          </p:cNvPr>
          <p:cNvSpPr/>
          <p:nvPr/>
        </p:nvSpPr>
        <p:spPr>
          <a:xfrm>
            <a:off x="186285" y="147751"/>
            <a:ext cx="56446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Yerosti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har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yotqiziqlari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Paleogen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neogen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yotqiziqlari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orasidagi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140 — 150 m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chuqurlikdan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chuchuk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chiqadi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Bo‘r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yotqiziqlari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orasidagi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1000 — 2000 m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chuqurlikdan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chiquvchi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shifobaxsh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+60 +70°C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yetadi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09FB8E4-682D-48A9-BD3E-D2F02B082C03}"/>
              </a:ext>
            </a:extLst>
          </p:cNvPr>
          <p:cNvSpPr/>
          <p:nvPr/>
        </p:nvSpPr>
        <p:spPr>
          <a:xfrm>
            <a:off x="5354631" y="6414052"/>
            <a:ext cx="2623178" cy="2924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FF09771-17AC-4041-9CE4-049CBD17896B}"/>
              </a:ext>
            </a:extLst>
          </p:cNvPr>
          <p:cNvSpPr/>
          <p:nvPr/>
        </p:nvSpPr>
        <p:spPr>
          <a:xfrm>
            <a:off x="5354631" y="5446643"/>
            <a:ext cx="476326" cy="15902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5DC738F-28ED-4B67-8A57-383192E64231}"/>
              </a:ext>
            </a:extLst>
          </p:cNvPr>
          <p:cNvSpPr/>
          <p:nvPr/>
        </p:nvSpPr>
        <p:spPr>
          <a:xfrm>
            <a:off x="5354631" y="4797287"/>
            <a:ext cx="621347" cy="15902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9CC5C15-1010-4C9F-BA43-9B6E779EF320}"/>
              </a:ext>
            </a:extLst>
          </p:cNvPr>
          <p:cNvSpPr/>
          <p:nvPr/>
        </p:nvSpPr>
        <p:spPr>
          <a:xfrm>
            <a:off x="5354631" y="4306958"/>
            <a:ext cx="1483491" cy="1855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C598F5E-AC09-4625-AF14-439CA2EC0B51}"/>
              </a:ext>
            </a:extLst>
          </p:cNvPr>
          <p:cNvSpPr/>
          <p:nvPr/>
        </p:nvSpPr>
        <p:spPr>
          <a:xfrm>
            <a:off x="5354631" y="3962399"/>
            <a:ext cx="621347" cy="18552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B589100-233A-42B1-8DE2-E4E3E4179BC9}"/>
              </a:ext>
            </a:extLst>
          </p:cNvPr>
          <p:cNvSpPr/>
          <p:nvPr/>
        </p:nvSpPr>
        <p:spPr>
          <a:xfrm>
            <a:off x="5354631" y="3326296"/>
            <a:ext cx="476326" cy="237775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339E3F2E-5CC1-445E-ABB6-D397B6D77D32}"/>
              </a:ext>
            </a:extLst>
          </p:cNvPr>
          <p:cNvCxnSpPr>
            <a:cxnSpLocks/>
          </p:cNvCxnSpPr>
          <p:nvPr/>
        </p:nvCxnSpPr>
        <p:spPr>
          <a:xfrm flipH="1">
            <a:off x="186286" y="3326296"/>
            <a:ext cx="4955557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5235C77-AE33-4F1E-B4BB-C4AC1355B1E4}"/>
              </a:ext>
            </a:extLst>
          </p:cNvPr>
          <p:cNvSpPr/>
          <p:nvPr/>
        </p:nvSpPr>
        <p:spPr>
          <a:xfrm>
            <a:off x="186285" y="3367064"/>
            <a:ext cx="49555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Surxondaryo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o‘lkasida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ta’minotini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yaxshilash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maqsadida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Surxon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sig‘imi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800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sz="2400" i="1" baseline="300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Uchqizil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sig‘imi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sz="2400" i="1" baseline="300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omborlari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qurilgan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396F0C-2187-43CF-AFDC-4E486A3CF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0176" y="5315853"/>
            <a:ext cx="2221180" cy="14688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FD150C-DF23-4B1B-A680-112C0711C1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397" y="5633440"/>
            <a:ext cx="2221180" cy="1193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9263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B55A5E9-0683-46AA-92D1-F87473D11D41}"/>
              </a:ext>
            </a:extLst>
          </p:cNvPr>
          <p:cNvSpPr/>
          <p:nvPr/>
        </p:nvSpPr>
        <p:spPr>
          <a:xfrm>
            <a:off x="172279" y="104865"/>
            <a:ext cx="41346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Okrugning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sathidan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500 m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balandlikkacha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joylarida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bo‘z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A3D8019-FE43-49B6-9E75-903B6E402776}"/>
              </a:ext>
            </a:extLst>
          </p:cNvPr>
          <p:cNvSpPr/>
          <p:nvPr/>
        </p:nvSpPr>
        <p:spPr>
          <a:xfrm>
            <a:off x="4667727" y="37668"/>
            <a:ext cx="741825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Yerosti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betiga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joylarda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sho‘rlashgan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bo‘z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Surxondaryo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Sherobod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daryolarining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qayirlarida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alluvial-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o‘tloq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botqoq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uchrasa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qismidagi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qum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massivlarida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qumli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qumloq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нак ''минус'' 8">
            <a:extLst>
              <a:ext uri="{FF2B5EF4-FFF2-40B4-BE49-F238E27FC236}">
                <a16:creationId xmlns:a16="http://schemas.microsoft.com/office/drawing/2014/main" id="{D0C64182-74EB-4C8D-92D0-8C019B7C67D8}"/>
              </a:ext>
            </a:extLst>
          </p:cNvPr>
          <p:cNvSpPr/>
          <p:nvPr/>
        </p:nvSpPr>
        <p:spPr>
          <a:xfrm rot="16200000">
            <a:off x="3545826" y="812918"/>
            <a:ext cx="1962545" cy="69218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734B59-4F8F-4BA9-9EE3-DBEEA908F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91" t="9854" b="7826"/>
          <a:stretch/>
        </p:blipFill>
        <p:spPr>
          <a:xfrm>
            <a:off x="450574" y="2127096"/>
            <a:ext cx="2981739" cy="46880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E886E3-BF56-4E63-A7FA-5FDEE5396D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532" b="8406"/>
          <a:stretch/>
        </p:blipFill>
        <p:spPr>
          <a:xfrm>
            <a:off x="4164144" y="2062804"/>
            <a:ext cx="3087307" cy="46903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F04F3D-364C-4519-88FF-C0CA178D37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76855" y="2062803"/>
            <a:ext cx="2981740" cy="469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41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C41401C-32C8-473E-93D4-51A96E30F60F}"/>
              </a:ext>
            </a:extLst>
          </p:cNvPr>
          <p:cNvSpPr/>
          <p:nvPr/>
        </p:nvSpPr>
        <p:spPr>
          <a:xfrm>
            <a:off x="3922643" y="345704"/>
            <a:ext cx="815008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Okrugning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500 m dan 1200 m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balandlikkacha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oddiy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to‘q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tusli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bo‘z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o‘zlashtirilib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madaniy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bo‘z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qa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aylantirilgan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Surxondaryoning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1500 — 2500 m dan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balandda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yonbag‘irlarida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tog‘-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jigarrang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tarkibidagi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chirindi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4 - 6 %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2500 m dan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yuqorida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yaylov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mintaqasi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boshlanib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tog‘-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o‘tloq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o‘tloq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o‘tloq-botqoq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6F3601-F470-4081-BCE0-FAF6BB876A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14" t="12361" b="7639"/>
          <a:stretch/>
        </p:blipFill>
        <p:spPr>
          <a:xfrm>
            <a:off x="4168837" y="5177796"/>
            <a:ext cx="2445022" cy="1591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D54376-963A-4808-A333-CF38D6CC7E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950" b="13043"/>
          <a:stretch/>
        </p:blipFill>
        <p:spPr>
          <a:xfrm>
            <a:off x="9014556" y="4863548"/>
            <a:ext cx="2860416" cy="1905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A7120F-10F4-4069-8C7A-5C4F7013CA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099" r="32664" b="27822"/>
          <a:stretch/>
        </p:blipFill>
        <p:spPr>
          <a:xfrm>
            <a:off x="6733127" y="5058001"/>
            <a:ext cx="2159690" cy="1710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4DDE52-BB23-4005-B68C-105680275F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54" r="43746"/>
          <a:stretch/>
        </p:blipFill>
        <p:spPr>
          <a:xfrm>
            <a:off x="39755" y="0"/>
            <a:ext cx="39313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04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9A6C66D-A42C-4B54-A0AB-6D2CD04A15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7578" t="9132" r="4026" b="8823"/>
          <a:stretch/>
        </p:blipFill>
        <p:spPr>
          <a:xfrm>
            <a:off x="2319131" y="267472"/>
            <a:ext cx="7745893" cy="625502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B75488F-C56D-4437-9162-A62BCB1B6027}"/>
              </a:ext>
            </a:extLst>
          </p:cNvPr>
          <p:cNvSpPr/>
          <p:nvPr/>
        </p:nvSpPr>
        <p:spPr>
          <a:xfrm>
            <a:off x="9243391" y="3942412"/>
            <a:ext cx="2928733" cy="8083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Surxondaryo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tog‘larida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(1500 - 2500 m)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bug‘doyiq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javdar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tipchoq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yovvoyi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arpa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shirach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qurg‘oqchil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toshloq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yerlarda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astragul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87C4BBB-7EAC-4BAD-A0F1-FE94FB24B812}"/>
              </a:ext>
            </a:extLst>
          </p:cNvPr>
          <p:cNvSpPr/>
          <p:nvPr/>
        </p:nvSpPr>
        <p:spPr>
          <a:xfrm>
            <a:off x="7818786" y="5782146"/>
            <a:ext cx="4280450" cy="8083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Butalardan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bodom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irg‘ay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itburun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zirk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daraxtlardan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archa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zarang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xandonpista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yong‘oq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do‘lana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terak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93835C9-4B9C-4B11-A492-A89852B7E053}"/>
              </a:ext>
            </a:extLst>
          </p:cNvPr>
          <p:cNvSpPr/>
          <p:nvPr/>
        </p:nvSpPr>
        <p:spPr>
          <a:xfrm>
            <a:off x="-1" y="2146852"/>
            <a:ext cx="2696814" cy="104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 daryo qayirlarida </a:t>
            </a:r>
            <a:r>
              <a:rPr lang="it-IT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to‘qay o‘simliklari </a:t>
            </a:r>
            <a:r>
              <a:rPr lang="it-IT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mavjud.</a:t>
            </a:r>
            <a:endParaRPr lang="ru-RU" sz="20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CE3261C-FD68-4510-81D2-81AEE5D63EB7}"/>
              </a:ext>
            </a:extLst>
          </p:cNvPr>
          <p:cNvSpPr/>
          <p:nvPr/>
        </p:nvSpPr>
        <p:spPr>
          <a:xfrm>
            <a:off x="212030" y="4083769"/>
            <a:ext cx="2736579" cy="808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Yerosti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betiga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joylarda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sho‘ralar</a:t>
            </a:r>
            <a:endParaRPr lang="en-US" sz="2000" b="1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32AE70F-92DE-4349-9116-4C02D45E92A1}"/>
              </a:ext>
            </a:extLst>
          </p:cNvPr>
          <p:cNvSpPr/>
          <p:nvPr/>
        </p:nvSpPr>
        <p:spPr>
          <a:xfrm>
            <a:off x="0" y="5755642"/>
            <a:ext cx="4247323" cy="804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Surxondaryo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vodiysining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qismidagi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qumloqlarda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juzg‘un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ilog‘i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quyonsuyak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C4392DAF-8203-41A2-A7A6-DBD7D57182B0}"/>
              </a:ext>
            </a:extLst>
          </p:cNvPr>
          <p:cNvSpPr/>
          <p:nvPr/>
        </p:nvSpPr>
        <p:spPr>
          <a:xfrm>
            <a:off x="4803913" y="2547730"/>
            <a:ext cx="2584174" cy="18652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O‘simliklari</a:t>
            </a:r>
            <a:endParaRPr lang="ru-RU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1E9F56A8-EA31-450D-9814-5C1DDE0EE496}"/>
              </a:ext>
            </a:extLst>
          </p:cNvPr>
          <p:cNvSpPr/>
          <p:nvPr/>
        </p:nvSpPr>
        <p:spPr>
          <a:xfrm>
            <a:off x="8587409" y="940904"/>
            <a:ext cx="1285459" cy="59529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15A740C-3F5B-4C40-ACC3-09FE3C7B1A46}"/>
              </a:ext>
            </a:extLst>
          </p:cNvPr>
          <p:cNvSpPr/>
          <p:nvPr/>
        </p:nvSpPr>
        <p:spPr>
          <a:xfrm>
            <a:off x="8375376" y="514677"/>
            <a:ext cx="3796748" cy="8083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Adirda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ko‘proq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efemer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shuvoq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kavrak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qo‘ziquloq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astragal,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javdar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bug‘doyiq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B9526169-C356-4C78-89F0-216FACEF8FE7}"/>
              </a:ext>
            </a:extLst>
          </p:cNvPr>
          <p:cNvSpPr/>
          <p:nvPr/>
        </p:nvSpPr>
        <p:spPr>
          <a:xfrm>
            <a:off x="9170503" y="1952432"/>
            <a:ext cx="834886" cy="59529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4A6089-8EFE-4CB4-9FD9-B60FC04F667B}"/>
              </a:ext>
            </a:extLst>
          </p:cNvPr>
          <p:cNvSpPr/>
          <p:nvPr/>
        </p:nvSpPr>
        <p:spPr>
          <a:xfrm>
            <a:off x="9621080" y="2086080"/>
            <a:ext cx="2478156" cy="789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Adirlarda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butasimon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o‘simliklardan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itburun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bodom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zirk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A2C321D7-1D91-4E64-BC84-6B513466573D}"/>
              </a:ext>
            </a:extLst>
          </p:cNvPr>
          <p:cNvSpPr/>
          <p:nvPr/>
        </p:nvSpPr>
        <p:spPr>
          <a:xfrm>
            <a:off x="2736578" y="755374"/>
            <a:ext cx="1199318" cy="660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43AEE5F-F365-44E9-B2EA-10EA12AABA6F}"/>
              </a:ext>
            </a:extLst>
          </p:cNvPr>
          <p:cNvSpPr/>
          <p:nvPr/>
        </p:nvSpPr>
        <p:spPr>
          <a:xfrm>
            <a:off x="0" y="657307"/>
            <a:ext cx="3816626" cy="651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Okrugning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500 m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balandlikkacha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cho‘lga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o‘simliklardan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iloq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qo‘ng‘irbosh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no‘xatak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shuvoq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/>
          </a:p>
        </p:txBody>
      </p:sp>
      <p:sp>
        <p:nvSpPr>
          <p:cNvPr id="15" name="Знак ''минус'' 14">
            <a:extLst>
              <a:ext uri="{FF2B5EF4-FFF2-40B4-BE49-F238E27FC236}">
                <a16:creationId xmlns:a16="http://schemas.microsoft.com/office/drawing/2014/main" id="{9A61801C-1B58-44E1-98F5-26B3ABEA23A1}"/>
              </a:ext>
            </a:extLst>
          </p:cNvPr>
          <p:cNvSpPr/>
          <p:nvPr/>
        </p:nvSpPr>
        <p:spPr>
          <a:xfrm>
            <a:off x="8375376" y="1688500"/>
            <a:ext cx="4280450" cy="113797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Знак ''минус'' 15">
            <a:extLst>
              <a:ext uri="{FF2B5EF4-FFF2-40B4-BE49-F238E27FC236}">
                <a16:creationId xmlns:a16="http://schemas.microsoft.com/office/drawing/2014/main" id="{39F82B85-49AD-417B-B389-DA119E91C238}"/>
              </a:ext>
            </a:extLst>
          </p:cNvPr>
          <p:cNvSpPr/>
          <p:nvPr/>
        </p:nvSpPr>
        <p:spPr>
          <a:xfrm>
            <a:off x="9329530" y="3178902"/>
            <a:ext cx="3114261" cy="113797"/>
          </a:xfrm>
          <a:prstGeom prst="mathMinus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нак ''минус'' 16">
            <a:extLst>
              <a:ext uri="{FF2B5EF4-FFF2-40B4-BE49-F238E27FC236}">
                <a16:creationId xmlns:a16="http://schemas.microsoft.com/office/drawing/2014/main" id="{B3AAA6B0-D250-4C70-886C-10CCE6FE03FC}"/>
              </a:ext>
            </a:extLst>
          </p:cNvPr>
          <p:cNvSpPr/>
          <p:nvPr/>
        </p:nvSpPr>
        <p:spPr>
          <a:xfrm>
            <a:off x="8275988" y="5468537"/>
            <a:ext cx="4280450" cy="113797"/>
          </a:xfrm>
          <a:prstGeom prst="mathMinu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нак ''минус'' 17">
            <a:extLst>
              <a:ext uri="{FF2B5EF4-FFF2-40B4-BE49-F238E27FC236}">
                <a16:creationId xmlns:a16="http://schemas.microsoft.com/office/drawing/2014/main" id="{B51117CA-899F-41CA-A90D-4A67BA0B756E}"/>
              </a:ext>
            </a:extLst>
          </p:cNvPr>
          <p:cNvSpPr/>
          <p:nvPr/>
        </p:nvSpPr>
        <p:spPr>
          <a:xfrm>
            <a:off x="-463823" y="1947287"/>
            <a:ext cx="4664762" cy="104330"/>
          </a:xfrm>
          <a:prstGeom prst="mathMinus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нак ''минус'' 18">
            <a:extLst>
              <a:ext uri="{FF2B5EF4-FFF2-40B4-BE49-F238E27FC236}">
                <a16:creationId xmlns:a16="http://schemas.microsoft.com/office/drawing/2014/main" id="{664DD6DD-A3A4-4F4F-85E2-1615830FDCCA}"/>
              </a:ext>
            </a:extLst>
          </p:cNvPr>
          <p:cNvSpPr/>
          <p:nvPr/>
        </p:nvSpPr>
        <p:spPr>
          <a:xfrm>
            <a:off x="-311425" y="3571833"/>
            <a:ext cx="3525075" cy="58611"/>
          </a:xfrm>
          <a:prstGeom prst="mathMinus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Знак ''минус'' 19">
            <a:extLst>
              <a:ext uri="{FF2B5EF4-FFF2-40B4-BE49-F238E27FC236}">
                <a16:creationId xmlns:a16="http://schemas.microsoft.com/office/drawing/2014/main" id="{24D9C060-597A-47B8-9C0E-2CBCF52F3887}"/>
              </a:ext>
            </a:extLst>
          </p:cNvPr>
          <p:cNvSpPr/>
          <p:nvPr/>
        </p:nvSpPr>
        <p:spPr>
          <a:xfrm>
            <a:off x="-377684" y="5407775"/>
            <a:ext cx="4280450" cy="113797"/>
          </a:xfrm>
          <a:prstGeom prst="mathMinus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767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533B67B-6E62-4FD6-B579-792B2DFAD8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25121" b="20000"/>
          <a:stretch/>
        </p:blipFill>
        <p:spPr>
          <a:xfrm>
            <a:off x="0" y="1497495"/>
            <a:ext cx="12192000" cy="485029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EE7AF22-B65B-4D89-9F21-21E222EE58A8}"/>
              </a:ext>
            </a:extLst>
          </p:cNvPr>
          <p:cNvSpPr/>
          <p:nvPr/>
        </p:nvSpPr>
        <p:spPr>
          <a:xfrm>
            <a:off x="3763617" y="1868557"/>
            <a:ext cx="1616766" cy="1762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2ACA85B-6351-4D9F-9BD5-F4EA2094B17E}"/>
              </a:ext>
            </a:extLst>
          </p:cNvPr>
          <p:cNvSpPr/>
          <p:nvPr/>
        </p:nvSpPr>
        <p:spPr>
          <a:xfrm>
            <a:off x="954157" y="2676939"/>
            <a:ext cx="1881808" cy="1934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191E192-0854-4380-AC0E-AB1A2B69C8A0}"/>
              </a:ext>
            </a:extLst>
          </p:cNvPr>
          <p:cNvSpPr/>
          <p:nvPr/>
        </p:nvSpPr>
        <p:spPr>
          <a:xfrm>
            <a:off x="6559827" y="5353878"/>
            <a:ext cx="1550504" cy="1086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48A8DD7-6B42-4D83-B198-98246EC90C52}"/>
              </a:ext>
            </a:extLst>
          </p:cNvPr>
          <p:cNvSpPr/>
          <p:nvPr/>
        </p:nvSpPr>
        <p:spPr>
          <a:xfrm>
            <a:off x="8885583" y="4810538"/>
            <a:ext cx="2140225" cy="17360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3FDE0880-4BEA-4764-9F75-24915B4B436B}"/>
              </a:ext>
            </a:extLst>
          </p:cNvPr>
          <p:cNvSpPr/>
          <p:nvPr/>
        </p:nvSpPr>
        <p:spPr>
          <a:xfrm>
            <a:off x="3829878" y="5273551"/>
            <a:ext cx="1550504" cy="49695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DD0B00E6-1D46-4249-BBA0-4BCDA816F7D7}"/>
              </a:ext>
            </a:extLst>
          </p:cNvPr>
          <p:cNvSpPr/>
          <p:nvPr/>
        </p:nvSpPr>
        <p:spPr>
          <a:xfrm>
            <a:off x="970722" y="5744003"/>
            <a:ext cx="1550504" cy="49695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59805D7A-0CBF-4B9C-8003-5348FC57FD70}"/>
              </a:ext>
            </a:extLst>
          </p:cNvPr>
          <p:cNvSpPr/>
          <p:nvPr/>
        </p:nvSpPr>
        <p:spPr>
          <a:xfrm>
            <a:off x="6566453" y="4773159"/>
            <a:ext cx="1550504" cy="49695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C50DD061-D880-4EB1-B4B1-CB754AA193C2}"/>
              </a:ext>
            </a:extLst>
          </p:cNvPr>
          <p:cNvSpPr/>
          <p:nvPr/>
        </p:nvSpPr>
        <p:spPr>
          <a:xfrm>
            <a:off x="9356037" y="4313581"/>
            <a:ext cx="1550504" cy="49695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F139C2F-9AD0-4829-968F-7B60E884B50B}"/>
              </a:ext>
            </a:extLst>
          </p:cNvPr>
          <p:cNvSpPr/>
          <p:nvPr/>
        </p:nvSpPr>
        <p:spPr>
          <a:xfrm>
            <a:off x="291546" y="201999"/>
            <a:ext cx="11860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Surxondaryo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okrugining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sharqida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Bobotog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xandonpistalari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mashhur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34B889D-67F3-4261-8323-4D426C2C0BF2}"/>
              </a:ext>
            </a:extLst>
          </p:cNvPr>
          <p:cNvSpPr/>
          <p:nvPr/>
        </p:nvSpPr>
        <p:spPr>
          <a:xfrm>
            <a:off x="304800" y="995425"/>
            <a:ext cx="117016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krugning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2500 m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yaylov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joylashib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subalp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o‘tloqlari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A50A66D-AD36-45BE-8C01-E2DCFE157329}"/>
              </a:ext>
            </a:extLst>
          </p:cNvPr>
          <p:cNvSpPr/>
          <p:nvPr/>
        </p:nvSpPr>
        <p:spPr>
          <a:xfrm>
            <a:off x="304800" y="1875180"/>
            <a:ext cx="55526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Surxondaryo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vodiysida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anor</a:t>
            </a:r>
            <a:r>
              <a:rPr lang="ru-RU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anjir</a:t>
            </a:r>
            <a:r>
              <a:rPr lang="ru-RU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xurmo</a:t>
            </a:r>
            <a:r>
              <a:rPr lang="ru-RU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shakarqamish</a:t>
            </a:r>
            <a:r>
              <a:rPr lang="ru-RU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sitrus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issiqsevar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mevali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daraxtlar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mevalar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yetishtiriladi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D186F74-68D7-4896-B80D-963D1B391053}"/>
              </a:ext>
            </a:extLst>
          </p:cNvPr>
          <p:cNvSpPr/>
          <p:nvPr/>
        </p:nvSpPr>
        <p:spPr>
          <a:xfrm>
            <a:off x="5857461" y="5436826"/>
            <a:ext cx="62152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Denov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maskanida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mamlakatlarda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o‘suvchi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mevalar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yetishtirilmoqda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E059942-CE35-4921-8FA2-5EC2B0744C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1709" t="58164" r="45930" b="23154"/>
          <a:stretch/>
        </p:blipFill>
        <p:spPr>
          <a:xfrm>
            <a:off x="3202056" y="5757329"/>
            <a:ext cx="2739888" cy="1046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7B9EAAB-D606-44AF-9376-2878811B3F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948" t="50000" r="26678" b="23154"/>
          <a:stretch/>
        </p:blipFill>
        <p:spPr>
          <a:xfrm>
            <a:off x="7646495" y="1780950"/>
            <a:ext cx="1073431" cy="134351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10722BD-F27B-4E8F-9185-0DD3329C66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55187" r="48867"/>
          <a:stretch/>
        </p:blipFill>
        <p:spPr>
          <a:xfrm>
            <a:off x="510207" y="3824458"/>
            <a:ext cx="1550504" cy="854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FBA0CC2-9ED0-4A39-9FDE-CBA96F39496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9131" t="10572" r="9884" b="10572"/>
          <a:stretch/>
        </p:blipFill>
        <p:spPr>
          <a:xfrm>
            <a:off x="2257001" y="3829231"/>
            <a:ext cx="1075089" cy="113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045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2822CEF-C9DC-4BD1-92C2-19503E6CDB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217" t="18744" r="9565" b="9372"/>
          <a:stretch/>
        </p:blipFill>
        <p:spPr>
          <a:xfrm>
            <a:off x="0" y="0"/>
            <a:ext cx="12156230" cy="6858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2A9787A-881B-440A-AB85-0529D486C941}"/>
              </a:ext>
            </a:extLst>
          </p:cNvPr>
          <p:cNvSpPr/>
          <p:nvPr/>
        </p:nvSpPr>
        <p:spPr>
          <a:xfrm>
            <a:off x="251790" y="198783"/>
            <a:ext cx="6930888" cy="12854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Surxondaryo</a:t>
            </a:r>
            <a:r>
              <a:rPr lang="en-US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okrugida</a:t>
            </a:r>
            <a:r>
              <a:rPr lang="en-US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bo‘ri</a:t>
            </a:r>
            <a:r>
              <a:rPr lang="en-US" sz="2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tulki</a:t>
            </a:r>
            <a:r>
              <a:rPr lang="en-US" sz="2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bo‘rsiq</a:t>
            </a:r>
            <a:r>
              <a:rPr lang="en-US" sz="2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kiyik</a:t>
            </a:r>
            <a:r>
              <a:rPr lang="en-US" sz="2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tog‘ </a:t>
            </a:r>
            <a:r>
              <a:rPr lang="en-US" sz="2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takasi</a:t>
            </a:r>
            <a:r>
              <a:rPr lang="en-US" sz="2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tog‘ </a:t>
            </a:r>
            <a:r>
              <a:rPr lang="en-US" sz="2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qo‘yi</a:t>
            </a:r>
            <a:r>
              <a:rPr lang="en-US" sz="2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sz="2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maynasi</a:t>
            </a:r>
            <a:r>
              <a:rPr lang="en-US" sz="2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qaldirg‘och</a:t>
            </a:r>
            <a:r>
              <a:rPr lang="en-US" sz="2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kemiruvchilardan</a:t>
            </a:r>
            <a:r>
              <a:rPr lang="en-US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kalamush</a:t>
            </a:r>
            <a:r>
              <a:rPr lang="en-US" sz="2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qo‘shoyoq</a:t>
            </a:r>
            <a:r>
              <a:rPr lang="en-US" sz="2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yumronqoziq</a:t>
            </a:r>
            <a:r>
              <a:rPr lang="en-US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A6FBEBD-6D76-4E23-A7DD-9C91F79CA064}"/>
              </a:ext>
            </a:extLst>
          </p:cNvPr>
          <p:cNvSpPr/>
          <p:nvPr/>
        </p:nvSpPr>
        <p:spPr>
          <a:xfrm>
            <a:off x="251790" y="1603513"/>
            <a:ext cx="6930888" cy="1152939"/>
          </a:xfrm>
          <a:prstGeom prst="rect">
            <a:avLst/>
          </a:prstGeom>
          <a:solidFill>
            <a:srgbClr val="DF6613"/>
          </a:solidFill>
          <a:ln>
            <a:solidFill>
              <a:srgbClr val="DF6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To‘qaylarida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to‘qay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mushugi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qirg‘ovul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yovvoyi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cho‘chqa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chiyabo‘ri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tulki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g‘oz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o‘rdak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A7010A0-C0CA-42E9-9221-1B0E5F7C11D5}"/>
              </a:ext>
            </a:extLst>
          </p:cNvPr>
          <p:cNvSpPr/>
          <p:nvPr/>
        </p:nvSpPr>
        <p:spPr>
          <a:xfrm>
            <a:off x="251790" y="2849217"/>
            <a:ext cx="6930888" cy="11529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Sudralib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yuruvchilardan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o‘qilon</a:t>
            </a:r>
            <a:r>
              <a:rPr lang="en-US" sz="2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Turkiston</a:t>
            </a:r>
            <a:r>
              <a:rPr lang="en-US" sz="2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kapcha</a:t>
            </a:r>
            <a:r>
              <a:rPr lang="en-US" sz="2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iloni</a:t>
            </a:r>
            <a:r>
              <a:rPr lang="en-US" sz="2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gekkon</a:t>
            </a:r>
            <a:r>
              <a:rPr lang="en-US" sz="2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kaltakesagi</a:t>
            </a:r>
            <a:r>
              <a:rPr lang="en-US" sz="2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bor.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Bulardan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tashqari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yana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jayra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tasqara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kakliklar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DF5B462-FB4D-4591-8E50-ABAA63FC7617}"/>
              </a:ext>
            </a:extLst>
          </p:cNvPr>
          <p:cNvSpPr/>
          <p:nvPr/>
        </p:nvSpPr>
        <p:spPr>
          <a:xfrm>
            <a:off x="251790" y="4121426"/>
            <a:ext cx="6930888" cy="111980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Surxondaryo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tabiatini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to‘qayzorlarini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Ko‘hitang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landshaftini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himoya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ostiga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Surxondaryo</a:t>
            </a:r>
            <a:r>
              <a:rPr lang="en-US" sz="2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qo‘riqxonasi</a:t>
            </a:r>
            <a:r>
              <a:rPr lang="en-US" sz="2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etilgan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5311F99-2614-4AEA-A190-8BC49A50B265}"/>
              </a:ext>
            </a:extLst>
          </p:cNvPr>
          <p:cNvSpPr/>
          <p:nvPr/>
        </p:nvSpPr>
        <p:spPr>
          <a:xfrm>
            <a:off x="251790" y="5360505"/>
            <a:ext cx="6930888" cy="1398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qo‘riqxona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qismdan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1-qismi </a:t>
            </a:r>
            <a:r>
              <a:rPr lang="en-US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Payg‘ambarorol</a:t>
            </a:r>
            <a:r>
              <a:rPr lang="en-US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qo‘riqxonasi</a:t>
            </a:r>
            <a:r>
              <a:rPr lang="en-US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to‘qay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landshafti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o‘simliklardan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bo‘yli</a:t>
            </a:r>
            <a:r>
              <a:rPr lang="en-US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qamishzorlar</a:t>
            </a:r>
            <a:r>
              <a:rPr lang="en-US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ilonpechak</a:t>
            </a:r>
            <a:r>
              <a:rPr lang="en-US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yovvoyi</a:t>
            </a:r>
            <a:r>
              <a:rPr lang="en-US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jiyda</a:t>
            </a:r>
            <a:r>
              <a:rPr lang="en-US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</a:t>
            </a:r>
            <a:r>
              <a:rPr lang="en-US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teraklar</a:t>
            </a:r>
            <a:r>
              <a:rPr lang="en-US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hayvonlardan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xongul</a:t>
            </a:r>
            <a:r>
              <a:rPr lang="en-US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to‘ng‘iz</a:t>
            </a:r>
            <a:r>
              <a:rPr lang="en-US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tulki</a:t>
            </a:r>
            <a:r>
              <a:rPr lang="en-US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to‘qay</a:t>
            </a:r>
            <a:r>
              <a:rPr lang="en-US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mushugi</a:t>
            </a:r>
            <a:r>
              <a:rPr lang="en-US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chiyabo‘ri</a:t>
            </a:r>
            <a:r>
              <a:rPr lang="en-US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quyon</a:t>
            </a:r>
            <a:r>
              <a:rPr lang="en-US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tojdor</a:t>
            </a:r>
            <a:r>
              <a:rPr lang="en-US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tustovuq</a:t>
            </a:r>
            <a:r>
              <a:rPr lang="en-US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ilonlar</a:t>
            </a:r>
            <a:r>
              <a:rPr lang="en-US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himoya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qilinadi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A65724-57A9-4617-996B-10EC12D137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19930" y="2623930"/>
            <a:ext cx="1658601" cy="17046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BF3733-04BE-4F0D-BA41-8B3C8A8C61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7629" y="0"/>
            <a:ext cx="1658601" cy="1020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AF602E9-5CE3-4AEA-867F-0B77BA9B71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3526" y="5696286"/>
            <a:ext cx="1501482" cy="1201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FD59B5-2B0B-4F10-929F-2AE87ED284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2678" y="5737116"/>
            <a:ext cx="1411356" cy="11198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FDBD9A6-E58A-419E-B9FB-04C3D19695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9127" y="94462"/>
            <a:ext cx="1620218" cy="11198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0BC5687-D584-4638-B322-6E28F88CACD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7410" t="6231" r="10888" b="6329"/>
          <a:stretch/>
        </p:blipFill>
        <p:spPr>
          <a:xfrm>
            <a:off x="7122004" y="3208456"/>
            <a:ext cx="1658600" cy="1972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C085950-F0A0-4741-8BF8-A9DD3372BB1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377" r="13034"/>
          <a:stretch/>
        </p:blipFill>
        <p:spPr>
          <a:xfrm>
            <a:off x="7239127" y="1490483"/>
            <a:ext cx="1596163" cy="12990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79297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0DCABF-5C1B-44B3-A19B-F253DC2510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476" t="9264" r="5688" b="12430"/>
          <a:stretch/>
        </p:blipFill>
        <p:spPr>
          <a:xfrm>
            <a:off x="0" y="0"/>
            <a:ext cx="12217127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D52C962-6679-4B85-B125-997540C4B813}"/>
              </a:ext>
            </a:extLst>
          </p:cNvPr>
          <p:cNvSpPr/>
          <p:nvPr/>
        </p:nvSpPr>
        <p:spPr>
          <a:xfrm>
            <a:off x="6864826" y="-12987"/>
            <a:ext cx="52237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Qo‘riqxonaning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ikkinchi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sobiq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Ko‘hitang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buyurtmaxonasi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hududini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ichiga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tog‘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landshafti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morxo‘r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Buxoro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qo‘yi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burgut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himoya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ostiga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olingan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Qo‘riqxona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hududida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Zarautkamar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arxeologik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yodgorligi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3CD0B0-57E6-4B95-98F6-E2EDB14FA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47" y="4799000"/>
            <a:ext cx="2922779" cy="1913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6D338B-DDB5-4DF4-98AE-C42411985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873" y="4799000"/>
            <a:ext cx="3648014" cy="1913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06B301-98C9-4698-9FA8-341DE7126D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6434" y="4761934"/>
            <a:ext cx="2922779" cy="1950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A27891-D5F0-447F-844F-40A156406B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7760" y="4872996"/>
            <a:ext cx="2320799" cy="1765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73D6CBA-09E4-480F-B461-18DA39F2C7D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231" t="9276" r="35320"/>
          <a:stretch/>
        </p:blipFill>
        <p:spPr>
          <a:xfrm>
            <a:off x="4724400" y="6759"/>
            <a:ext cx="1646936" cy="217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0C9EDB5-A55C-4608-888A-D9DD53D7BB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926" y="127980"/>
            <a:ext cx="2438400" cy="1900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5E9CEE9-E7BA-467A-A078-F94055D399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56211" y="1926005"/>
            <a:ext cx="2438400" cy="2438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7675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EF0603-DFBC-48C8-811D-E872008B56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693"/>
          <a:stretch/>
        </p:blipFill>
        <p:spPr>
          <a:xfrm>
            <a:off x="3688944" y="1419693"/>
            <a:ext cx="4315420" cy="533891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074A99C-63D6-42AA-B339-BA30664D2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950" y="784748"/>
            <a:ext cx="2034208" cy="125001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707187"/>
          </a:xfrm>
          <a:prstGeom prst="rect">
            <a:avLst/>
          </a:prstGeom>
          <a:solidFill>
            <a:srgbClr val="1E0AB6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Surxondaryo</a:t>
            </a:r>
            <a:r>
              <a:rPr lang="en-US" alt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alt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alt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okrugi</a:t>
            </a:r>
            <a:endParaRPr lang="ru-RU" alt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F33DD1F-D101-460E-AAD8-25914546EA1C}"/>
              </a:ext>
            </a:extLst>
          </p:cNvPr>
          <p:cNvSpPr/>
          <p:nvPr/>
        </p:nvSpPr>
        <p:spPr>
          <a:xfrm>
            <a:off x="2798665" y="824442"/>
            <a:ext cx="4026205" cy="46166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O‘zbekistonning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janubida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i="1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A7A88FF-325F-4265-8F95-0CCD4D2D7F3E}"/>
              </a:ext>
            </a:extLst>
          </p:cNvPr>
          <p:cNvSpPr/>
          <p:nvPr/>
        </p:nvSpPr>
        <p:spPr>
          <a:xfrm>
            <a:off x="101849" y="2357852"/>
            <a:ext cx="4026205" cy="120032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Shimoli-g‘arbda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Chaqchar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Boysun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Qashqadaryo</a:t>
            </a:r>
            <a:endParaRPr lang="ru-RU" sz="2400" i="1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0158347-5D54-4439-8DBB-96E48570F2CF}"/>
              </a:ext>
            </a:extLst>
          </p:cNvPr>
          <p:cNvSpPr/>
          <p:nvPr/>
        </p:nvSpPr>
        <p:spPr>
          <a:xfrm>
            <a:off x="8200539" y="4842729"/>
            <a:ext cx="466930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Surxon-Sherobod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vodiysi</a:t>
            </a:r>
            <a:endParaRPr lang="ru-RU" sz="2400" i="1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3943491-319F-42B3-84E2-7DC581ABBB53}"/>
              </a:ext>
            </a:extLst>
          </p:cNvPr>
          <p:cNvSpPr/>
          <p:nvPr/>
        </p:nvSpPr>
        <p:spPr>
          <a:xfrm>
            <a:off x="-39421" y="4842729"/>
            <a:ext cx="3869635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G‘arbda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Ko‘hitang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tog‘ining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suvayirg‘ich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Turkmaniston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i="1" dirty="0"/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E09736F8-2D3E-45D9-ADE2-D6C3BB9EFF85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6096000" y="5073562"/>
            <a:ext cx="2104539" cy="148949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7A3A7E23-D295-4A94-8DD6-30DF0FB6C4BC}"/>
              </a:ext>
            </a:extLst>
          </p:cNvPr>
          <p:cNvCxnSpPr>
            <a:cxnSpLocks/>
          </p:cNvCxnSpPr>
          <p:nvPr/>
        </p:nvCxnSpPr>
        <p:spPr>
          <a:xfrm flipV="1">
            <a:off x="3869635" y="2715757"/>
            <a:ext cx="1802295" cy="242259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DB46556A-06D6-4772-920B-85E146FD813A}"/>
              </a:ext>
            </a:extLst>
          </p:cNvPr>
          <p:cNvCxnSpPr>
            <a:cxnSpLocks/>
          </p:cNvCxnSpPr>
          <p:nvPr/>
        </p:nvCxnSpPr>
        <p:spPr>
          <a:xfrm flipV="1">
            <a:off x="3264924" y="4643592"/>
            <a:ext cx="948854" cy="482026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7CBF4231-242E-42B7-8D98-D656BD71C919}"/>
              </a:ext>
            </a:extLst>
          </p:cNvPr>
          <p:cNvCxnSpPr>
            <a:cxnSpLocks/>
          </p:cNvCxnSpPr>
          <p:nvPr/>
        </p:nvCxnSpPr>
        <p:spPr>
          <a:xfrm flipH="1">
            <a:off x="7350169" y="3882336"/>
            <a:ext cx="1078215" cy="627669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38F8C6AE-6EA1-444A-9F1D-F6ED4C443B18}"/>
              </a:ext>
            </a:extLst>
          </p:cNvPr>
          <p:cNvCxnSpPr>
            <a:cxnSpLocks/>
          </p:cNvCxnSpPr>
          <p:nvPr/>
        </p:nvCxnSpPr>
        <p:spPr>
          <a:xfrm flipH="1">
            <a:off x="1689651" y="1251351"/>
            <a:ext cx="1828769" cy="562337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4FE344C-7E1B-4561-869A-22B7390645FA}"/>
              </a:ext>
            </a:extLst>
          </p:cNvPr>
          <p:cNvSpPr/>
          <p:nvPr/>
        </p:nvSpPr>
        <p:spPr>
          <a:xfrm>
            <a:off x="8004364" y="2803695"/>
            <a:ext cx="4152421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Sharqdan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shimoli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ctr"/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sharqdan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Bobotog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Hisor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Tojikiston</a:t>
            </a:r>
            <a:endParaRPr lang="ru-RU" sz="2400" i="1" dirty="0"/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8BF253E5-1255-4600-96AE-BA0A5CC31ACE}"/>
              </a:ext>
            </a:extLst>
          </p:cNvPr>
          <p:cNvCxnSpPr>
            <a:cxnSpLocks/>
          </p:cNvCxnSpPr>
          <p:nvPr/>
        </p:nvCxnSpPr>
        <p:spPr>
          <a:xfrm flipH="1" flipV="1">
            <a:off x="7138160" y="2034763"/>
            <a:ext cx="1290224" cy="1005809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3000FC2C-CC1F-4E63-ACA2-6D946FBE314B}"/>
              </a:ext>
            </a:extLst>
          </p:cNvPr>
          <p:cNvSpPr/>
          <p:nvPr/>
        </p:nvSpPr>
        <p:spPr>
          <a:xfrm>
            <a:off x="8295861" y="5558279"/>
            <a:ext cx="3748662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Janubda</a:t>
            </a:r>
            <a:endParaRPr lang="en-US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Afg‘oniston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i="1" dirty="0"/>
          </a:p>
        </p:txBody>
      </p: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FF683B6A-86CA-4772-A169-AB0B2946ED1F}"/>
              </a:ext>
            </a:extLst>
          </p:cNvPr>
          <p:cNvCxnSpPr>
            <a:cxnSpLocks/>
          </p:cNvCxnSpPr>
          <p:nvPr/>
        </p:nvCxnSpPr>
        <p:spPr>
          <a:xfrm flipH="1">
            <a:off x="5846654" y="6158443"/>
            <a:ext cx="3032304" cy="373108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020302"/>
      </p:ext>
    </p:extLst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0" y="1"/>
            <a:ext cx="12192000" cy="836084"/>
          </a:xfrm>
          <a:prstGeom prst="rect">
            <a:avLst/>
          </a:prstGeom>
          <a:solidFill>
            <a:srgbClr val="1E0AB6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MUSTAQIL BAJARISH UCHUN TOPSHIRIQLAR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172279" y="980419"/>
            <a:ext cx="11860696" cy="15123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38100" defTabSz="685800"/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Darslikdagi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Surxon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daryo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tabiiy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geografik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okrugi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Iqlimi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suvlari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tuproqlari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o‘simliklari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va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hayvonot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dunyosi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mavzularini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o‘qing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0" name="Picture 2" descr="ГеоЭнциклопедия">
            <a:extLst>
              <a:ext uri="{FF2B5EF4-FFF2-40B4-BE49-F238E27FC236}">
                <a16:creationId xmlns:a16="http://schemas.microsoft.com/office/drawing/2014/main" id="{1C617C01-0EFA-42F7-92F4-C4E591A1A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32" y="3750019"/>
            <a:ext cx="4575619" cy="284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Fan: Geografiya Sinf: 6 Mavzu">
            <a:extLst>
              <a:ext uri="{FF2B5EF4-FFF2-40B4-BE49-F238E27FC236}">
                <a16:creationId xmlns:a16="http://schemas.microsoft.com/office/drawing/2014/main" id="{9653F7AD-D215-40A4-A0BB-8DD5CD0ED2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" t="3790" r="2242" b="4509"/>
          <a:stretch/>
        </p:blipFill>
        <p:spPr bwMode="auto">
          <a:xfrm>
            <a:off x="6665867" y="3755398"/>
            <a:ext cx="4640867" cy="283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172279" y="2637151"/>
            <a:ext cx="11860696" cy="5800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yuzasidan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berilgan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savollarga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javob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yozing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122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2192000" cy="675861"/>
          </a:xfrm>
          <a:prstGeom prst="rect">
            <a:avLst/>
          </a:prstGeom>
          <a:solidFill>
            <a:srgbClr val="1E0AB6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alt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yuzasining</a:t>
            </a:r>
            <a:r>
              <a:rPr lang="en-US" alt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endParaRPr lang="ru-RU" alt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7488618-39D2-40EB-9963-42E01E173C4D}"/>
              </a:ext>
            </a:extLst>
          </p:cNvPr>
          <p:cNvSpPr/>
          <p:nvPr/>
        </p:nvSpPr>
        <p:spPr>
          <a:xfrm>
            <a:off x="-39756" y="712597"/>
            <a:ext cx="7686261" cy="61178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Shimol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Hisor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tizmasi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o‘rab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tizmaning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balandligi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4500 — 4600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metrga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yetadi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O‘zbekistondagi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cho‘qqi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Hazrat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Sulton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(4643m)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ham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tog‘da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Hisor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tizmasi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janubi-g‘arbida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Chaqchar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Boysun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Surxontog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gersin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bo‘lishida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burmalangan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Chaqchar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tog‘ining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cho‘qqisi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Xuroson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hisoblanib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3749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yetadi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Boysuntog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ayrim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cho‘qqilari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shimoli-sharqida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3700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metrga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yetadi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246586-D8DC-4C45-9E27-467A846043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8024" t="18535" r="54594" b="10372"/>
          <a:stretch/>
        </p:blipFill>
        <p:spPr>
          <a:xfrm>
            <a:off x="7646505" y="784500"/>
            <a:ext cx="4333460" cy="595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02540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117314-6DE4-4FC2-B411-A745124F05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r="9169" b="1836"/>
          <a:stretch/>
        </p:blipFill>
        <p:spPr>
          <a:xfrm>
            <a:off x="7779026" y="1099931"/>
            <a:ext cx="4412974" cy="559856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7B7F3EF-8B31-4954-B262-BCFAB1E9C6D7}"/>
              </a:ext>
            </a:extLst>
          </p:cNvPr>
          <p:cNvSpPr/>
          <p:nvPr/>
        </p:nvSpPr>
        <p:spPr>
          <a:xfrm>
            <a:off x="0" y="1301325"/>
            <a:ext cx="8057321" cy="500983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Boysuntog‘ning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janubi-g‘arbida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Ko‘hitang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tog‘i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janubi-g‘arbga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50 km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cho‘zilgan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balandligi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3137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metrga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yetadi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Boysuntog‘ning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sharqida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unga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yonma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-yon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Surxontog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, u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qisqa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(3882 m)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tog‘dir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tog‘ning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janubida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Sherobod-Sariqamish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past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(1126 m)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Sherobod-Sariqamish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past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tog‘ining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janubi-g‘arbida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Klif-Sherobod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past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tog‘i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98F8E2F-1CBA-45F5-889D-F568AAADA3CF}"/>
              </a:ext>
            </a:extLst>
          </p:cNvPr>
          <p:cNvSpPr/>
          <p:nvPr/>
        </p:nvSpPr>
        <p:spPr>
          <a:xfrm>
            <a:off x="0" y="0"/>
            <a:ext cx="12192000" cy="675861"/>
          </a:xfrm>
          <a:prstGeom prst="rect">
            <a:avLst/>
          </a:prstGeom>
          <a:solidFill>
            <a:srgbClr val="1E0AB6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alt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yuzasining</a:t>
            </a:r>
            <a:r>
              <a:rPr lang="en-US" alt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endParaRPr lang="ru-RU" alt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479774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7B7F3EF-8B31-4954-B262-BCFAB1E9C6D7}"/>
              </a:ext>
            </a:extLst>
          </p:cNvPr>
          <p:cNvSpPr/>
          <p:nvPr/>
        </p:nvSpPr>
        <p:spPr>
          <a:xfrm>
            <a:off x="145775" y="1201082"/>
            <a:ext cx="7500730" cy="445583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Okrugning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sharqida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Bobotog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. Bu tog‘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yemirilib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pasayib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qolgan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Zarkosa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cho‘qqisi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2289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metrga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yetadi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Bobotog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g‘arbga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Surxondaryo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vodiysiga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janubga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qarab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asta-sekin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pasayib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ketadi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Okrugdagi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tog‘lar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botiqlar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neogen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antropogen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davri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yotqiziqlari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to‘lgan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98F8E2F-1CBA-45F5-889D-F568AAADA3CF}"/>
              </a:ext>
            </a:extLst>
          </p:cNvPr>
          <p:cNvSpPr/>
          <p:nvPr/>
        </p:nvSpPr>
        <p:spPr>
          <a:xfrm>
            <a:off x="0" y="0"/>
            <a:ext cx="12192000" cy="675861"/>
          </a:xfrm>
          <a:prstGeom prst="rect">
            <a:avLst/>
          </a:prstGeom>
          <a:solidFill>
            <a:srgbClr val="1E0AB6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alt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yuzasining</a:t>
            </a:r>
            <a:r>
              <a:rPr lang="en-US" alt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endParaRPr lang="ru-RU" alt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2DF4C9-F777-4F43-9E91-5D9A483E24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8024" t="18535" r="54594" b="10372"/>
          <a:stretch/>
        </p:blipFill>
        <p:spPr>
          <a:xfrm>
            <a:off x="7832033" y="943527"/>
            <a:ext cx="4055165" cy="557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50423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E39B88-ED3D-4CCF-817E-107B8342FE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693"/>
          <a:stretch/>
        </p:blipFill>
        <p:spPr>
          <a:xfrm>
            <a:off x="4381311" y="522209"/>
            <a:ext cx="4664766" cy="5771116"/>
          </a:xfrm>
          <a:prstGeom prst="rect">
            <a:avLst/>
          </a:prstGeom>
        </p:spPr>
      </p:pic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244A5875-9225-4460-892C-739C80CD2F7A}"/>
              </a:ext>
            </a:extLst>
          </p:cNvPr>
          <p:cNvCxnSpPr>
            <a:cxnSpLocks/>
          </p:cNvCxnSpPr>
          <p:nvPr/>
        </p:nvCxnSpPr>
        <p:spPr>
          <a:xfrm flipH="1">
            <a:off x="4599296" y="738504"/>
            <a:ext cx="3411940" cy="5007584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Выноска: линия без границы 10">
            <a:extLst>
              <a:ext uri="{FF2B5EF4-FFF2-40B4-BE49-F238E27FC236}">
                <a16:creationId xmlns:a16="http://schemas.microsoft.com/office/drawing/2014/main" id="{89FA7C89-E31D-4364-880C-79DE318B3264}"/>
              </a:ext>
            </a:extLst>
          </p:cNvPr>
          <p:cNvSpPr/>
          <p:nvPr/>
        </p:nvSpPr>
        <p:spPr>
          <a:xfrm>
            <a:off x="185518" y="723726"/>
            <a:ext cx="4664766" cy="1705576"/>
          </a:xfrm>
          <a:prstGeom prst="callout1">
            <a:avLst>
              <a:gd name="adj1" fmla="val 47216"/>
              <a:gd name="adj2" fmla="val 102775"/>
              <a:gd name="adj3" fmla="val 114479"/>
              <a:gd name="adj4" fmla="val 136848"/>
            </a:avLst>
          </a:prstGeom>
          <a:solidFill>
            <a:schemeClr val="bg1">
              <a:lumMod val="95000"/>
            </a:schemeClr>
          </a:solidFill>
          <a:ln w="38100"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Surxondaryo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vodiysi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shimoli-sharqdan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janubi-g‘arbga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170 km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cho‘zilgan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yo‘nalishda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pasayib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авая фигурная скобка 12">
            <a:extLst>
              <a:ext uri="{FF2B5EF4-FFF2-40B4-BE49-F238E27FC236}">
                <a16:creationId xmlns:a16="http://schemas.microsoft.com/office/drawing/2014/main" id="{7FCD49A1-F92F-4184-AD4E-D62AFF05EBB0}"/>
              </a:ext>
            </a:extLst>
          </p:cNvPr>
          <p:cNvSpPr/>
          <p:nvPr/>
        </p:nvSpPr>
        <p:spPr>
          <a:xfrm rot="5835321">
            <a:off x="5823387" y="4602863"/>
            <a:ext cx="402313" cy="3073728"/>
          </a:xfrm>
          <a:prstGeom prst="rightBrace">
            <a:avLst>
              <a:gd name="adj1" fmla="val 48436"/>
              <a:gd name="adj2" fmla="val 52070"/>
            </a:avLst>
          </a:prstGeom>
          <a:ln w="38100">
            <a:solidFill>
              <a:srgbClr val="1E0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Выноска: линия без границы 15">
            <a:extLst>
              <a:ext uri="{FF2B5EF4-FFF2-40B4-BE49-F238E27FC236}">
                <a16:creationId xmlns:a16="http://schemas.microsoft.com/office/drawing/2014/main" id="{89AA3CF3-25B7-4448-ACB4-F0B2A55F146E}"/>
              </a:ext>
            </a:extLst>
          </p:cNvPr>
          <p:cNvSpPr/>
          <p:nvPr/>
        </p:nvSpPr>
        <p:spPr>
          <a:xfrm>
            <a:off x="76914" y="5654588"/>
            <a:ext cx="4413001" cy="1053549"/>
          </a:xfrm>
          <a:prstGeom prst="callout1">
            <a:avLst>
              <a:gd name="adj1" fmla="val 67342"/>
              <a:gd name="adj2" fmla="val 100072"/>
              <a:gd name="adj3" fmla="val 74018"/>
              <a:gd name="adj4" fmla="val 132040"/>
            </a:avLst>
          </a:prstGeom>
          <a:solidFill>
            <a:schemeClr val="bg1">
              <a:lumMod val="95000"/>
            </a:schemeClr>
          </a:solidFill>
          <a:ln w="38100"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Janubi-g‘arbiy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110 — 115 km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/>
          </a:p>
        </p:txBody>
      </p:sp>
      <p:sp>
        <p:nvSpPr>
          <p:cNvPr id="17" name="Выноска: линия без границы 16">
            <a:extLst>
              <a:ext uri="{FF2B5EF4-FFF2-40B4-BE49-F238E27FC236}">
                <a16:creationId xmlns:a16="http://schemas.microsoft.com/office/drawing/2014/main" id="{FC28C92F-7DEC-4D95-AA7E-6D59DC6886C9}"/>
              </a:ext>
            </a:extLst>
          </p:cNvPr>
          <p:cNvSpPr/>
          <p:nvPr/>
        </p:nvSpPr>
        <p:spPr>
          <a:xfrm>
            <a:off x="8282621" y="1369127"/>
            <a:ext cx="3723861" cy="1053549"/>
          </a:xfrm>
          <a:prstGeom prst="callout1">
            <a:avLst>
              <a:gd name="adj1" fmla="val -12974"/>
              <a:gd name="adj2" fmla="val 46930"/>
              <a:gd name="adj3" fmla="val -96976"/>
              <a:gd name="adj4" fmla="val -13835"/>
            </a:avLst>
          </a:prstGeom>
          <a:solidFill>
            <a:schemeClr val="bg1">
              <a:lumMod val="95000"/>
            </a:schemeClr>
          </a:solidFill>
          <a:ln w="38100"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Shimoli-sharqi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tor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15 — 20 km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/>
          </a:p>
        </p:txBody>
      </p:sp>
      <p:sp>
        <p:nvSpPr>
          <p:cNvPr id="18" name="Правая фигурная скобка 17">
            <a:extLst>
              <a:ext uri="{FF2B5EF4-FFF2-40B4-BE49-F238E27FC236}">
                <a16:creationId xmlns:a16="http://schemas.microsoft.com/office/drawing/2014/main" id="{D8359320-544D-4772-85AC-42BB9C633860}"/>
              </a:ext>
            </a:extLst>
          </p:cNvPr>
          <p:cNvSpPr/>
          <p:nvPr/>
        </p:nvSpPr>
        <p:spPr>
          <a:xfrm rot="5835321" flipH="1">
            <a:off x="7585906" y="-145510"/>
            <a:ext cx="169636" cy="1420369"/>
          </a:xfrm>
          <a:prstGeom prst="rightBrace">
            <a:avLst>
              <a:gd name="adj1" fmla="val 48436"/>
              <a:gd name="adj2" fmla="val 46044"/>
            </a:avLst>
          </a:prstGeom>
          <a:ln w="38100">
            <a:solidFill>
              <a:srgbClr val="1E0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36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FABAD3-8417-46C6-9306-6FB5299B1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039" y="183616"/>
            <a:ext cx="4708479" cy="5563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FA1948F-68CE-4443-888B-C129E278DEB5}"/>
              </a:ext>
            </a:extLst>
          </p:cNvPr>
          <p:cNvSpPr/>
          <p:nvPr/>
        </p:nvSpPr>
        <p:spPr>
          <a:xfrm>
            <a:off x="5234609" y="183616"/>
            <a:ext cx="6602352" cy="5563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azilma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boyliklardan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ru-RU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ru-RU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ko‘mir</a:t>
            </a:r>
            <a:r>
              <a:rPr lang="ru-RU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polimetall</a:t>
            </a:r>
            <a:r>
              <a:rPr lang="ru-RU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alumin</a:t>
            </a:r>
            <a:r>
              <a:rPr lang="ru-RU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rudasi</a:t>
            </a:r>
            <a:r>
              <a:rPr lang="ru-RU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ru-RU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s, </a:t>
            </a:r>
            <a:r>
              <a:rPr lang="ru-RU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</a:t>
            </a:r>
            <a:r>
              <a:rPr lang="ru-RU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ru-RU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ru-RU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qurilish</a:t>
            </a:r>
            <a:r>
              <a:rPr lang="ru-RU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</a:t>
            </a:r>
            <a:r>
              <a:rPr lang="ru-RU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konlari</a:t>
            </a:r>
            <a:r>
              <a:rPr lang="ru-RU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sz="2400" i="1" u="sng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ru-RU" sz="2400" i="1" u="sng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u="sng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2400" i="1" u="sng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u="sng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2400" i="1" u="sng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Lalmikor</a:t>
            </a:r>
            <a:r>
              <a:rPr lang="ru-RU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Ko‘kaydi</a:t>
            </a:r>
            <a:r>
              <a:rPr lang="ru-RU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Xovdog‘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i="1" u="sng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toshko‘mir</a:t>
            </a:r>
            <a:r>
              <a:rPr lang="ru-RU" sz="2400" i="1" u="sng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Sharg‘un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qazib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olinadi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Sariosiyoda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polimetall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rudasi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aluminiy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rudasi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s,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ohak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konlari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O‘zbekistondagi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Xo‘jaikon</a:t>
            </a:r>
            <a:r>
              <a:rPr lang="ru-RU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</a:t>
            </a:r>
            <a:r>
              <a:rPr lang="ru-RU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koni</a:t>
            </a:r>
            <a:r>
              <a:rPr lang="ru-RU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okrugda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AC2735B-3263-4D5C-ABF7-9DD478A430B3}"/>
              </a:ext>
            </a:extLst>
          </p:cNvPr>
          <p:cNvSpPr/>
          <p:nvPr/>
        </p:nvSpPr>
        <p:spPr>
          <a:xfrm>
            <a:off x="530087" y="5963479"/>
            <a:ext cx="11158330" cy="6313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Surxondaryo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janubida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har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erigan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saqlovchi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mineral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topilgan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muhimi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Jayronxona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mineral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suvi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071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1B64A36-31EB-434E-9C69-5CCAE57103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2337" t="66227" r="30978"/>
          <a:stretch/>
        </p:blipFill>
        <p:spPr>
          <a:xfrm>
            <a:off x="8298275" y="1488477"/>
            <a:ext cx="2358885" cy="1270369"/>
          </a:xfrm>
          <a:prstGeom prst="rect">
            <a:avLst/>
          </a:prstGeom>
        </p:spPr>
      </p:pic>
      <p:pic>
        <p:nvPicPr>
          <p:cNvPr id="1026" name="Picture 2" descr="Картинки по запросу &quot;климат картинки&quot;">
            <a:extLst>
              <a:ext uri="{FF2B5EF4-FFF2-40B4-BE49-F238E27FC236}">
                <a16:creationId xmlns:a16="http://schemas.microsoft.com/office/drawing/2014/main" id="{C79E2DFA-880F-4B77-A0C5-742D0177E5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04" t="847" r="36105" b="72594"/>
          <a:stretch/>
        </p:blipFill>
        <p:spPr bwMode="auto">
          <a:xfrm>
            <a:off x="3910907" y="255578"/>
            <a:ext cx="2170328" cy="144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2ED04A8-C7E8-44F7-B345-4E9AAAA4FA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9076" t="31444" r="33967" b="34084"/>
          <a:stretch/>
        </p:blipFill>
        <p:spPr>
          <a:xfrm>
            <a:off x="5840907" y="1417983"/>
            <a:ext cx="1631805" cy="1331844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2BEE3360-90D1-4A82-B67E-876A84F550CB}"/>
              </a:ext>
            </a:extLst>
          </p:cNvPr>
          <p:cNvSpPr/>
          <p:nvPr/>
        </p:nvSpPr>
        <p:spPr>
          <a:xfrm>
            <a:off x="4830418" y="2637181"/>
            <a:ext cx="2517913" cy="205408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endParaRPr lang="ru-RU" sz="3600" b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Выноска: линия без границы 3">
            <a:extLst>
              <a:ext uri="{FF2B5EF4-FFF2-40B4-BE49-F238E27FC236}">
                <a16:creationId xmlns:a16="http://schemas.microsoft.com/office/drawing/2014/main" id="{CE068C93-0C76-4FE9-A2F6-347D78E8D4BC}"/>
              </a:ext>
            </a:extLst>
          </p:cNvPr>
          <p:cNvSpPr/>
          <p:nvPr/>
        </p:nvSpPr>
        <p:spPr>
          <a:xfrm>
            <a:off x="477080" y="426718"/>
            <a:ext cx="3048001" cy="713500"/>
          </a:xfrm>
          <a:prstGeom prst="callout1">
            <a:avLst>
              <a:gd name="adj1" fmla="val 117500"/>
              <a:gd name="adj2" fmla="val 103876"/>
              <a:gd name="adj3" fmla="val 320975"/>
              <a:gd name="adj4" fmla="val 148072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endParaRPr lang="ru-RU" sz="24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Выноска: линия без границы 4">
            <a:extLst>
              <a:ext uri="{FF2B5EF4-FFF2-40B4-BE49-F238E27FC236}">
                <a16:creationId xmlns:a16="http://schemas.microsoft.com/office/drawing/2014/main" id="{1A3345CE-3411-4E1D-B916-04C9229B0804}"/>
              </a:ext>
            </a:extLst>
          </p:cNvPr>
          <p:cNvSpPr/>
          <p:nvPr/>
        </p:nvSpPr>
        <p:spPr>
          <a:xfrm>
            <a:off x="6723070" y="208724"/>
            <a:ext cx="5234609" cy="1060174"/>
          </a:xfrm>
          <a:prstGeom prst="callout1">
            <a:avLst>
              <a:gd name="adj1" fmla="val 111250"/>
              <a:gd name="adj2" fmla="val 39826"/>
              <a:gd name="adj3" fmla="val 250000"/>
              <a:gd name="adj4" fmla="val 11550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serquyosh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qisqa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iliq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atrofidagi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tog‘larda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sovuqroq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Выноска: линия без границы 6">
            <a:extLst>
              <a:ext uri="{FF2B5EF4-FFF2-40B4-BE49-F238E27FC236}">
                <a16:creationId xmlns:a16="http://schemas.microsoft.com/office/drawing/2014/main" id="{7C50C631-192F-466D-AD7D-F96219712AAE}"/>
              </a:ext>
            </a:extLst>
          </p:cNvPr>
          <p:cNvSpPr/>
          <p:nvPr/>
        </p:nvSpPr>
        <p:spPr>
          <a:xfrm>
            <a:off x="8136833" y="2898912"/>
            <a:ext cx="3806549" cy="1381539"/>
          </a:xfrm>
          <a:prstGeom prst="callout1">
            <a:avLst>
              <a:gd name="adj1" fmla="val 48435"/>
              <a:gd name="adj2" fmla="val -957"/>
              <a:gd name="adj3" fmla="val 47863"/>
              <a:gd name="adj4" fmla="val -17720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okrugning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iliq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yanvarning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Sherobod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Termizda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+2,8°C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Выноска: линия без границы 7">
            <a:extLst>
              <a:ext uri="{FF2B5EF4-FFF2-40B4-BE49-F238E27FC236}">
                <a16:creationId xmlns:a16="http://schemas.microsoft.com/office/drawing/2014/main" id="{D26A243F-26C0-42E3-9078-0E940D40BCA6}"/>
              </a:ext>
            </a:extLst>
          </p:cNvPr>
          <p:cNvSpPr/>
          <p:nvPr/>
        </p:nvSpPr>
        <p:spPr>
          <a:xfrm>
            <a:off x="248618" y="3004863"/>
            <a:ext cx="3613563" cy="1045728"/>
          </a:xfrm>
          <a:prstGeom prst="callout1">
            <a:avLst>
              <a:gd name="adj1" fmla="val 48435"/>
              <a:gd name="adj2" fmla="val 101273"/>
              <a:gd name="adj3" fmla="val 48066"/>
              <a:gd name="adj4" fmla="val 124208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okrugning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isib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ketadi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2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Выноска: линия без границы 8">
            <a:extLst>
              <a:ext uri="{FF2B5EF4-FFF2-40B4-BE49-F238E27FC236}">
                <a16:creationId xmlns:a16="http://schemas.microsoft.com/office/drawing/2014/main" id="{D274C27C-BBC1-421E-B38A-30F8AAB00759}"/>
              </a:ext>
            </a:extLst>
          </p:cNvPr>
          <p:cNvSpPr/>
          <p:nvPr/>
        </p:nvSpPr>
        <p:spPr>
          <a:xfrm>
            <a:off x="248618" y="4903304"/>
            <a:ext cx="3965680" cy="1729410"/>
          </a:xfrm>
          <a:prstGeom prst="callout1">
            <a:avLst>
              <a:gd name="adj1" fmla="val -1428"/>
              <a:gd name="adj2" fmla="val 101089"/>
              <a:gd name="adj3" fmla="val -23713"/>
              <a:gd name="adj4" fmla="val 121080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Iyulning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har.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Denovda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+28,2°C,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Sherobodda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+32,1°C .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Termizda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+50°C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ko‘tarilganligi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kuzatilgan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(1914-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21-iyulda).</a:t>
            </a:r>
            <a:endParaRPr lang="ru-RU" sz="20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Выноска: линия без границы 9">
            <a:extLst>
              <a:ext uri="{FF2B5EF4-FFF2-40B4-BE49-F238E27FC236}">
                <a16:creationId xmlns:a16="http://schemas.microsoft.com/office/drawing/2014/main" id="{0250E2E0-D085-4A9E-BB84-F509F99FC717}"/>
              </a:ext>
            </a:extLst>
          </p:cNvPr>
          <p:cNvSpPr/>
          <p:nvPr/>
        </p:nvSpPr>
        <p:spPr>
          <a:xfrm>
            <a:off x="6481357" y="5300870"/>
            <a:ext cx="5476322" cy="1331844"/>
          </a:xfrm>
          <a:prstGeom prst="callout1">
            <a:avLst>
              <a:gd name="adj1" fmla="val -12985"/>
              <a:gd name="adj2" fmla="val 24469"/>
              <a:gd name="adj3" fmla="val -55305"/>
              <a:gd name="adj4" fmla="val 12146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Tog‘larning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2500 — 3000 m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balandliklarida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yanvarning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har. –6°C dir.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endParaRPr lang="en-US" sz="20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massalari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kirib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kelganda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–20 –25°C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gacha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pasayadi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1C75B1D-5167-4738-BAC5-D243E4DE4C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30336" r="71196" b="35326"/>
          <a:stretch/>
        </p:blipFill>
        <p:spPr>
          <a:xfrm>
            <a:off x="248618" y="1486362"/>
            <a:ext cx="1759222" cy="1426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79937D-AA17-404B-8D0F-147CD0D039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3851" y="1557978"/>
            <a:ext cx="2170327" cy="14468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A1B7E3-1210-48E5-BB5B-E2D543EF72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0715" y="5239059"/>
            <a:ext cx="2014224" cy="134281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B6E5793-FC42-4F33-B782-587128D1B5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71820" y="1664080"/>
            <a:ext cx="1071562" cy="107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067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A2A23D-CE30-45D7-ABD9-A0AA5E016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659E48E-887D-40E3-8E90-5CF11AAC894D}"/>
              </a:ext>
            </a:extLst>
          </p:cNvPr>
          <p:cNvSpPr/>
          <p:nvPr/>
        </p:nvSpPr>
        <p:spPr>
          <a:xfrm>
            <a:off x="8203096" y="0"/>
            <a:ext cx="3326295" cy="380337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05F13298-0342-4F80-BC05-794955FC9BF5}"/>
              </a:ext>
            </a:extLst>
          </p:cNvPr>
          <p:cNvSpPr/>
          <p:nvPr/>
        </p:nvSpPr>
        <p:spPr>
          <a:xfrm>
            <a:off x="11396870" y="1272209"/>
            <a:ext cx="424069" cy="516834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B9543EB4-2410-4C6A-9E6A-15ED49967A36}"/>
              </a:ext>
            </a:extLst>
          </p:cNvPr>
          <p:cNvSpPr/>
          <p:nvPr/>
        </p:nvSpPr>
        <p:spPr>
          <a:xfrm>
            <a:off x="3856384" y="2133600"/>
            <a:ext cx="4161184" cy="45454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C6103FAB-A25F-4252-898A-9BFF4748DB5D}"/>
              </a:ext>
            </a:extLst>
          </p:cNvPr>
          <p:cNvSpPr/>
          <p:nvPr/>
        </p:nvSpPr>
        <p:spPr>
          <a:xfrm>
            <a:off x="7209182" y="5711687"/>
            <a:ext cx="543340" cy="67586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161A1065-8721-4006-A7A6-0501435F4C13}"/>
              </a:ext>
            </a:extLst>
          </p:cNvPr>
          <p:cNvSpPr/>
          <p:nvPr/>
        </p:nvSpPr>
        <p:spPr>
          <a:xfrm>
            <a:off x="6096002" y="1046922"/>
            <a:ext cx="1948069" cy="209384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3F58199A-19E7-4CDC-B8F5-1B66AB50D29A}"/>
              </a:ext>
            </a:extLst>
          </p:cNvPr>
          <p:cNvSpPr/>
          <p:nvPr/>
        </p:nvSpPr>
        <p:spPr>
          <a:xfrm>
            <a:off x="1497495" y="4320209"/>
            <a:ext cx="2835965" cy="253779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864B577-79A8-48B9-B3D0-13815B44FA35}"/>
              </a:ext>
            </a:extLst>
          </p:cNvPr>
          <p:cNvSpPr/>
          <p:nvPr/>
        </p:nvSpPr>
        <p:spPr>
          <a:xfrm>
            <a:off x="848139" y="5552661"/>
            <a:ext cx="1245704" cy="83488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Фигура, имеющая форму буквы L 14">
            <a:extLst>
              <a:ext uri="{FF2B5EF4-FFF2-40B4-BE49-F238E27FC236}">
                <a16:creationId xmlns:a16="http://schemas.microsoft.com/office/drawing/2014/main" id="{90CAE450-5515-4C39-8575-0127C3C33677}"/>
              </a:ext>
            </a:extLst>
          </p:cNvPr>
          <p:cNvSpPr/>
          <p:nvPr/>
        </p:nvSpPr>
        <p:spPr>
          <a:xfrm rot="5400000">
            <a:off x="9587813" y="-391075"/>
            <a:ext cx="1229861" cy="2388254"/>
          </a:xfrm>
          <a:prstGeom prst="corner">
            <a:avLst>
              <a:gd name="adj1" fmla="val 16120"/>
              <a:gd name="adj2" fmla="val 16110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4">
              <a:hueOff val="5197846"/>
              <a:satOff val="-23984"/>
              <a:lumOff val="883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2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Фигура, имеющая форму буквы L 16">
            <a:extLst>
              <a:ext uri="{FF2B5EF4-FFF2-40B4-BE49-F238E27FC236}">
                <a16:creationId xmlns:a16="http://schemas.microsoft.com/office/drawing/2014/main" id="{13DB9860-2F71-4F0D-8BE7-88FEEAB218F5}"/>
              </a:ext>
            </a:extLst>
          </p:cNvPr>
          <p:cNvSpPr/>
          <p:nvPr/>
        </p:nvSpPr>
        <p:spPr>
          <a:xfrm rot="5400000">
            <a:off x="7199558" y="1136238"/>
            <a:ext cx="1229861" cy="2388254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4">
              <a:hueOff val="5197846"/>
              <a:satOff val="-23984"/>
              <a:lumOff val="883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2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Фигура, имеющая форму буквы L 17">
            <a:extLst>
              <a:ext uri="{FF2B5EF4-FFF2-40B4-BE49-F238E27FC236}">
                <a16:creationId xmlns:a16="http://schemas.microsoft.com/office/drawing/2014/main" id="{E724E864-2BEF-4079-BEA1-2EC1623EC047}"/>
              </a:ext>
            </a:extLst>
          </p:cNvPr>
          <p:cNvSpPr/>
          <p:nvPr/>
        </p:nvSpPr>
        <p:spPr>
          <a:xfrm rot="5400000">
            <a:off x="4811303" y="2663551"/>
            <a:ext cx="1229861" cy="2388254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4">
              <a:hueOff val="5197846"/>
              <a:satOff val="-23984"/>
              <a:lumOff val="883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2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Фигура, имеющая форму буквы L 18">
            <a:extLst>
              <a:ext uri="{FF2B5EF4-FFF2-40B4-BE49-F238E27FC236}">
                <a16:creationId xmlns:a16="http://schemas.microsoft.com/office/drawing/2014/main" id="{C844866A-191C-4154-A807-FE06B3378879}"/>
              </a:ext>
            </a:extLst>
          </p:cNvPr>
          <p:cNvSpPr/>
          <p:nvPr/>
        </p:nvSpPr>
        <p:spPr>
          <a:xfrm rot="5400000">
            <a:off x="2419819" y="4344561"/>
            <a:ext cx="1229861" cy="2388254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00B0F0"/>
          </a:solidFill>
          <a:ln>
            <a:solidFill>
              <a:srgbClr val="00B0F0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4">
              <a:hueOff val="5197846"/>
              <a:satOff val="-23984"/>
              <a:lumOff val="883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2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BEBAD0F-3D75-45C9-A98E-85424F8C27C6}"/>
              </a:ext>
            </a:extLst>
          </p:cNvPr>
          <p:cNvSpPr/>
          <p:nvPr/>
        </p:nvSpPr>
        <p:spPr>
          <a:xfrm>
            <a:off x="9289775" y="477078"/>
            <a:ext cx="2835963" cy="1229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Okrugning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janubidagi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tekisliklarga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yiliga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133 — 230 mm)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tushadi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F0FAD520-21B9-4B0F-B18B-2B0BBD89CD46}"/>
              </a:ext>
            </a:extLst>
          </p:cNvPr>
          <p:cNvSpPr/>
          <p:nvPr/>
        </p:nvSpPr>
        <p:spPr>
          <a:xfrm>
            <a:off x="6891135" y="2016560"/>
            <a:ext cx="2835963" cy="9287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yonbag‘irlariga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500 — 600 mm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tushadi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C610C98-7E6F-4780-B37F-F773AF8FD5AB}"/>
              </a:ext>
            </a:extLst>
          </p:cNvPr>
          <p:cNvSpPr/>
          <p:nvPr/>
        </p:nvSpPr>
        <p:spPr>
          <a:xfrm>
            <a:off x="4506640" y="3508544"/>
            <a:ext cx="3669953" cy="9287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Hisor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tog‘larining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yonbag‘irlariga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800 — 900 mm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gacha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tushadi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A3764B7-4DA7-4C9B-B912-5E2401DA7894}"/>
              </a:ext>
            </a:extLst>
          </p:cNvPr>
          <p:cNvSpPr/>
          <p:nvPr/>
        </p:nvSpPr>
        <p:spPr>
          <a:xfrm>
            <a:off x="2093843" y="5205364"/>
            <a:ext cx="5658679" cy="9287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yog‘inning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46 - 48 %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qishda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43 - 44 %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bahorda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8 - 10 %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kuzda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1 - 2 %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yog‘adi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DF53513-02E9-4FC5-B117-1765E38CD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6581" y="441027"/>
            <a:ext cx="1792133" cy="12320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066D821-B311-4858-9172-52BE5E6FE7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260" t="7424" r="9826" b="18710"/>
          <a:stretch/>
        </p:blipFill>
        <p:spPr>
          <a:xfrm>
            <a:off x="4703093" y="1998362"/>
            <a:ext cx="1864472" cy="13257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AFCA825-96FA-4819-9408-30D1F318C0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71" t="6078" r="4065" b="11776"/>
          <a:stretch/>
        </p:blipFill>
        <p:spPr>
          <a:xfrm>
            <a:off x="2828874" y="3564577"/>
            <a:ext cx="1376729" cy="14152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647CF1A-759A-4574-BF1B-DA541D589B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2498" y="1873313"/>
            <a:ext cx="2260605" cy="16423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AB60928-14D8-4D8F-A1B2-060D2F9EE5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6713" y="3324077"/>
            <a:ext cx="2260606" cy="16771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77414FE-CFC0-4C7A-B6BE-92ED2F7970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78202" y="4997555"/>
            <a:ext cx="1249788" cy="10425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2D4A599-0D23-454E-B4FE-298E69EBEB6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20390"/>
          <a:stretch/>
        </p:blipFill>
        <p:spPr>
          <a:xfrm rot="20514089">
            <a:off x="481967" y="5632005"/>
            <a:ext cx="1138031" cy="90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5531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6278</TotalTime>
  <Words>1817</Words>
  <Application>Microsoft Office PowerPoint</Application>
  <PresentationFormat>Широкоэкранный</PresentationFormat>
  <Paragraphs>87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Courier New</vt:lpstr>
      <vt:lpstr>Open Sans Light</vt:lpstr>
      <vt:lpstr>Wingdings</vt:lpstr>
      <vt:lpstr>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HP_notebook</cp:lastModifiedBy>
  <cp:revision>636</cp:revision>
  <dcterms:created xsi:type="dcterms:W3CDTF">2020-09-25T10:29:56Z</dcterms:created>
  <dcterms:modified xsi:type="dcterms:W3CDTF">2021-02-24T17:05:36Z</dcterms:modified>
</cp:coreProperties>
</file>