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341" r:id="rId7"/>
    <p:sldId id="1416" r:id="rId8"/>
    <p:sldId id="318" r:id="rId9"/>
    <p:sldId id="1417" r:id="rId10"/>
    <p:sldId id="1418" r:id="rId11"/>
    <p:sldId id="1419" r:id="rId12"/>
    <p:sldId id="1420" r:id="rId13"/>
    <p:sldId id="1421" r:id="rId14"/>
    <p:sldId id="1422" r:id="rId15"/>
    <p:sldId id="1423" r:id="rId16"/>
    <p:sldId id="1424" r:id="rId17"/>
    <p:sldId id="1425" r:id="rId18"/>
    <p:sldId id="1426" r:id="rId19"/>
    <p:sldId id="33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CED50"/>
    <a:srgbClr val="0000FF"/>
    <a:srgbClr val="1E0AB6"/>
    <a:srgbClr val="BFDA1C"/>
    <a:srgbClr val="CCE534"/>
    <a:srgbClr val="D7EA34"/>
    <a:srgbClr val="E2AC00"/>
    <a:srgbClr val="FABE00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Qashqadaryo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altLang="ru-RU" sz="50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Cyrl-UZ" altLang="ru-RU" sz="50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A66C99-54F3-4319-88F9-89524FE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6AEC22-6808-4D3F-B9A3-280054CDDB94}"/>
              </a:ext>
            </a:extLst>
          </p:cNvPr>
          <p:cNvSpPr/>
          <p:nvPr/>
        </p:nvSpPr>
        <p:spPr>
          <a:xfrm>
            <a:off x="4757530" y="159026"/>
            <a:ext cx="2994992" cy="1722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ED8C4B-8F30-4044-9E38-8AE638CD3FF4}"/>
              </a:ext>
            </a:extLst>
          </p:cNvPr>
          <p:cNvSpPr/>
          <p:nvPr/>
        </p:nvSpPr>
        <p:spPr>
          <a:xfrm>
            <a:off x="10336697" y="39756"/>
            <a:ext cx="1736036" cy="980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E77807-2286-4993-9CBF-FCAC9E11BC5F}"/>
              </a:ext>
            </a:extLst>
          </p:cNvPr>
          <p:cNvSpPr/>
          <p:nvPr/>
        </p:nvSpPr>
        <p:spPr>
          <a:xfrm>
            <a:off x="9700591" y="256761"/>
            <a:ext cx="1152939" cy="445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22AB87-D453-4BCD-B7F7-AFBF3CBE7C2F}"/>
              </a:ext>
            </a:extLst>
          </p:cNvPr>
          <p:cNvSpPr/>
          <p:nvPr/>
        </p:nvSpPr>
        <p:spPr>
          <a:xfrm>
            <a:off x="9024730" y="4770784"/>
            <a:ext cx="2888974" cy="193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1AEA54-317C-4C9B-A6FB-8831A74E2064}"/>
              </a:ext>
            </a:extLst>
          </p:cNvPr>
          <p:cNvSpPr/>
          <p:nvPr/>
        </p:nvSpPr>
        <p:spPr>
          <a:xfrm>
            <a:off x="331304" y="105188"/>
            <a:ext cx="4426225" cy="3062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83F794-C02F-42DB-834F-1923398A0A1F}"/>
              </a:ext>
            </a:extLst>
          </p:cNvPr>
          <p:cNvSpPr/>
          <p:nvPr/>
        </p:nvSpPr>
        <p:spPr>
          <a:xfrm>
            <a:off x="178905" y="4770784"/>
            <a:ext cx="3717234" cy="208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1F6046-9AB8-4A0A-9AAC-A46EEE969F0E}"/>
              </a:ext>
            </a:extLst>
          </p:cNvPr>
          <p:cNvSpPr/>
          <p:nvPr/>
        </p:nvSpPr>
        <p:spPr>
          <a:xfrm>
            <a:off x="119267" y="256761"/>
            <a:ext cx="72621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Jinnidaryo</a:t>
            </a:r>
            <a:r>
              <a:rPr lang="ru-RU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Oqota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Sherdog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buloqlardan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5E91613-F055-411D-A3FE-A1BDAEF36F4C}"/>
              </a:ext>
            </a:extLst>
          </p:cNvPr>
          <p:cNvSpPr/>
          <p:nvPr/>
        </p:nvSpPr>
        <p:spPr>
          <a:xfrm>
            <a:off x="119267" y="1854884"/>
            <a:ext cx="64008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Oqsuv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115 km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Botirboy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Seversev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muzligidan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boshlanuvchi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Botirboy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Xonaqasuv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qor-muzliklarning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D0C9DD3-01F8-40FB-85F8-B06B513AC581}"/>
              </a:ext>
            </a:extLst>
          </p:cNvPr>
          <p:cNvCxnSpPr>
            <a:cxnSpLocks/>
          </p:cNvCxnSpPr>
          <p:nvPr/>
        </p:nvCxnSpPr>
        <p:spPr>
          <a:xfrm flipH="1">
            <a:off x="530089" y="1853106"/>
            <a:ext cx="7222433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939B6A-2708-4DF2-9829-07F028D619E2}"/>
              </a:ext>
            </a:extLst>
          </p:cNvPr>
          <p:cNvSpPr/>
          <p:nvPr/>
        </p:nvSpPr>
        <p:spPr>
          <a:xfrm>
            <a:off x="33130" y="4748693"/>
            <a:ext cx="37172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Tanxozdaryo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104 km,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tizmasidagi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G‘oziko‘ldan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qorlarning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0DB449C-F16A-4E84-BE0B-E37B67F1E9CF}"/>
              </a:ext>
            </a:extLst>
          </p:cNvPr>
          <p:cNvSpPr/>
          <p:nvPr/>
        </p:nvSpPr>
        <p:spPr>
          <a:xfrm>
            <a:off x="8312429" y="138623"/>
            <a:ext cx="3717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Yakkabog‘daryo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108 km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61,6 %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 —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2322B0-DCB8-4584-95BC-2EF53438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729" y="4786242"/>
            <a:ext cx="3048003" cy="203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61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38B1A5-DCFA-46DF-BBD4-AFE47EAE2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2367"/>
          <a:stretch/>
        </p:blipFill>
        <p:spPr>
          <a:xfrm>
            <a:off x="629481" y="4941161"/>
            <a:ext cx="4306954" cy="17547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DA7498-A7AE-44ED-B2C6-28A34C7FB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9" t="17080" r="38510" b="21549"/>
          <a:stretch/>
        </p:blipFill>
        <p:spPr>
          <a:xfrm>
            <a:off x="6069496" y="3455"/>
            <a:ext cx="6122504" cy="68545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47B087-AA07-42FC-98D4-CB83F6CDE06D}"/>
              </a:ext>
            </a:extLst>
          </p:cNvPr>
          <p:cNvSpPr/>
          <p:nvPr/>
        </p:nvSpPr>
        <p:spPr>
          <a:xfrm>
            <a:off x="9356035" y="1086678"/>
            <a:ext cx="210709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5541B5-0345-4EDE-8822-A867D7EF30DB}"/>
              </a:ext>
            </a:extLst>
          </p:cNvPr>
          <p:cNvSpPr/>
          <p:nvPr/>
        </p:nvSpPr>
        <p:spPr>
          <a:xfrm>
            <a:off x="7474227" y="1683026"/>
            <a:ext cx="1696278" cy="185531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B1D530-A30F-40EE-A7C6-AF8A65F3E67E}"/>
              </a:ext>
            </a:extLst>
          </p:cNvPr>
          <p:cNvSpPr/>
          <p:nvPr/>
        </p:nvSpPr>
        <p:spPr>
          <a:xfrm>
            <a:off x="9170505" y="3008243"/>
            <a:ext cx="210709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A9D453-47BB-4733-AEBC-9A6138C58590}"/>
              </a:ext>
            </a:extLst>
          </p:cNvPr>
          <p:cNvSpPr/>
          <p:nvPr/>
        </p:nvSpPr>
        <p:spPr>
          <a:xfrm>
            <a:off x="6334539" y="4651513"/>
            <a:ext cx="1696278" cy="337931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CC6019-7404-46C3-AAD0-BDE35A804A75}"/>
              </a:ext>
            </a:extLst>
          </p:cNvPr>
          <p:cNvSpPr/>
          <p:nvPr/>
        </p:nvSpPr>
        <p:spPr>
          <a:xfrm>
            <a:off x="10217426" y="4267201"/>
            <a:ext cx="1789044" cy="278298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CF5DC7-4B7C-4EDE-A7B5-02909DD4FAA5}"/>
              </a:ext>
            </a:extLst>
          </p:cNvPr>
          <p:cNvSpPr/>
          <p:nvPr/>
        </p:nvSpPr>
        <p:spPr>
          <a:xfrm>
            <a:off x="10721009" y="5632175"/>
            <a:ext cx="1470991" cy="139148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3DEECF-1DAA-4189-97BD-DD20C0D418B5}"/>
              </a:ext>
            </a:extLst>
          </p:cNvPr>
          <p:cNvSpPr/>
          <p:nvPr/>
        </p:nvSpPr>
        <p:spPr>
          <a:xfrm>
            <a:off x="8865704" y="6149009"/>
            <a:ext cx="940905" cy="198783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DA78F5-A285-481E-BDC2-7379F8A9EC0D}"/>
              </a:ext>
            </a:extLst>
          </p:cNvPr>
          <p:cNvSpPr/>
          <p:nvPr/>
        </p:nvSpPr>
        <p:spPr>
          <a:xfrm>
            <a:off x="255106" y="162076"/>
            <a:ext cx="5522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Yakkabog‘daryo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108 km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61,6 %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 —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BB72AE-25E8-43C2-AD1C-70769A318361}"/>
              </a:ext>
            </a:extLst>
          </p:cNvPr>
          <p:cNvCxnSpPr>
            <a:cxnSpLocks/>
          </p:cNvCxnSpPr>
          <p:nvPr/>
        </p:nvCxnSpPr>
        <p:spPr>
          <a:xfrm flipH="1">
            <a:off x="463828" y="2358887"/>
            <a:ext cx="531411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E5549B-67C3-41CF-9DCE-6322BF412775}"/>
              </a:ext>
            </a:extLst>
          </p:cNvPr>
          <p:cNvSpPr/>
          <p:nvPr/>
        </p:nvSpPr>
        <p:spPr>
          <a:xfrm>
            <a:off x="255105" y="2616707"/>
            <a:ext cx="55228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G‘uzordaryo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 km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qorlarning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5,90 m</a:t>
            </a:r>
            <a:r>
              <a:rPr lang="en-US" sz="24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63,9 %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 —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CCC7263-E486-4465-8F1F-A19129EE4004}"/>
              </a:ext>
            </a:extLst>
          </p:cNvPr>
          <p:cNvSpPr/>
          <p:nvPr/>
        </p:nvSpPr>
        <p:spPr>
          <a:xfrm>
            <a:off x="8693426" y="3429000"/>
            <a:ext cx="477079" cy="321365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64B0C8-7A35-4B82-8E8B-4417B2F7565E}"/>
              </a:ext>
            </a:extLst>
          </p:cNvPr>
          <p:cNvSpPr/>
          <p:nvPr/>
        </p:nvSpPr>
        <p:spPr>
          <a:xfrm>
            <a:off x="6096000" y="5387011"/>
            <a:ext cx="1099930" cy="629476"/>
          </a:xfrm>
          <a:prstGeom prst="rect">
            <a:avLst/>
          </a:prstGeom>
          <a:solidFill>
            <a:srgbClr val="BFDA1C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groundwater&quot;">
            <a:extLst>
              <a:ext uri="{FF2B5EF4-FFF2-40B4-BE49-F238E27FC236}">
                <a16:creationId xmlns:a16="http://schemas.microsoft.com/office/drawing/2014/main" id="{4815BEE1-F569-4907-8191-D4D0D6F0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0" t="10628" r="5929"/>
          <a:stretch/>
        </p:blipFill>
        <p:spPr bwMode="auto">
          <a:xfrm>
            <a:off x="5300869" y="73346"/>
            <a:ext cx="6891131" cy="671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B64455-D70D-457A-B99E-5621277DA182}"/>
              </a:ext>
            </a:extLst>
          </p:cNvPr>
          <p:cNvSpPr/>
          <p:nvPr/>
        </p:nvSpPr>
        <p:spPr>
          <a:xfrm>
            <a:off x="133276" y="2260338"/>
            <a:ext cx="49033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to‘rtlamchi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ichishga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chorvachilikni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ta’minlashda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o‘ynamoqda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50DB7D-3218-44F2-8EE5-4BD8CFC98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50" y="151463"/>
            <a:ext cx="2463397" cy="2108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47683B-7B53-4CF3-AF42-10FE61346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999" y="151463"/>
            <a:ext cx="2306632" cy="195487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FB8E4-682D-48A9-BD3E-D2F02B082C03}"/>
              </a:ext>
            </a:extLst>
          </p:cNvPr>
          <p:cNvSpPr/>
          <p:nvPr/>
        </p:nvSpPr>
        <p:spPr>
          <a:xfrm>
            <a:off x="5354631" y="6414052"/>
            <a:ext cx="2623178" cy="292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FF09771-17AC-4041-9CE4-049CBD17896B}"/>
              </a:ext>
            </a:extLst>
          </p:cNvPr>
          <p:cNvSpPr/>
          <p:nvPr/>
        </p:nvSpPr>
        <p:spPr>
          <a:xfrm>
            <a:off x="5354631" y="5446643"/>
            <a:ext cx="476326" cy="1590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DC738F-28ED-4B67-8A57-383192E64231}"/>
              </a:ext>
            </a:extLst>
          </p:cNvPr>
          <p:cNvSpPr/>
          <p:nvPr/>
        </p:nvSpPr>
        <p:spPr>
          <a:xfrm>
            <a:off x="5354631" y="4797287"/>
            <a:ext cx="621347" cy="1590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CC5C15-1010-4C9F-BA43-9B6E779EF320}"/>
              </a:ext>
            </a:extLst>
          </p:cNvPr>
          <p:cNvSpPr/>
          <p:nvPr/>
        </p:nvSpPr>
        <p:spPr>
          <a:xfrm>
            <a:off x="5354631" y="4306958"/>
            <a:ext cx="1483491" cy="1855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98F5E-AC09-4625-AF14-439CA2EC0B51}"/>
              </a:ext>
            </a:extLst>
          </p:cNvPr>
          <p:cNvSpPr/>
          <p:nvPr/>
        </p:nvSpPr>
        <p:spPr>
          <a:xfrm>
            <a:off x="5354631" y="3962399"/>
            <a:ext cx="621347" cy="1855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89100-233A-42B1-8DE2-E4E3E4179BC9}"/>
              </a:ext>
            </a:extLst>
          </p:cNvPr>
          <p:cNvSpPr/>
          <p:nvPr/>
        </p:nvSpPr>
        <p:spPr>
          <a:xfrm>
            <a:off x="5354631" y="3326296"/>
            <a:ext cx="476326" cy="23777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C2259-9768-4B4F-ABFC-672CF1336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1863" b="9131"/>
          <a:stretch/>
        </p:blipFill>
        <p:spPr>
          <a:xfrm>
            <a:off x="0" y="1551415"/>
            <a:ext cx="12211176" cy="53065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55A5E9-0683-46AA-92D1-F87473D11D41}"/>
              </a:ext>
            </a:extLst>
          </p:cNvPr>
          <p:cNvSpPr/>
          <p:nvPr/>
        </p:nvSpPr>
        <p:spPr>
          <a:xfrm>
            <a:off x="251791" y="104865"/>
            <a:ext cx="51153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cho‘lida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sur-qo‘ng‘ir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3D8019-FE43-49B6-9E75-903B6E402776}"/>
              </a:ext>
            </a:extLst>
          </p:cNvPr>
          <p:cNvSpPr/>
          <p:nvPr/>
        </p:nvSpPr>
        <p:spPr>
          <a:xfrm>
            <a:off x="6215269" y="209944"/>
            <a:ext cx="57249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Sandiqli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cho‘lining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qumliklardan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Qashqadaryoning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o‘zanlarida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ru-RU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Знак ''минус'' 8">
            <a:extLst>
              <a:ext uri="{FF2B5EF4-FFF2-40B4-BE49-F238E27FC236}">
                <a16:creationId xmlns:a16="http://schemas.microsoft.com/office/drawing/2014/main" id="{D0C64182-74EB-4C8D-92D0-8C019B7C67D8}"/>
              </a:ext>
            </a:extLst>
          </p:cNvPr>
          <p:cNvSpPr/>
          <p:nvPr/>
        </p:nvSpPr>
        <p:spPr>
          <a:xfrm rot="16200000">
            <a:off x="4887066" y="788385"/>
            <a:ext cx="1808270" cy="7950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ED8DA-E413-4B1B-9EA7-F74788D5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091" t="4058" r="46694" b="7246"/>
          <a:stretch/>
        </p:blipFill>
        <p:spPr>
          <a:xfrm>
            <a:off x="371062" y="89176"/>
            <a:ext cx="3432313" cy="66796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41401C-32C8-473E-93D4-51A96E30F60F}"/>
              </a:ext>
            </a:extLst>
          </p:cNvPr>
          <p:cNvSpPr/>
          <p:nvPr/>
        </p:nvSpPr>
        <p:spPr>
          <a:xfrm>
            <a:off x="3882887" y="213183"/>
            <a:ext cx="81500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atroflaridagi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1200 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 m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‘-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‘-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og‘larning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 m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‘-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torfli-o‘tloq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ug‘oriladigan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ru-RU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ru-RU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8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A6C66D-A42C-4B54-A0AB-6D2CD04A1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78" t="9132" r="4026" b="8823"/>
          <a:stretch/>
        </p:blipFill>
        <p:spPr>
          <a:xfrm>
            <a:off x="2319131" y="267472"/>
            <a:ext cx="7745893" cy="62550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75488F-C56D-4437-9162-A62BCB1B6027}"/>
              </a:ext>
            </a:extLst>
          </p:cNvPr>
          <p:cNvSpPr/>
          <p:nvPr/>
        </p:nvSpPr>
        <p:spPr>
          <a:xfrm>
            <a:off x="9243391" y="4154444"/>
            <a:ext cx="2928733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mingbosh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boshoqli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7C4BBB-7EAC-4BAD-A0F1-FE94FB24B812}"/>
              </a:ext>
            </a:extLst>
          </p:cNvPr>
          <p:cNvSpPr/>
          <p:nvPr/>
        </p:nvSpPr>
        <p:spPr>
          <a:xfrm>
            <a:off x="7885040" y="5782146"/>
            <a:ext cx="3604591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burg‘un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oqquray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qo‘ziquloq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3835C9-4B9C-4B11-A492-A89852B7E053}"/>
              </a:ext>
            </a:extLst>
          </p:cNvPr>
          <p:cNvSpPr/>
          <p:nvPr/>
        </p:nvSpPr>
        <p:spPr>
          <a:xfrm>
            <a:off x="-1" y="2146852"/>
            <a:ext cx="2584175" cy="104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— 2500 m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tipchoq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javdar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shirach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E3261C-FD68-4510-81D2-81AEE5D63EB7}"/>
              </a:ext>
            </a:extLst>
          </p:cNvPr>
          <p:cNvSpPr/>
          <p:nvPr/>
        </p:nvSpPr>
        <p:spPr>
          <a:xfrm>
            <a:off x="212030" y="4083769"/>
            <a:ext cx="2736579" cy="8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2AE70F-92DE-4349-9116-4C02D45E92A1}"/>
              </a:ext>
            </a:extLst>
          </p:cNvPr>
          <p:cNvSpPr/>
          <p:nvPr/>
        </p:nvSpPr>
        <p:spPr>
          <a:xfrm>
            <a:off x="404188" y="5782146"/>
            <a:ext cx="3843135" cy="804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astragal,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4392DAF-8203-41A2-A7A6-DBD7D57182B0}"/>
              </a:ext>
            </a:extLst>
          </p:cNvPr>
          <p:cNvSpPr/>
          <p:nvPr/>
        </p:nvSpPr>
        <p:spPr>
          <a:xfrm>
            <a:off x="4803913" y="2547730"/>
            <a:ext cx="2584174" cy="1865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4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E9F56A8-EA31-450D-9814-5C1DDE0EE496}"/>
              </a:ext>
            </a:extLst>
          </p:cNvPr>
          <p:cNvSpPr/>
          <p:nvPr/>
        </p:nvSpPr>
        <p:spPr>
          <a:xfrm>
            <a:off x="8587409" y="940904"/>
            <a:ext cx="1285459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5A740C-3F5B-4C40-ACC3-09FE3C7B1A46}"/>
              </a:ext>
            </a:extLst>
          </p:cNvPr>
          <p:cNvSpPr/>
          <p:nvPr/>
        </p:nvSpPr>
        <p:spPr>
          <a:xfrm>
            <a:off x="8375376" y="607441"/>
            <a:ext cx="3604591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janubi-g‘arbidagi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Sandiqli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qumligida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qandim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yetmak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bulduruq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9526169-C356-4C78-89F0-216FACEF8FE7}"/>
              </a:ext>
            </a:extLst>
          </p:cNvPr>
          <p:cNvSpPr/>
          <p:nvPr/>
        </p:nvSpPr>
        <p:spPr>
          <a:xfrm>
            <a:off x="9170503" y="1952432"/>
            <a:ext cx="834886" cy="595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4A6089-8EFE-4CB4-9FD9-B60FC04F667B}"/>
              </a:ext>
            </a:extLst>
          </p:cNvPr>
          <p:cNvSpPr/>
          <p:nvPr/>
        </p:nvSpPr>
        <p:spPr>
          <a:xfrm>
            <a:off x="9621079" y="2594773"/>
            <a:ext cx="2398644" cy="80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Mustahkamlangan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efemerlar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2C321D7-1D91-4E64-BC84-6B513466573D}"/>
              </a:ext>
            </a:extLst>
          </p:cNvPr>
          <p:cNvSpPr/>
          <p:nvPr/>
        </p:nvSpPr>
        <p:spPr>
          <a:xfrm>
            <a:off x="2736578" y="755374"/>
            <a:ext cx="1199318" cy="660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AEE5F-F365-44E9-B2EA-10EA12AABA6F}"/>
              </a:ext>
            </a:extLst>
          </p:cNvPr>
          <p:cNvSpPr/>
          <p:nvPr/>
        </p:nvSpPr>
        <p:spPr>
          <a:xfrm>
            <a:off x="3313" y="368963"/>
            <a:ext cx="4800599" cy="65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— 2500 m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zarang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5" name="Знак ''минус'' 14">
            <a:extLst>
              <a:ext uri="{FF2B5EF4-FFF2-40B4-BE49-F238E27FC236}">
                <a16:creationId xmlns:a16="http://schemas.microsoft.com/office/drawing/2014/main" id="{9A61801C-1B58-44E1-98F5-26B3ABEA23A1}"/>
              </a:ext>
            </a:extLst>
          </p:cNvPr>
          <p:cNvSpPr/>
          <p:nvPr/>
        </p:nvSpPr>
        <p:spPr>
          <a:xfrm>
            <a:off x="8375376" y="2072810"/>
            <a:ext cx="4280450" cy="11379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нак ''минус'' 15">
            <a:extLst>
              <a:ext uri="{FF2B5EF4-FFF2-40B4-BE49-F238E27FC236}">
                <a16:creationId xmlns:a16="http://schemas.microsoft.com/office/drawing/2014/main" id="{39F82B85-49AD-417B-B389-DA119E91C238}"/>
              </a:ext>
            </a:extLst>
          </p:cNvPr>
          <p:cNvSpPr/>
          <p:nvPr/>
        </p:nvSpPr>
        <p:spPr>
          <a:xfrm>
            <a:off x="9071114" y="3602968"/>
            <a:ext cx="3412434" cy="113797"/>
          </a:xfrm>
          <a:prstGeom prst="mathMinus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B3AAA6B0-D250-4C70-886C-10CCE6FE03FC}"/>
              </a:ext>
            </a:extLst>
          </p:cNvPr>
          <p:cNvSpPr/>
          <p:nvPr/>
        </p:nvSpPr>
        <p:spPr>
          <a:xfrm>
            <a:off x="8275988" y="5468537"/>
            <a:ext cx="4280450" cy="113797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нак ''минус'' 17">
            <a:extLst>
              <a:ext uri="{FF2B5EF4-FFF2-40B4-BE49-F238E27FC236}">
                <a16:creationId xmlns:a16="http://schemas.microsoft.com/office/drawing/2014/main" id="{B51117CA-899F-41CA-A90D-4A67BA0B756E}"/>
              </a:ext>
            </a:extLst>
          </p:cNvPr>
          <p:cNvSpPr/>
          <p:nvPr/>
        </p:nvSpPr>
        <p:spPr>
          <a:xfrm>
            <a:off x="-457195" y="1536202"/>
            <a:ext cx="4664762" cy="104330"/>
          </a:xfrm>
          <a:prstGeom prst="mathMin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нак ''минус'' 18">
            <a:extLst>
              <a:ext uri="{FF2B5EF4-FFF2-40B4-BE49-F238E27FC236}">
                <a16:creationId xmlns:a16="http://schemas.microsoft.com/office/drawing/2014/main" id="{664DD6DD-A3A4-4F4F-85E2-1615830FDCCA}"/>
              </a:ext>
            </a:extLst>
          </p:cNvPr>
          <p:cNvSpPr/>
          <p:nvPr/>
        </p:nvSpPr>
        <p:spPr>
          <a:xfrm>
            <a:off x="-311425" y="3744109"/>
            <a:ext cx="3525075" cy="58611"/>
          </a:xfrm>
          <a:prstGeom prst="mathMinus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нак ''минус'' 19">
            <a:extLst>
              <a:ext uri="{FF2B5EF4-FFF2-40B4-BE49-F238E27FC236}">
                <a16:creationId xmlns:a16="http://schemas.microsoft.com/office/drawing/2014/main" id="{24D9C060-597A-47B8-9C0E-2CBCF52F3887}"/>
              </a:ext>
            </a:extLst>
          </p:cNvPr>
          <p:cNvSpPr/>
          <p:nvPr/>
        </p:nvSpPr>
        <p:spPr>
          <a:xfrm>
            <a:off x="-311424" y="5500539"/>
            <a:ext cx="4280450" cy="113797"/>
          </a:xfrm>
          <a:prstGeom prst="mathMinu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9614E4-34B9-4B06-9291-C20037FCA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719A85-D454-4A73-AEAA-DD8B30619FDF}"/>
              </a:ext>
            </a:extLst>
          </p:cNvPr>
          <p:cNvSpPr/>
          <p:nvPr/>
        </p:nvSpPr>
        <p:spPr>
          <a:xfrm>
            <a:off x="1855304" y="2451653"/>
            <a:ext cx="9952383" cy="795130"/>
          </a:xfrm>
          <a:prstGeom prst="rect">
            <a:avLst/>
          </a:prstGeom>
          <a:solidFill>
            <a:srgbClr val="CCE534"/>
          </a:solidFill>
          <a:ln>
            <a:solidFill>
              <a:srgbClr val="BFD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CBFE04-9534-4032-9CAE-AB10B244D5AF}"/>
              </a:ext>
            </a:extLst>
          </p:cNvPr>
          <p:cNvSpPr/>
          <p:nvPr/>
        </p:nvSpPr>
        <p:spPr>
          <a:xfrm>
            <a:off x="6480313" y="1775791"/>
            <a:ext cx="5327374" cy="662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vodiylaridagi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B0139A-53D2-4936-A586-4DB192A45587}"/>
              </a:ext>
            </a:extLst>
          </p:cNvPr>
          <p:cNvSpPr/>
          <p:nvPr/>
        </p:nvSpPr>
        <p:spPr>
          <a:xfrm>
            <a:off x="8295862" y="980661"/>
            <a:ext cx="3511826" cy="7818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4CB078-6664-4352-A14C-DF67904609D9}"/>
              </a:ext>
            </a:extLst>
          </p:cNvPr>
          <p:cNvSpPr/>
          <p:nvPr/>
        </p:nvSpPr>
        <p:spPr>
          <a:xfrm>
            <a:off x="0" y="4121426"/>
            <a:ext cx="12191999" cy="967409"/>
          </a:xfrm>
          <a:prstGeom prst="rect">
            <a:avLst/>
          </a:prstGeom>
          <a:solidFill>
            <a:srgbClr val="BCED50"/>
          </a:solidFill>
          <a:ln>
            <a:solidFill>
              <a:srgbClr val="BFD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kalamushi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qizildum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sassiqko‘zan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jayra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kabutar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4AB095-3E08-459B-A9A3-6B027411F4B6}"/>
              </a:ext>
            </a:extLst>
          </p:cNvPr>
          <p:cNvSpPr/>
          <p:nvPr/>
        </p:nvSpPr>
        <p:spPr>
          <a:xfrm>
            <a:off x="0" y="5088835"/>
            <a:ext cx="4293704" cy="1769165"/>
          </a:xfrm>
          <a:prstGeom prst="rect">
            <a:avLst/>
          </a:prstGeom>
          <a:solidFill>
            <a:srgbClr val="BCED50"/>
          </a:solidFill>
          <a:ln>
            <a:solidFill>
              <a:srgbClr val="BFD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F246242-3F9F-453A-B957-DEFE764A3853}"/>
              </a:ext>
            </a:extLst>
          </p:cNvPr>
          <p:cNvSpPr/>
          <p:nvPr/>
        </p:nvSpPr>
        <p:spPr>
          <a:xfrm>
            <a:off x="9236766" y="5877339"/>
            <a:ext cx="1934818" cy="682488"/>
          </a:xfrm>
          <a:prstGeom prst="ellipse">
            <a:avLst/>
          </a:prstGeom>
          <a:solidFill>
            <a:srgbClr val="D7EA34"/>
          </a:solidFill>
          <a:ln>
            <a:solidFill>
              <a:srgbClr val="CCE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72CF8D-AA2B-4734-A8E0-FFC49630D7D3}"/>
              </a:ext>
            </a:extLst>
          </p:cNvPr>
          <p:cNvSpPr/>
          <p:nvPr/>
        </p:nvSpPr>
        <p:spPr>
          <a:xfrm>
            <a:off x="1298713" y="927652"/>
            <a:ext cx="1815548" cy="1510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188ACF-9487-41FE-8CAF-5B90DCF44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14" y="927652"/>
            <a:ext cx="1987825" cy="151074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3864C4-5744-4097-B704-184D2CF1EB0B}"/>
              </a:ext>
            </a:extLst>
          </p:cNvPr>
          <p:cNvSpPr/>
          <p:nvPr/>
        </p:nvSpPr>
        <p:spPr>
          <a:xfrm>
            <a:off x="1" y="0"/>
            <a:ext cx="6241774" cy="682488"/>
          </a:xfrm>
          <a:prstGeom prst="rect">
            <a:avLst/>
          </a:prstGeom>
          <a:solidFill>
            <a:srgbClr val="BCED50"/>
          </a:solidFill>
          <a:ln>
            <a:solidFill>
              <a:srgbClr val="BFD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ECE4C4-2F94-4E75-833E-50347929E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457739" cy="811696"/>
          </a:xfrm>
          <a:prstGeom prst="rect">
            <a:avLst/>
          </a:prstGeom>
        </p:spPr>
      </p:pic>
      <p:pic>
        <p:nvPicPr>
          <p:cNvPr id="1026" name="Picture 2" descr="Картинки по запросу &quot;tulki&quot;">
            <a:extLst>
              <a:ext uri="{FF2B5EF4-FFF2-40B4-BE49-F238E27FC236}">
                <a16:creationId xmlns:a16="http://schemas.microsoft.com/office/drawing/2014/main" id="{4DE2FE44-9C70-4B7B-AB77-C4FE365D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10" y="4969"/>
            <a:ext cx="1627294" cy="81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300115-C4C3-4676-B3CF-399F961F5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26" y="-1"/>
            <a:ext cx="1627293" cy="8299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10EC0F-405D-44EE-A831-26299192C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523" y="0"/>
            <a:ext cx="1537252" cy="8320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9497A0-66ED-4106-B34F-472920273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00" y="5097118"/>
            <a:ext cx="2750799" cy="17691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5BC180-EFF6-4092-B3E1-BCC4CAE523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852" y="5088835"/>
            <a:ext cx="2750799" cy="17691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48C3C2-5ACF-4BB3-921B-21BB6101C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2597" y="5097118"/>
            <a:ext cx="3323351" cy="17550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B7E984-5570-4D3C-817E-FD5FC6A08F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5948" y="5085936"/>
            <a:ext cx="3373651" cy="17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DCABF-5C1B-44B3-A19B-F253DC251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76" t="9264" r="5688" b="12430"/>
          <a:stretch/>
        </p:blipFill>
        <p:spPr>
          <a:xfrm>
            <a:off x="0" y="0"/>
            <a:ext cx="12217127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52C962-6679-4B85-B125-997540C4B813}"/>
              </a:ext>
            </a:extLst>
          </p:cNvPr>
          <p:cNvSpPr/>
          <p:nvPr/>
        </p:nvSpPr>
        <p:spPr>
          <a:xfrm>
            <a:off x="6864826" y="79777"/>
            <a:ext cx="5223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gektar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archazorlar</a:t>
            </a:r>
            <a:r>
              <a:rPr lang="en-US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tirnoqli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ayig‘i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echkisi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silovsini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olqor</a:t>
            </a:r>
            <a:r>
              <a:rPr lang="ru-RU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r>
              <a:rPr lang="en-US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95B092-70AF-4C8A-9D00-6411C0DE14D2}"/>
              </a:ext>
            </a:extLst>
          </p:cNvPr>
          <p:cNvSpPr/>
          <p:nvPr/>
        </p:nvSpPr>
        <p:spPr>
          <a:xfrm>
            <a:off x="232012" y="4745101"/>
            <a:ext cx="6237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stansiyasi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stansiyasidan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qutblarini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shug‘ullanadi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6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98041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Qashqadaryo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2" y="3750019"/>
            <a:ext cx="4575619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6665867" y="3755398"/>
            <a:ext cx="4640867" cy="28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37151"/>
            <a:ext cx="11860696" cy="5800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7187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2798665" y="824442"/>
            <a:ext cx="4026205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9086" y="2426297"/>
            <a:ext cx="3025663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Jarqoq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Muborak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Dengizko‘l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balandliklari</a:t>
            </a:r>
            <a:endParaRPr lang="ru-RU" sz="24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7487478" y="784748"/>
            <a:ext cx="4669307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Zirabuloq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Ziyovuddin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endParaRPr lang="ru-RU" sz="2400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101849" y="4339811"/>
            <a:ext cx="2796021" cy="19389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Sandiqliqum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ajratadi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068A6B-6400-4DD3-822A-133C275CD2DE}"/>
              </a:ext>
            </a:extLst>
          </p:cNvPr>
          <p:cNvSpPr/>
          <p:nvPr/>
        </p:nvSpPr>
        <p:spPr>
          <a:xfrm>
            <a:off x="9906185" y="2782154"/>
            <a:ext cx="2218401" cy="3046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9DE6E-7A68-4852-8A40-BDC09F88C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69" t="3313" r="1953" b="4653"/>
          <a:stretch/>
        </p:blipFill>
        <p:spPr>
          <a:xfrm>
            <a:off x="3034749" y="1713016"/>
            <a:ext cx="6635354" cy="456578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</p:cNvCxnSpPr>
          <p:nvPr/>
        </p:nvCxnSpPr>
        <p:spPr>
          <a:xfrm flipH="1">
            <a:off x="7487478" y="1615745"/>
            <a:ext cx="834889" cy="71628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>
            <a:off x="2604035" y="3005217"/>
            <a:ext cx="1735680" cy="16024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</p:cNvCxnSpPr>
          <p:nvPr/>
        </p:nvCxnSpPr>
        <p:spPr>
          <a:xfrm flipV="1">
            <a:off x="2798666" y="4305648"/>
            <a:ext cx="1534610" cy="100365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CBF4231-242E-42B7-8D98-D656BD71C919}"/>
              </a:ext>
            </a:extLst>
          </p:cNvPr>
          <p:cNvCxnSpPr>
            <a:cxnSpLocks/>
          </p:cNvCxnSpPr>
          <p:nvPr/>
        </p:nvCxnSpPr>
        <p:spPr>
          <a:xfrm flipH="1">
            <a:off x="8534400" y="4593022"/>
            <a:ext cx="1272581" cy="21445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6E6A46-EAAA-4213-B673-8134076C4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92" y="824442"/>
            <a:ext cx="2009720" cy="1328090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8F8C6AE-6EA1-444A-9F1D-F6ED4C443B18}"/>
              </a:ext>
            </a:extLst>
          </p:cNvPr>
          <p:cNvCxnSpPr>
            <a:cxnSpLocks/>
          </p:cNvCxnSpPr>
          <p:nvPr/>
        </p:nvCxnSpPr>
        <p:spPr>
          <a:xfrm flipH="1">
            <a:off x="1689651" y="1251351"/>
            <a:ext cx="1828769" cy="56233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C0C1ABC1-98AD-4FD5-B1B0-925B4EFED080}"/>
              </a:ext>
            </a:extLst>
          </p:cNvPr>
          <p:cNvSpPr/>
          <p:nvPr/>
        </p:nvSpPr>
        <p:spPr>
          <a:xfrm>
            <a:off x="5989981" y="3763621"/>
            <a:ext cx="848141" cy="10866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0C2102-9D2F-4681-A5B6-437486C53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69" t="3313" r="1953" b="9677"/>
          <a:stretch/>
        </p:blipFill>
        <p:spPr>
          <a:xfrm>
            <a:off x="7076661" y="1820559"/>
            <a:ext cx="4905781" cy="33246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488618-39D2-40EB-9963-42E01E173C4D}"/>
              </a:ext>
            </a:extLst>
          </p:cNvPr>
          <p:cNvSpPr/>
          <p:nvPr/>
        </p:nvSpPr>
        <p:spPr>
          <a:xfrm>
            <a:off x="0" y="871621"/>
            <a:ext cx="7580243" cy="5563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Shimoli-sharqida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Chaqilkalon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Zebon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– 2336 m),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Zirabuloq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Ziyovuddin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Chaqilkalon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Taxtaqoracha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dovonida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(1630 m)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tugaydi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(2197 m)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cho‘lida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tugaydi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Qoratepa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tog‘idan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Zirabuloq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Zindontog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cho‘q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– 1115 m)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Ziyovuddin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8F8E2F-1CBA-45F5-889D-F568AAADA3CF}"/>
              </a:ext>
            </a:extLst>
          </p:cNvPr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1E0AB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79643-C3D3-46C3-836B-24632F786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5857" b="1624"/>
          <a:stretch/>
        </p:blipFill>
        <p:spPr>
          <a:xfrm>
            <a:off x="217376" y="1630015"/>
            <a:ext cx="5878624" cy="4121427"/>
          </a:xfrm>
          <a:prstGeom prst="rect">
            <a:avLst/>
          </a:prstGeom>
        </p:spPr>
      </p:pic>
      <p:sp>
        <p:nvSpPr>
          <p:cNvPr id="6" name="Выноска: изогнутая линия 5">
            <a:extLst>
              <a:ext uri="{FF2B5EF4-FFF2-40B4-BE49-F238E27FC236}">
                <a16:creationId xmlns:a16="http://schemas.microsoft.com/office/drawing/2014/main" id="{B950D349-F910-4A62-9DB6-261AB8852D28}"/>
              </a:ext>
            </a:extLst>
          </p:cNvPr>
          <p:cNvSpPr/>
          <p:nvPr/>
        </p:nvSpPr>
        <p:spPr>
          <a:xfrm>
            <a:off x="8157998" y="864702"/>
            <a:ext cx="3816626" cy="1205947"/>
          </a:xfrm>
          <a:prstGeom prst="borderCallout2">
            <a:avLst>
              <a:gd name="adj1" fmla="val 18750"/>
              <a:gd name="adj2" fmla="val -1041"/>
              <a:gd name="adj3" fmla="val 18750"/>
              <a:gd name="adj4" fmla="val -16667"/>
              <a:gd name="adj5" fmla="val 169642"/>
              <a:gd name="adj6" fmla="val -62639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Hazrat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B0DF4F3D-E17A-4F9F-868C-DEC2D37EBD26}"/>
              </a:ext>
            </a:extLst>
          </p:cNvPr>
          <p:cNvSpPr/>
          <p:nvPr/>
        </p:nvSpPr>
        <p:spPr>
          <a:xfrm>
            <a:off x="7036905" y="3876262"/>
            <a:ext cx="3816626" cy="2729948"/>
          </a:xfrm>
          <a:prstGeom prst="wedgeEllipseCallout">
            <a:avLst>
              <a:gd name="adj1" fmla="val -92508"/>
              <a:gd name="adj2" fmla="val -56940"/>
            </a:avLst>
          </a:prstGeom>
          <a:solidFill>
            <a:srgbClr val="BCED50"/>
          </a:solidFill>
          <a:ln>
            <a:solidFill>
              <a:srgbClr val="BCE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Osmontarash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Beshnov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Eshonmaydon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66DE29-32AF-4E45-B4A0-FC74B677A20E}"/>
              </a:ext>
            </a:extLst>
          </p:cNvPr>
          <p:cNvSpPr/>
          <p:nvPr/>
        </p:nvSpPr>
        <p:spPr>
          <a:xfrm>
            <a:off x="7262191" y="2491407"/>
            <a:ext cx="4346713" cy="98066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Chaqchar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Botirboy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Seversev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muzliklari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C334F9-8AE7-412B-9A0C-26B717008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196" t="14476" r="32826" b="11865"/>
          <a:stretch/>
        </p:blipFill>
        <p:spPr>
          <a:xfrm>
            <a:off x="477078" y="0"/>
            <a:ext cx="561892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120F4B-651A-406D-9DF1-1DEBF348E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7" t="16602" r="34891" b="10126"/>
          <a:stretch/>
        </p:blipFill>
        <p:spPr>
          <a:xfrm>
            <a:off x="6096001" y="0"/>
            <a:ext cx="5671930" cy="6894573"/>
          </a:xfrm>
          <a:prstGeom prst="rect">
            <a:avLst/>
          </a:prstGeom>
        </p:spPr>
      </p:pic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853D1AF1-E05C-474D-AE62-B1FAFD2DE639}"/>
              </a:ext>
            </a:extLst>
          </p:cNvPr>
          <p:cNvSpPr/>
          <p:nvPr/>
        </p:nvSpPr>
        <p:spPr>
          <a:xfrm>
            <a:off x="7938051" y="92765"/>
            <a:ext cx="3829879" cy="1616765"/>
          </a:xfrm>
          <a:prstGeom prst="callout1">
            <a:avLst>
              <a:gd name="adj1" fmla="val 67110"/>
              <a:gd name="adj2" fmla="val 8951"/>
              <a:gd name="adj3" fmla="val 156762"/>
              <a:gd name="adj4" fmla="val -80133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vohasi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: линия без границы 10">
            <a:extLst>
              <a:ext uri="{FF2B5EF4-FFF2-40B4-BE49-F238E27FC236}">
                <a16:creationId xmlns:a16="http://schemas.microsoft.com/office/drawing/2014/main" id="{89FA7C89-E31D-4364-880C-79DE318B3264}"/>
              </a:ext>
            </a:extLst>
          </p:cNvPr>
          <p:cNvSpPr/>
          <p:nvPr/>
        </p:nvSpPr>
        <p:spPr>
          <a:xfrm>
            <a:off x="-1" y="-13253"/>
            <a:ext cx="3299791" cy="1577009"/>
          </a:xfrm>
          <a:prstGeom prst="callout1">
            <a:avLst>
              <a:gd name="adj1" fmla="val 45069"/>
              <a:gd name="adj2" fmla="val 88570"/>
              <a:gd name="adj3" fmla="val 71389"/>
              <a:gd name="adj4" fmla="val 119739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cho‘lining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Qarnob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: линия без границы 11">
            <a:extLst>
              <a:ext uri="{FF2B5EF4-FFF2-40B4-BE49-F238E27FC236}">
                <a16:creationId xmlns:a16="http://schemas.microsoft.com/office/drawing/2014/main" id="{7827B054-DFC4-442B-A0FF-F53C2CD1F811}"/>
              </a:ext>
            </a:extLst>
          </p:cNvPr>
          <p:cNvSpPr/>
          <p:nvPr/>
        </p:nvSpPr>
        <p:spPr>
          <a:xfrm>
            <a:off x="9856269" y="4916557"/>
            <a:ext cx="2322479" cy="1967947"/>
          </a:xfrm>
          <a:prstGeom prst="callout1">
            <a:avLst>
              <a:gd name="adj1" fmla="val 35199"/>
              <a:gd name="adj2" fmla="val -18399"/>
              <a:gd name="adj3" fmla="val -9561"/>
              <a:gd name="adj4" fmla="val -205445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cho‘lining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uz-Latn-U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Nishon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по запросу &quot;физическая карта кашкадарьинская область&quot;">
            <a:extLst>
              <a:ext uri="{FF2B5EF4-FFF2-40B4-BE49-F238E27FC236}">
                <a16:creationId xmlns:a16="http://schemas.microsoft.com/office/drawing/2014/main" id="{A15C37CF-652F-4EF6-B700-28138F17A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" t="25924" r="3372" b="27772"/>
          <a:stretch/>
        </p:blipFill>
        <p:spPr bwMode="auto">
          <a:xfrm>
            <a:off x="3889515" y="5151508"/>
            <a:ext cx="2988363" cy="17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C334F9-8AE7-412B-9A0C-26B717008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196" t="14476" r="32826" b="11865"/>
          <a:stretch/>
        </p:blipFill>
        <p:spPr>
          <a:xfrm>
            <a:off x="477078" y="0"/>
            <a:ext cx="561892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120F4B-651A-406D-9DF1-1DEBF348E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7" t="16602" r="34891" b="10126"/>
          <a:stretch/>
        </p:blipFill>
        <p:spPr>
          <a:xfrm>
            <a:off x="6096001" y="0"/>
            <a:ext cx="5671930" cy="6894573"/>
          </a:xfrm>
          <a:prstGeom prst="rect">
            <a:avLst/>
          </a:prstGeom>
        </p:spPr>
      </p:pic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853D1AF1-E05C-474D-AE62-B1FAFD2DE639}"/>
              </a:ext>
            </a:extLst>
          </p:cNvPr>
          <p:cNvSpPr/>
          <p:nvPr/>
        </p:nvSpPr>
        <p:spPr>
          <a:xfrm>
            <a:off x="7938051" y="92765"/>
            <a:ext cx="3829879" cy="1616765"/>
          </a:xfrm>
          <a:prstGeom prst="callout1">
            <a:avLst>
              <a:gd name="adj1" fmla="val 100717"/>
              <a:gd name="adj2" fmla="val 44591"/>
              <a:gd name="adj3" fmla="val 169877"/>
              <a:gd name="adj4" fmla="val 73846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: линия без границы 10">
            <a:extLst>
              <a:ext uri="{FF2B5EF4-FFF2-40B4-BE49-F238E27FC236}">
                <a16:creationId xmlns:a16="http://schemas.microsoft.com/office/drawing/2014/main" id="{89FA7C89-E31D-4364-880C-79DE318B3264}"/>
              </a:ext>
            </a:extLst>
          </p:cNvPr>
          <p:cNvSpPr/>
          <p:nvPr/>
        </p:nvSpPr>
        <p:spPr>
          <a:xfrm>
            <a:off x="-1" y="-13253"/>
            <a:ext cx="5300871" cy="1895062"/>
          </a:xfrm>
          <a:prstGeom prst="callout1">
            <a:avLst>
              <a:gd name="adj1" fmla="val 80733"/>
              <a:gd name="adj2" fmla="val 99070"/>
              <a:gd name="adj3" fmla="val 128032"/>
              <a:gd name="adj4" fmla="val 159989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Chaqilkalon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gips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mergel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ohaktoshlardan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topganligi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karst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(1082 m)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g‘ori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1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ая круглая скобка 1">
            <a:extLst>
              <a:ext uri="{FF2B5EF4-FFF2-40B4-BE49-F238E27FC236}">
                <a16:creationId xmlns:a16="http://schemas.microsoft.com/office/drawing/2014/main" id="{65133AA4-9CE8-48FB-8101-A5926609C7EF}"/>
              </a:ext>
            </a:extLst>
          </p:cNvPr>
          <p:cNvSpPr/>
          <p:nvPr/>
        </p:nvSpPr>
        <p:spPr>
          <a:xfrm>
            <a:off x="11767930" y="1113182"/>
            <a:ext cx="145774" cy="3882887"/>
          </a:xfrm>
          <a:prstGeom prst="rightBracket">
            <a:avLst/>
          </a:prstGeom>
          <a:ln w="38100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: линия без границы 11">
            <a:extLst>
              <a:ext uri="{FF2B5EF4-FFF2-40B4-BE49-F238E27FC236}">
                <a16:creationId xmlns:a16="http://schemas.microsoft.com/office/drawing/2014/main" id="{7827B054-DFC4-442B-A0FF-F53C2CD1F811}"/>
              </a:ext>
            </a:extLst>
          </p:cNvPr>
          <p:cNvSpPr/>
          <p:nvPr/>
        </p:nvSpPr>
        <p:spPr>
          <a:xfrm>
            <a:off x="10084905" y="4863549"/>
            <a:ext cx="2093843" cy="2034208"/>
          </a:xfrm>
          <a:prstGeom prst="callout1">
            <a:avLst>
              <a:gd name="adj1" fmla="val 36666"/>
              <a:gd name="adj2" fmla="val -1390"/>
              <a:gd name="adj3" fmla="val -20810"/>
              <a:gd name="adj4" fmla="val -24979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Kristalli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slanes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4BB041B6-849F-4D71-8739-A70E34C55398}"/>
              </a:ext>
            </a:extLst>
          </p:cNvPr>
          <p:cNvSpPr/>
          <p:nvPr/>
        </p:nvSpPr>
        <p:spPr>
          <a:xfrm>
            <a:off x="-2" y="4538868"/>
            <a:ext cx="4306959" cy="2319131"/>
          </a:xfrm>
          <a:prstGeom prst="callout1">
            <a:avLst>
              <a:gd name="adj1" fmla="val 80733"/>
              <a:gd name="adj2" fmla="val 99070"/>
              <a:gd name="adj3" fmla="val -44539"/>
              <a:gd name="adj4" fmla="val 121527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plitasining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konglomerat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Tekislikdagi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Olovuddintog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Kosontog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‘)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D04A8-C7E8-44F7-B345-4E9AAAA4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76" t="31444" r="33967" b="34084"/>
          <a:stretch/>
        </p:blipFill>
        <p:spPr>
          <a:xfrm>
            <a:off x="5840907" y="1417983"/>
            <a:ext cx="1631805" cy="13318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161040-3586-48C1-BE59-4802A0911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80" y="1633399"/>
            <a:ext cx="1759222" cy="122265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4830418" y="2637181"/>
            <a:ext cx="2517913" cy="2054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477080" y="357809"/>
            <a:ext cx="3048001" cy="1060174"/>
          </a:xfrm>
          <a:prstGeom prst="callout1">
            <a:avLst>
              <a:gd name="adj1" fmla="val 117500"/>
              <a:gd name="adj2" fmla="val 103876"/>
              <a:gd name="adj3" fmla="val 226250"/>
              <a:gd name="adj4" fmla="val 14372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davomli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6467061" y="357809"/>
            <a:ext cx="5234609" cy="1060174"/>
          </a:xfrm>
          <a:prstGeom prst="callout1">
            <a:avLst>
              <a:gd name="adj1" fmla="val 120000"/>
              <a:gd name="adj2" fmla="val 40839"/>
              <a:gd name="adj3" fmla="val 215000"/>
              <a:gd name="adj4" fmla="val 1484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o‘ralgaligi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Sibirdan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yo‘lini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8136833" y="2898912"/>
            <a:ext cx="3564837" cy="1381539"/>
          </a:xfrm>
          <a:prstGeom prst="callout1">
            <a:avLst>
              <a:gd name="adj1" fmla="val 48435"/>
              <a:gd name="adj2" fmla="val -957"/>
              <a:gd name="adj3" fmla="val 47863"/>
              <a:gd name="adj4" fmla="val -1772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to‘siqsiz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477080" y="2898912"/>
            <a:ext cx="3564837" cy="1620079"/>
          </a:xfrm>
          <a:prstGeom prst="callout1">
            <a:avLst>
              <a:gd name="adj1" fmla="val 48435"/>
              <a:gd name="adj2" fmla="val 101273"/>
              <a:gd name="adj3" fmla="val 48066"/>
              <a:gd name="adj4" fmla="val 11834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+2°C,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+1,9°C,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+0,8°C,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+0,2°C.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: линия без границы 8">
            <a:extLst>
              <a:ext uri="{FF2B5EF4-FFF2-40B4-BE49-F238E27FC236}">
                <a16:creationId xmlns:a16="http://schemas.microsoft.com/office/drawing/2014/main" id="{D274C27C-BBC1-421E-B38A-30F8AAB00759}"/>
              </a:ext>
            </a:extLst>
          </p:cNvPr>
          <p:cNvSpPr/>
          <p:nvPr/>
        </p:nvSpPr>
        <p:spPr>
          <a:xfrm>
            <a:off x="477079" y="5300870"/>
            <a:ext cx="3564837" cy="1331844"/>
          </a:xfrm>
          <a:prstGeom prst="callout1">
            <a:avLst>
              <a:gd name="adj1" fmla="val -10460"/>
              <a:gd name="adj2" fmla="val 96076"/>
              <a:gd name="adj3" fmla="val -46654"/>
              <a:gd name="adj4" fmla="val 131105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hududni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sovitib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6467060" y="5300870"/>
            <a:ext cx="5234610" cy="1060174"/>
          </a:xfrm>
          <a:prstGeom prst="callout1">
            <a:avLst>
              <a:gd name="adj1" fmla="val -10000"/>
              <a:gd name="adj2" fmla="val 37295"/>
              <a:gd name="adj3" fmla="val -66250"/>
              <a:gd name="adj4" fmla="val 14082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–23°C,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–26°C,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–27°C,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Dehqonobodda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–29°C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по запросу &quot;климат картинки&quot;">
            <a:extLst>
              <a:ext uri="{FF2B5EF4-FFF2-40B4-BE49-F238E27FC236}">
                <a16:creationId xmlns:a16="http://schemas.microsoft.com/office/drawing/2014/main" id="{C79E2DFA-880F-4B77-A0C5-742D0177E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847" r="36105" b="72594"/>
          <a:stretch/>
        </p:blipFill>
        <p:spPr bwMode="auto">
          <a:xfrm>
            <a:off x="3910907" y="255578"/>
            <a:ext cx="2170328" cy="14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B64A36-31EB-434E-9C69-5CCAE5710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337" t="66227" r="30978"/>
          <a:stretch/>
        </p:blipFill>
        <p:spPr>
          <a:xfrm>
            <a:off x="8739808" y="1479458"/>
            <a:ext cx="2358885" cy="1270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75B1D-5167-4738-BAC5-D243E4DE4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0336" r="71196" b="35326"/>
          <a:stretch/>
        </p:blipFill>
        <p:spPr>
          <a:xfrm>
            <a:off x="248618" y="1486362"/>
            <a:ext cx="1759222" cy="1426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BAB05C-9E8B-4CAA-84DD-2823F9E1D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679" y="5393394"/>
            <a:ext cx="1831617" cy="12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ABE4A1-82D8-483E-9C1A-C3C7497F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0"/>
          <a:stretch/>
        </p:blipFill>
        <p:spPr>
          <a:xfrm>
            <a:off x="6640994" y="4212059"/>
            <a:ext cx="1442003" cy="11479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63F0D8-F9B3-4944-AB5B-AF113FF93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2" t="19491" r="46196" b="10163"/>
          <a:stretch/>
        </p:blipFill>
        <p:spPr>
          <a:xfrm>
            <a:off x="4026422" y="4215844"/>
            <a:ext cx="1254569" cy="104361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EE3360-90D1-4A82-B67E-876A84F550CB}"/>
              </a:ext>
            </a:extLst>
          </p:cNvPr>
          <p:cNvSpPr/>
          <p:nvPr/>
        </p:nvSpPr>
        <p:spPr>
          <a:xfrm>
            <a:off x="5052391" y="2734915"/>
            <a:ext cx="2087218" cy="17923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36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CE068C93-0C76-4FE9-A2F6-347D78E8D4BC}"/>
              </a:ext>
            </a:extLst>
          </p:cNvPr>
          <p:cNvSpPr/>
          <p:nvPr/>
        </p:nvSpPr>
        <p:spPr>
          <a:xfrm>
            <a:off x="185530" y="357809"/>
            <a:ext cx="4267200" cy="1060174"/>
          </a:xfrm>
          <a:prstGeom prst="callout1">
            <a:avLst>
              <a:gd name="adj1" fmla="val 108750"/>
              <a:gd name="adj2" fmla="val 82543"/>
              <a:gd name="adj3" fmla="val 223750"/>
              <a:gd name="adj4" fmla="val 12378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quyoshli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: линия без границы 4">
            <a:extLst>
              <a:ext uri="{FF2B5EF4-FFF2-40B4-BE49-F238E27FC236}">
                <a16:creationId xmlns:a16="http://schemas.microsoft.com/office/drawing/2014/main" id="{1A3345CE-3411-4E1D-B916-04C9229B0804}"/>
              </a:ext>
            </a:extLst>
          </p:cNvPr>
          <p:cNvSpPr/>
          <p:nvPr/>
        </p:nvSpPr>
        <p:spPr>
          <a:xfrm>
            <a:off x="5857461" y="357809"/>
            <a:ext cx="6122504" cy="1060174"/>
          </a:xfrm>
          <a:prstGeom prst="callout1">
            <a:avLst>
              <a:gd name="adj1" fmla="val 110000"/>
              <a:gd name="adj2" fmla="val 50579"/>
              <a:gd name="adj3" fmla="val 230000"/>
              <a:gd name="adj4" fmla="val 1830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 +29°C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+28,8°C,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+28,4°C,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+29,4°C,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Dehqonobodda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+28,4°C)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линия без границы 6">
            <a:extLst>
              <a:ext uri="{FF2B5EF4-FFF2-40B4-BE49-F238E27FC236}">
                <a16:creationId xmlns:a16="http://schemas.microsoft.com/office/drawing/2014/main" id="{7C50C631-192F-466D-AD7D-F96219712AAE}"/>
              </a:ext>
            </a:extLst>
          </p:cNvPr>
          <p:cNvSpPr/>
          <p:nvPr/>
        </p:nvSpPr>
        <p:spPr>
          <a:xfrm>
            <a:off x="7739270" y="2898912"/>
            <a:ext cx="4240695" cy="1620079"/>
          </a:xfrm>
          <a:prstGeom prst="callout1">
            <a:avLst>
              <a:gd name="adj1" fmla="val 48829"/>
              <a:gd name="adj2" fmla="val -1819"/>
              <a:gd name="adj3" fmla="val 47863"/>
              <a:gd name="adj4" fmla="val -11158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131 — 155 mm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uz-Latn-U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 — 545 </a:t>
            </a:r>
            <a:r>
              <a:rPr lang="uz-Latn-UZ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700 — 800 mm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: линия без границы 7">
            <a:extLst>
              <a:ext uri="{FF2B5EF4-FFF2-40B4-BE49-F238E27FC236}">
                <a16:creationId xmlns:a16="http://schemas.microsoft.com/office/drawing/2014/main" id="{D26A243F-26C0-42E3-9078-0E940D40BCA6}"/>
              </a:ext>
            </a:extLst>
          </p:cNvPr>
          <p:cNvSpPr/>
          <p:nvPr/>
        </p:nvSpPr>
        <p:spPr>
          <a:xfrm>
            <a:off x="185530" y="2898912"/>
            <a:ext cx="4267200" cy="1620079"/>
          </a:xfrm>
          <a:prstGeom prst="callout1">
            <a:avLst>
              <a:gd name="adj1" fmla="val 48435"/>
              <a:gd name="adj2" fmla="val 101273"/>
              <a:gd name="adj3" fmla="val 48066"/>
              <a:gd name="adj4" fmla="val 11119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+46°C,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+43°C,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Dehqonobodda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+43°C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: линия без границы 9">
            <a:extLst>
              <a:ext uri="{FF2B5EF4-FFF2-40B4-BE49-F238E27FC236}">
                <a16:creationId xmlns:a16="http://schemas.microsoft.com/office/drawing/2014/main" id="{0250E2E0-D085-4A9E-BB84-F509F99FC717}"/>
              </a:ext>
            </a:extLst>
          </p:cNvPr>
          <p:cNvSpPr/>
          <p:nvPr/>
        </p:nvSpPr>
        <p:spPr>
          <a:xfrm>
            <a:off x="2471530" y="5304181"/>
            <a:ext cx="7248940" cy="1391478"/>
          </a:xfrm>
          <a:prstGeom prst="callout1">
            <a:avLst>
              <a:gd name="adj1" fmla="val -5833"/>
              <a:gd name="adj2" fmla="val 49008"/>
              <a:gd name="adj3" fmla="val -44524"/>
              <a:gd name="adj4" fmla="val 4921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sovuqsiz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210 — 242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209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Dehqonobodda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216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219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242 </a:t>
            </a:r>
            <a:r>
              <a:rPr lang="en-US" sz="2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pogoda&quot;">
            <a:extLst>
              <a:ext uri="{FF2B5EF4-FFF2-40B4-BE49-F238E27FC236}">
                <a16:creationId xmlns:a16="http://schemas.microsoft.com/office/drawing/2014/main" id="{AAE7B4D8-1EA4-4653-A156-D2995B2C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1274417"/>
            <a:ext cx="1888435" cy="1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F03C5-F4A1-437A-A1BC-2C9209B0A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30" y="1612771"/>
            <a:ext cx="1398105" cy="118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F5D4C1-3049-44C8-8AB0-07690D0B38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8" r="21140" b="7633"/>
          <a:stretch/>
        </p:blipFill>
        <p:spPr>
          <a:xfrm>
            <a:off x="212035" y="4674232"/>
            <a:ext cx="2001078" cy="1991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407E4C-1302-4311-893C-C7FD3749F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991" y="1398321"/>
            <a:ext cx="1630018" cy="1336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F96723-FC4A-4E5F-8977-8DEAE30CA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078" y="1569200"/>
            <a:ext cx="2451652" cy="121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6B8D06-E5A3-4E85-AC1F-51ACDB03E8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617" y="4922530"/>
            <a:ext cx="2213113" cy="1620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6739A5-05B2-4AAA-8A1A-442C7E3830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2997" y="1796032"/>
            <a:ext cx="1591089" cy="1189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63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726DC-8194-44BC-BB20-98B3E0A1A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97"/>
          <a:stretch/>
        </p:blipFill>
        <p:spPr>
          <a:xfrm>
            <a:off x="2411896" y="0"/>
            <a:ext cx="9780103" cy="68944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AF5ECC-37D9-49EF-A048-9AA3791DAC9F}"/>
              </a:ext>
            </a:extLst>
          </p:cNvPr>
          <p:cNvSpPr/>
          <p:nvPr/>
        </p:nvSpPr>
        <p:spPr>
          <a:xfrm>
            <a:off x="2544417" y="410817"/>
            <a:ext cx="2040835" cy="190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5A5569-DF18-403B-BF92-D4BE09B62620}"/>
              </a:ext>
            </a:extLst>
          </p:cNvPr>
          <p:cNvSpPr/>
          <p:nvPr/>
        </p:nvSpPr>
        <p:spPr>
          <a:xfrm>
            <a:off x="4585252" y="503583"/>
            <a:ext cx="265044" cy="159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C34A19-D2A1-4BA8-85AE-D3483574F99A}"/>
              </a:ext>
            </a:extLst>
          </p:cNvPr>
          <p:cNvSpPr/>
          <p:nvPr/>
        </p:nvSpPr>
        <p:spPr>
          <a:xfrm>
            <a:off x="2650435" y="3299791"/>
            <a:ext cx="2875722" cy="1550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C136BC-2FEE-480F-9FE0-C1329C8BF284}"/>
              </a:ext>
            </a:extLst>
          </p:cNvPr>
          <p:cNvSpPr/>
          <p:nvPr/>
        </p:nvSpPr>
        <p:spPr>
          <a:xfrm>
            <a:off x="2650435" y="5724939"/>
            <a:ext cx="4943061" cy="410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9B34CA-AE8F-42A4-90AE-A418AA52294B}"/>
              </a:ext>
            </a:extLst>
          </p:cNvPr>
          <p:cNvSpPr/>
          <p:nvPr/>
        </p:nvSpPr>
        <p:spPr>
          <a:xfrm>
            <a:off x="86139" y="755375"/>
            <a:ext cx="4651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km dan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ta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kattasi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947205-F558-40F8-9703-0D8673599256}"/>
              </a:ext>
            </a:extLst>
          </p:cNvPr>
          <p:cNvSpPr/>
          <p:nvPr/>
        </p:nvSpPr>
        <p:spPr>
          <a:xfrm>
            <a:off x="4545496" y="-1181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muhimi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2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89019F-5CC0-42E0-A235-F1230F0ADBA3}"/>
              </a:ext>
            </a:extLst>
          </p:cNvPr>
          <p:cNvCxnSpPr/>
          <p:nvPr/>
        </p:nvCxnSpPr>
        <p:spPr>
          <a:xfrm flipH="1">
            <a:off x="397566" y="569843"/>
            <a:ext cx="402866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F3A58B-C825-46C5-8653-9108EF936841}"/>
              </a:ext>
            </a:extLst>
          </p:cNvPr>
          <p:cNvSpPr/>
          <p:nvPr/>
        </p:nvSpPr>
        <p:spPr>
          <a:xfrm>
            <a:off x="86139" y="2145957"/>
            <a:ext cx="52213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Tog‘tosh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dovoni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Muborakka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yetmasdan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qumlarga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singib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og‘li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o‘zanda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Oqsuv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irmog‘i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qo‘shilgandan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kengayib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tekislikka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chiqqach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Tanxoz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Yakkabog‘daryo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Langar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G‘uzordaryo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irmoqlarini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EB37C2-808B-4657-A598-E2FCADC1DAD5}"/>
              </a:ext>
            </a:extLst>
          </p:cNvPr>
          <p:cNvSpPr/>
          <p:nvPr/>
        </p:nvSpPr>
        <p:spPr>
          <a:xfrm>
            <a:off x="86139" y="5087450"/>
            <a:ext cx="6725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to‘yinsada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Jinnidaryo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Oqsuv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Yakkabog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Tanxoz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qor-muzlik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havzasida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20,3 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000" i="1" baseline="300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74625D3-4D9D-40DC-AD52-A399014E1AA7}"/>
              </a:ext>
            </a:extLst>
          </p:cNvPr>
          <p:cNvCxnSpPr>
            <a:cxnSpLocks/>
          </p:cNvCxnSpPr>
          <p:nvPr/>
        </p:nvCxnSpPr>
        <p:spPr>
          <a:xfrm flipH="1" flipV="1">
            <a:off x="397566" y="5081166"/>
            <a:ext cx="6308034" cy="628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06F2E4B-5AA3-4791-8BB6-04D2B4999C7A}"/>
              </a:ext>
            </a:extLst>
          </p:cNvPr>
          <p:cNvCxnSpPr>
            <a:cxnSpLocks/>
          </p:cNvCxnSpPr>
          <p:nvPr/>
        </p:nvCxnSpPr>
        <p:spPr>
          <a:xfrm flipH="1">
            <a:off x="384314" y="2118570"/>
            <a:ext cx="5022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12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5999</TotalTime>
  <Words>1291</Words>
  <Application>Microsoft Office PowerPoint</Application>
  <PresentationFormat>Широкоэкранный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Open Sans Light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605</cp:revision>
  <dcterms:created xsi:type="dcterms:W3CDTF">2020-09-25T10:29:56Z</dcterms:created>
  <dcterms:modified xsi:type="dcterms:W3CDTF">2021-02-17T05:54:41Z</dcterms:modified>
</cp:coreProperties>
</file>