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93" r:id="rId3"/>
    <p:sldId id="296" r:id="rId4"/>
    <p:sldId id="1414" r:id="rId5"/>
    <p:sldId id="1407" r:id="rId6"/>
    <p:sldId id="341" r:id="rId7"/>
    <p:sldId id="318" r:id="rId8"/>
    <p:sldId id="309" r:id="rId9"/>
    <p:sldId id="362" r:id="rId10"/>
    <p:sldId id="1415" r:id="rId11"/>
    <p:sldId id="308" r:id="rId12"/>
    <p:sldId id="343" r:id="rId13"/>
    <p:sldId id="363" r:id="rId14"/>
    <p:sldId id="366" r:id="rId15"/>
    <p:sldId id="394" r:id="rId16"/>
    <p:sldId id="399" r:id="rId17"/>
    <p:sldId id="1408" r:id="rId18"/>
    <p:sldId id="374" r:id="rId19"/>
    <p:sldId id="400" r:id="rId20"/>
    <p:sldId id="401" r:id="rId21"/>
    <p:sldId id="402" r:id="rId22"/>
    <p:sldId id="403" r:id="rId23"/>
    <p:sldId id="404" r:id="rId24"/>
    <p:sldId id="1409" r:id="rId25"/>
    <p:sldId id="1410" r:id="rId26"/>
    <p:sldId id="1411" r:id="rId27"/>
    <p:sldId id="332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E00"/>
    <a:srgbClr val="E2AC00"/>
    <a:srgbClr val="DAA600"/>
    <a:srgbClr val="1E0AB6"/>
    <a:srgbClr val="0000FF"/>
    <a:srgbClr val="0033CC"/>
    <a:srgbClr val="000000"/>
    <a:srgbClr val="FF3300"/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641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38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39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A46FC-AF03-47E1-9A8F-12CADA7B6C3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ED33E-4D3E-4317-BF32-9FFC3BE179C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508600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A6B3A-3155-4F26-A71D-1FE4885A1DC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8D9F26-E39A-4A8B-8E82-05C735995C5A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186532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FC690-FB9D-47C3-BF48-945945BFC74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229831-81D6-4AEE-B8C2-933291FCB0A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901833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FA83BC-7D66-4E74-BF51-E7F10D9FC0C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C5888F-310F-47AF-ABF5-D5814E3C6B6E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336240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9ACFF-40EA-4AD5-B0EB-1652831960B6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254EC6-C48A-4B66-B3E6-4FA865AEC210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70687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32752-F2AF-4942-88C9-26D843648C9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0366A2-BBFC-4F03-BB38-E8C52DC3F715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1505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68796B-EFF0-45D1-97FB-0F79F01DFC9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3EC6A0-5DF5-497E-9DF4-BBA702267FF1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566210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FB4870-C4D6-420D-B258-29BA42EB3091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CDDA38-2E21-465F-81EE-97CCBAB8359B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10851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406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ED052C-480B-4EA9-A021-797CDBCD02A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F3C23A-41E0-45DF-9969-6E9185C687CF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95759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6E71DE-8556-4C49-80F4-D1AD40444179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AB5844-0449-4EE1-AF29-C77CA835A573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858703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E5521-679C-4E5C-B1F8-AA97AE465DA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0537D3-EFC7-4699-BFF7-C1C63BA48A2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56516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7913245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366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80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969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070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237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411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598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74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E0129-4B21-44BC-A65A-9E06D7DD90B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5E644D-629C-40CD-A011-E062ABECA4E6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31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wheel spokes="1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3.jpe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bject 2"/>
          <p:cNvSpPr>
            <a:spLocks noChangeArrowheads="1"/>
          </p:cNvSpPr>
          <p:nvPr/>
        </p:nvSpPr>
        <p:spPr bwMode="auto">
          <a:xfrm>
            <a:off x="1588" y="4763"/>
            <a:ext cx="12190412" cy="1976437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>
              <a:cxn ang="0">
                <a:pos x="5759640" y="0"/>
              </a:cxn>
              <a:cxn ang="0">
                <a:pos x="0" y="0"/>
              </a:cxn>
              <a:cxn ang="0">
                <a:pos x="0" y="1020953"/>
              </a:cxn>
              <a:cxn ang="0">
                <a:pos x="5759640" y="1020953"/>
              </a:cxn>
              <a:cxn ang="0">
                <a:pos x="5759640" y="0"/>
              </a:cxn>
            </a:cxnLst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3" name="object 4"/>
          <p:cNvSpPr txBox="1">
            <a:spLocks noChangeArrowheads="1"/>
          </p:cNvSpPr>
          <p:nvPr/>
        </p:nvSpPr>
        <p:spPr bwMode="auto">
          <a:xfrm>
            <a:off x="1431235" y="2058988"/>
            <a:ext cx="10125561" cy="2984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29525" rIns="0" bIns="0">
            <a:spAutoFit/>
          </a:bodyPr>
          <a:lstStyle/>
          <a:p>
            <a:pPr marL="38100" algn="ctr" defTabSz="685800"/>
            <a:r>
              <a:rPr lang="en-US" altLang="ru-RU" sz="48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lang="en-US" altLang="ru-RU" sz="48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38100" algn="ctr" defTabSz="685800"/>
            <a:r>
              <a:rPr lang="en-US" altLang="ru-RU" sz="48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Farg‘ona</a:t>
            </a:r>
            <a:r>
              <a:rPr lang="en-US" altLang="ru-RU" sz="48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tabiiy</a:t>
            </a:r>
            <a:r>
              <a:rPr lang="en-US" altLang="ru-RU" sz="48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geografik</a:t>
            </a:r>
            <a:r>
              <a:rPr lang="en-US" altLang="ru-RU" sz="48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okrugi</a:t>
            </a:r>
            <a:r>
              <a:rPr lang="en-US" altLang="ru-RU" sz="48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ru-RU" sz="48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Iqlimi</a:t>
            </a:r>
            <a:r>
              <a:rPr lang="en-US" altLang="ru-RU" sz="48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48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suvlari</a:t>
            </a:r>
            <a:r>
              <a:rPr lang="en-US" altLang="ru-RU" sz="48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48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tuproqlari</a:t>
            </a:r>
            <a:r>
              <a:rPr lang="en-US" altLang="ru-RU" sz="48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48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o‘simliklari</a:t>
            </a:r>
            <a:r>
              <a:rPr lang="en-US" altLang="ru-RU" sz="48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altLang="ru-RU" sz="48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hayvonot</a:t>
            </a:r>
            <a:r>
              <a:rPr lang="en-US" altLang="ru-RU" sz="48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dunyosi</a:t>
            </a:r>
            <a:endParaRPr lang="uz-Cyrl-UZ" altLang="ru-RU" sz="4800" b="1" dirty="0">
              <a:solidFill>
                <a:srgbClr val="1E0AB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4" name="object 5"/>
          <p:cNvSpPr>
            <a:spLocks noChangeArrowheads="1"/>
          </p:cNvSpPr>
          <p:nvPr/>
        </p:nvSpPr>
        <p:spPr bwMode="auto">
          <a:xfrm>
            <a:off x="451681" y="2238401"/>
            <a:ext cx="728662" cy="2009775"/>
          </a:xfrm>
          <a:custGeom>
            <a:avLst/>
            <a:gdLst>
              <a:gd name="T0" fmla="*/ 0 w 344170"/>
              <a:gd name="T1" fmla="*/ 0 h 680719"/>
              <a:gd name="T2" fmla="*/ 344170 w 344170"/>
              <a:gd name="T3" fmla="*/ 680719 h 680719"/>
            </a:gdLst>
            <a:ahLst/>
            <a:cxnLst>
              <a:cxn ang="0">
                <a:pos x="343828" y="0"/>
              </a:cxn>
              <a:cxn ang="0">
                <a:pos x="0" y="0"/>
              </a:cxn>
              <a:cxn ang="0">
                <a:pos x="0" y="680466"/>
              </a:cxn>
              <a:cxn ang="0">
                <a:pos x="343828" y="680466"/>
              </a:cxn>
              <a:cxn ang="0">
                <a:pos x="343828" y="0"/>
              </a:cxn>
            </a:cxnLst>
            <a:rect l="T0" t="T1" r="T2" b="T3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5" name="object 9"/>
          <p:cNvSpPr>
            <a:spLocks noChangeArrowheads="1"/>
          </p:cNvSpPr>
          <p:nvPr/>
        </p:nvSpPr>
        <p:spPr bwMode="auto">
          <a:xfrm>
            <a:off x="9928224" y="422275"/>
            <a:ext cx="1828801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603605" y="0"/>
              </a:cxn>
              <a:cxn ang="0">
                <a:pos x="0" y="0"/>
              </a:cxn>
              <a:cxn ang="0">
                <a:pos x="0" y="603618"/>
              </a:cxn>
              <a:cxn ang="0">
                <a:pos x="603605" y="603618"/>
              </a:cxn>
              <a:cxn ang="0">
                <a:pos x="603605" y="0"/>
              </a:cxn>
            </a:cxnLst>
            <a:rect l="T0" t="T1" r="T2" b="T3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6" name="object 10"/>
          <p:cNvSpPr>
            <a:spLocks noChangeArrowheads="1"/>
          </p:cNvSpPr>
          <p:nvPr/>
        </p:nvSpPr>
        <p:spPr bwMode="auto">
          <a:xfrm>
            <a:off x="9928225" y="409575"/>
            <a:ext cx="1828800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0" y="0"/>
              </a:cxn>
              <a:cxn ang="0">
                <a:pos x="603605" y="0"/>
              </a:cxn>
              <a:cxn ang="0">
                <a:pos x="603605" y="603618"/>
              </a:cxn>
              <a:cxn ang="0">
                <a:pos x="0" y="603618"/>
              </a:cxn>
              <a:cxn ang="0">
                <a:pos x="0" y="0"/>
              </a:cxn>
            </a:cxnLst>
            <a:rect l="T0" t="T1" r="T2" b="T3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107613" y="635000"/>
            <a:ext cx="587375" cy="766763"/>
          </a:xfrm>
          <a:prstGeom prst="rect">
            <a:avLst/>
          </a:prstGeom>
        </p:spPr>
        <p:txBody>
          <a:bodyPr lIns="0" tIns="33551" rIns="0" bIns="0">
            <a:spAutoFit/>
          </a:bodyPr>
          <a:lstStyle/>
          <a:p>
            <a:pPr defTabSz="1218848">
              <a:spcBef>
                <a:spcPts val="265"/>
              </a:spcBef>
              <a:defRPr/>
            </a:pPr>
            <a:r>
              <a:rPr lang="ru-RU" sz="4800" b="1" spc="21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r>
              <a:rPr lang="en-US" sz="4800" b="1" spc="21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10752138" y="795338"/>
            <a:ext cx="979487" cy="517525"/>
          </a:xfrm>
          <a:prstGeom prst="rect">
            <a:avLst/>
          </a:prstGeom>
        </p:spPr>
        <p:txBody>
          <a:bodyPr lIns="0" tIns="25498" rIns="0" bIns="0">
            <a:spAutoFit/>
          </a:bodyPr>
          <a:lstStyle/>
          <a:p>
            <a:pPr defTabSz="1218848">
              <a:spcBef>
                <a:spcPts val="201"/>
              </a:spcBef>
              <a:defRPr/>
            </a:pPr>
            <a:r>
              <a:rPr lang="en-US" sz="3200" b="1" spc="-1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32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5129" name="object 2"/>
          <p:cNvSpPr txBox="1">
            <a:spLocks/>
          </p:cNvSpPr>
          <p:nvPr/>
        </p:nvSpPr>
        <p:spPr bwMode="auto">
          <a:xfrm>
            <a:off x="2201069" y="409575"/>
            <a:ext cx="713105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30910" rIns="0" bIns="0">
            <a:spAutoFit/>
          </a:bodyPr>
          <a:lstStyle/>
          <a:p>
            <a:pPr algn="ctr" defTabSz="911225"/>
            <a:r>
              <a:rPr lang="en-US" altLang="ru-RU" sz="7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GEOGRAFIYA</a:t>
            </a:r>
            <a:endParaRPr lang="ru-RU" altLang="ru-RU" sz="2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bject 5">
            <a:extLst/>
          </p:cNvPr>
          <p:cNvSpPr/>
          <p:nvPr/>
        </p:nvSpPr>
        <p:spPr>
          <a:xfrm>
            <a:off x="453268" y="4372856"/>
            <a:ext cx="727075" cy="162636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lIns="0" tIns="0" rIns="0" bIns="0"/>
          <a:lstStyle/>
          <a:p>
            <a:pPr defTabSz="1218848">
              <a:defRPr/>
            </a:pPr>
            <a:endParaRPr sz="2400" dirty="0">
              <a:solidFill>
                <a:srgbClr val="57565A"/>
              </a:solidFill>
              <a:latin typeface="Open Sans Light"/>
            </a:endParaRPr>
          </a:p>
        </p:txBody>
      </p:sp>
      <p:pic>
        <p:nvPicPr>
          <p:cNvPr id="15" name="Picture 11" descr="https://pngicon.ru/file/uploads/iconka_globus.png">
            <a:extLst>
              <a:ext uri="{FF2B5EF4-FFF2-40B4-BE49-F238E27FC236}">
                <a16:creationId xmlns:a16="http://schemas.microsoft.com/office/drawing/2014/main" id="{01A3F933-4AEE-4640-985D-4FFF952D8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66134" y="106589"/>
            <a:ext cx="1745796" cy="1745796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E38DC07-7E5C-462F-8C13-B1D3CDB6B672}"/>
              </a:ext>
            </a:extLst>
          </p:cNvPr>
          <p:cNvSpPr/>
          <p:nvPr/>
        </p:nvSpPr>
        <p:spPr>
          <a:xfrm>
            <a:off x="1519634" y="5905135"/>
            <a:ext cx="849391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" defTabSz="685800"/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Yunusobod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tumani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302-maktab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geografiya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o‘qituvchisi</a:t>
            </a:r>
            <a:endParaRPr lang="en-US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Tursunpo‘latov</a:t>
            </a:r>
            <a:r>
              <a:rPr lang="en-US" alt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Farhodjon</a:t>
            </a:r>
            <a:endParaRPr lang="uz-Cyrl-UZ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C225118-BC88-4796-AE7C-8273B9A88CA1}"/>
              </a:ext>
            </a:extLst>
          </p:cNvPr>
          <p:cNvSpPr/>
          <p:nvPr/>
        </p:nvSpPr>
        <p:spPr>
          <a:xfrm>
            <a:off x="0" y="2182662"/>
            <a:ext cx="5410338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Qishda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okrugning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atrofini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o‘rab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olgan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tog‘lardan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esadigan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Farg‘ona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botig‘ining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to‘planib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qoladi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7CBBA56-0322-4D9F-B848-6FB47BDE3638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0C9EF75-DFBA-41AC-B1E4-2E7047C0A346}"/>
              </a:ext>
            </a:extLst>
          </p:cNvPr>
          <p:cNvSpPr/>
          <p:nvPr/>
        </p:nvSpPr>
        <p:spPr>
          <a:xfrm>
            <a:off x="106017" y="5135216"/>
            <a:ext cx="11960087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Okrugda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qishin-yozin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g‘arbdan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sharqqa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adirlar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pasayib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Qo‘qonda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yanvarning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–2,2°C,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iyulniki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+27,5°C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Kampirravotda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yanvarniki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4,8°C,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iyulniki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+24,9°C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0" name="Picture 4" descr="Ферганская долина — Азия — Планета Земля">
            <a:extLst>
              <a:ext uri="{FF2B5EF4-FFF2-40B4-BE49-F238E27FC236}">
                <a16:creationId xmlns:a16="http://schemas.microsoft.com/office/drawing/2014/main" id="{FC90B0AF-3D45-47DA-9917-1CFD8E45B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354" y="1027553"/>
            <a:ext cx="6762750" cy="391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5CD9828-AE55-46BD-8DB5-9E3BE503F737}"/>
              </a:ext>
            </a:extLst>
          </p:cNvPr>
          <p:cNvSpPr/>
          <p:nvPr/>
        </p:nvSpPr>
        <p:spPr>
          <a:xfrm>
            <a:off x="10747513" y="1099931"/>
            <a:ext cx="1219200" cy="1099930"/>
          </a:xfrm>
          <a:prstGeom prst="rect">
            <a:avLst/>
          </a:prstGeom>
          <a:solidFill>
            <a:srgbClr val="FABE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1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D7FFA8B-414E-4AFA-B1AE-421D9A70F231}"/>
              </a:ext>
            </a:extLst>
          </p:cNvPr>
          <p:cNvSpPr/>
          <p:nvPr/>
        </p:nvSpPr>
        <p:spPr>
          <a:xfrm>
            <a:off x="2279374" y="6361043"/>
            <a:ext cx="3379304" cy="371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F8152C2-D125-4346-954C-7213A7601C8A}"/>
              </a:ext>
            </a:extLst>
          </p:cNvPr>
          <p:cNvSpPr/>
          <p:nvPr/>
        </p:nvSpPr>
        <p:spPr>
          <a:xfrm>
            <a:off x="106017" y="1020419"/>
            <a:ext cx="11886485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Ba’zi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yillari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sharqdan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massalari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esib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tog‘lardan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oshib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o‘tishi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okrug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pasayib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ketadi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Ana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shunday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paytda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–26 –30°C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tushadi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8F82667-DCE1-4FD8-AD4D-0FB7886DAE81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F15CB33-C61A-4393-8802-372F7964DB68}"/>
              </a:ext>
            </a:extLst>
          </p:cNvPr>
          <p:cNvSpPr/>
          <p:nvPr/>
        </p:nvSpPr>
        <p:spPr>
          <a:xfrm>
            <a:off x="106017" y="5188224"/>
            <a:ext cx="11960087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Okrugda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iyul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oyining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endParaRPr lang="en-US" sz="3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+26 +27°C,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+43 +44°C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yetadi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Okrugda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o‘simliklarning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barq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urib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rivojlanish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vegetatsiya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230 — 240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etib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yig‘indisi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4400 — 4500°C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yetadi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Ферганская долина из-за лавин отрезана от основной части Узбекистана - ИА  REGNUM">
            <a:extLst>
              <a:ext uri="{FF2B5EF4-FFF2-40B4-BE49-F238E27FC236}">
                <a16:creationId xmlns:a16="http://schemas.microsoft.com/office/drawing/2014/main" id="{F4F8BD05-42C1-4550-BF80-3046A64C9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3" y="2517916"/>
            <a:ext cx="2710069" cy="223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Покорение Чегета">
            <a:extLst>
              <a:ext uri="{FF2B5EF4-FFF2-40B4-BE49-F238E27FC236}">
                <a16:creationId xmlns:a16="http://schemas.microsoft.com/office/drawing/2014/main" id="{46D0FA05-11F4-4991-AAA4-200DD07FC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498" y="2517916"/>
            <a:ext cx="2710069" cy="223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Подрыв Средней Азии. Часть 1. Передел Ферганской долины">
            <a:extLst>
              <a:ext uri="{FF2B5EF4-FFF2-40B4-BE49-F238E27FC236}">
                <a16:creationId xmlns:a16="http://schemas.microsoft.com/office/drawing/2014/main" id="{8206436A-EFAD-43BF-8593-10C778B47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263" y="2517916"/>
            <a:ext cx="2864676" cy="223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Ферганская долина">
            <a:extLst>
              <a:ext uri="{FF2B5EF4-FFF2-40B4-BE49-F238E27FC236}">
                <a16:creationId xmlns:a16="http://schemas.microsoft.com/office/drawing/2014/main" id="{C9F50106-4F53-43BF-A9C6-887284334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974" y="2517916"/>
            <a:ext cx="3007527" cy="223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4399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946C706-1D1D-4165-904B-D31CFE4F01F6}"/>
              </a:ext>
            </a:extLst>
          </p:cNvPr>
          <p:cNvSpPr/>
          <p:nvPr/>
        </p:nvSpPr>
        <p:spPr>
          <a:xfrm>
            <a:off x="172281" y="2355574"/>
            <a:ext cx="6427302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Farg‘ona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okrugining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80 — 250 mm.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Okrugning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sharqidagi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tog‘oldi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adirlar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qismiga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yiliga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300 — 400 mm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tushadi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yog‘inning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bahor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oylariga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F077C5C-69C1-4C30-850B-460DF9AB3E38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Yog‘inlar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1A0505A-3306-4F83-8899-DCF62E1D0DDB}"/>
              </a:ext>
            </a:extLst>
          </p:cNvPr>
          <p:cNvSpPr/>
          <p:nvPr/>
        </p:nvSpPr>
        <p:spPr>
          <a:xfrm>
            <a:off x="106017" y="5320744"/>
            <a:ext cx="11960087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Yog‘inning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holida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yog‘ib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yilda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— 38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erimay</a:t>
            </a:r>
            <a:endParaRPr lang="en-US" sz="3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turishi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Bahor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oylarida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ba’zan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jala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yog‘adi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selni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keltirib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xo‘jalikka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zarar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keltiradi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Map of the Ferghana Valley region: MapPorn">
            <a:extLst>
              <a:ext uri="{FF2B5EF4-FFF2-40B4-BE49-F238E27FC236}">
                <a16:creationId xmlns:a16="http://schemas.microsoft.com/office/drawing/2014/main" id="{AFD91F6B-48E2-4F82-B72E-DDCF5B0DE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34" t="23077" r="16682" b="27162"/>
          <a:stretch/>
        </p:blipFill>
        <p:spPr bwMode="auto">
          <a:xfrm>
            <a:off x="6798365" y="1080049"/>
            <a:ext cx="5221354" cy="421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958994"/>
      </p:ext>
    </p:extLst>
  </p:cSld>
  <p:clrMapOvr>
    <a:masterClrMapping/>
  </p:clrMapOvr>
  <p:transition spd="slow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E60B8241-FEAE-4EF7-B640-A00E5AE05275}"/>
              </a:ext>
            </a:extLst>
          </p:cNvPr>
          <p:cNvSpPr/>
          <p:nvPr/>
        </p:nvSpPr>
        <p:spPr>
          <a:xfrm>
            <a:off x="53009" y="2473776"/>
            <a:ext cx="6298234" cy="7571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Okrugda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qishda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Bekobod</a:t>
            </a:r>
            <a:r>
              <a:rPr lang="en-US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shamoli</a:t>
            </a:r>
            <a:r>
              <a:rPr lang="en-US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vodiydan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Mirzacho‘l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essa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bahor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kuzda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Mirzacho‘ldan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Qo‘qon</a:t>
            </a:r>
            <a:r>
              <a:rPr lang="en-US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shamoli</a:t>
            </a:r>
            <a:r>
              <a:rPr lang="en-US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esib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3E9E3F3-C635-4813-98BA-FD0738F1D2D0}"/>
              </a:ext>
            </a:extLst>
          </p:cNvPr>
          <p:cNvSpPr/>
          <p:nvPr/>
        </p:nvSpPr>
        <p:spPr>
          <a:xfrm>
            <a:off x="6735556" y="745245"/>
            <a:ext cx="1255505" cy="13618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424C3A0-B439-416D-A567-099CEB21FA91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From Upscaling to Rescaling: Transforming the Fergana Basin from Tsarist  Irrigation to Water Management for an Independent Uzbekistan | SpringerLink">
            <a:extLst>
              <a:ext uri="{FF2B5EF4-FFF2-40B4-BE49-F238E27FC236}">
                <a16:creationId xmlns:a16="http://schemas.microsoft.com/office/drawing/2014/main" id="{18287C15-A79B-44C5-A9A1-DCB11D023E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1098" r="1191" b="19411"/>
          <a:stretch/>
        </p:blipFill>
        <p:spPr bwMode="auto">
          <a:xfrm>
            <a:off x="6493565" y="1056792"/>
            <a:ext cx="5406886" cy="343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Жемчужина Средней Азии&quot; Ферганская долина.">
            <a:extLst>
              <a:ext uri="{FF2B5EF4-FFF2-40B4-BE49-F238E27FC236}">
                <a16:creationId xmlns:a16="http://schemas.microsoft.com/office/drawing/2014/main" id="{FD5B3050-D6D1-4BAA-84C1-CBD70255D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634638"/>
            <a:ext cx="2969041" cy="215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Карта и фото Ферганской долины в Узбекистане">
            <a:extLst>
              <a:ext uri="{FF2B5EF4-FFF2-40B4-BE49-F238E27FC236}">
                <a16:creationId xmlns:a16="http://schemas.microsoft.com/office/drawing/2014/main" id="{A80412F4-910A-491E-9BF7-0DF8A315F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902" y="4634638"/>
            <a:ext cx="2774604" cy="213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Uzbekistan, Fergana valley - Узбекистан, Ферганская долина - YouTube">
            <a:extLst>
              <a:ext uri="{FF2B5EF4-FFF2-40B4-BE49-F238E27FC236}">
                <a16:creationId xmlns:a16="http://schemas.microsoft.com/office/drawing/2014/main" id="{D9C57FBA-47BB-40DA-8350-78B663ACE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030" y="4645597"/>
            <a:ext cx="2774605" cy="213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Ферганская долина в Узбекистане: чем известна, где находится, население">
            <a:extLst>
              <a:ext uri="{FF2B5EF4-FFF2-40B4-BE49-F238E27FC236}">
                <a16:creationId xmlns:a16="http://schemas.microsoft.com/office/drawing/2014/main" id="{F0485E36-DEF0-4C00-AE71-9C428C22C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20" y="4645597"/>
            <a:ext cx="2774605" cy="213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41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6">
            <a:extLst>
              <a:ext uri="{FF2B5EF4-FFF2-40B4-BE49-F238E27FC236}">
                <a16:creationId xmlns:a16="http://schemas.microsoft.com/office/drawing/2014/main" id="{76104DE4-2092-430A-AF41-CB573D1B7330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8402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Suvlari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1A906C1-EF62-415E-97A3-D58106CD1B29}"/>
              </a:ext>
            </a:extLst>
          </p:cNvPr>
          <p:cNvSpPr/>
          <p:nvPr/>
        </p:nvSpPr>
        <p:spPr>
          <a:xfrm>
            <a:off x="53009" y="1853548"/>
            <a:ext cx="5592417" cy="7571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Okrugdagi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sersuv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US" sz="36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Norin</a:t>
            </a:r>
            <a:r>
              <a:rPr lang="en-US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Qoradaryo</a:t>
            </a:r>
            <a:r>
              <a:rPr lang="en-US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Sirdaryo</a:t>
            </a:r>
            <a:r>
              <a:rPr lang="en-US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C8C088-C954-4DA9-85F6-09BF0D23DA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78" t="14899" b="271"/>
          <a:stretch/>
        </p:blipFill>
        <p:spPr>
          <a:xfrm>
            <a:off x="5499653" y="992155"/>
            <a:ext cx="6605482" cy="5660436"/>
          </a:xfrm>
          <a:prstGeom prst="rect">
            <a:avLst/>
          </a:prstGeom>
        </p:spPr>
      </p:pic>
      <p:pic>
        <p:nvPicPr>
          <p:cNvPr id="13314" name="Picture 2" descr="Бассейн реки Карадарьи">
            <a:extLst>
              <a:ext uri="{FF2B5EF4-FFF2-40B4-BE49-F238E27FC236}">
                <a16:creationId xmlns:a16="http://schemas.microsoft.com/office/drawing/2014/main" id="{86C46C0F-CE85-4951-973D-1A85A708C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6" y="3405811"/>
            <a:ext cx="5412786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162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D1A0ECD5-650E-4EB2-907F-144984068772}"/>
              </a:ext>
            </a:extLst>
          </p:cNvPr>
          <p:cNvSpPr/>
          <p:nvPr/>
        </p:nvSpPr>
        <p:spPr>
          <a:xfrm>
            <a:off x="92299" y="2317092"/>
            <a:ext cx="6003701" cy="41285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Norin</a:t>
            </a:r>
            <a:r>
              <a:rPr lang="sv-SE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daryosining uzunligi </a:t>
            </a:r>
            <a:r>
              <a:rPr lang="sv-SE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578 km </a:t>
            </a:r>
            <a:r>
              <a:rPr lang="sv-SE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bo‘lib, qor-muz suvlaridan to‘yinadi. Uning o‘rtacha yillik suv sarfi Uchqo‘rg‘on yaqinida sekundiga </a:t>
            </a:r>
            <a:r>
              <a:rPr lang="sv-SE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427 kub metr.</a:t>
            </a:r>
            <a:r>
              <a:rPr lang="sv-SE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Suv sarfining </a:t>
            </a:r>
            <a:r>
              <a:rPr lang="sv-SE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80 %i </a:t>
            </a:r>
            <a:r>
              <a:rPr lang="sv-SE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 — sentabr oylariga to‘g‘ri keladi.</a:t>
            </a:r>
            <a:endParaRPr lang="ru-RU" sz="3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6">
            <a:extLst>
              <a:ext uri="{FF2B5EF4-FFF2-40B4-BE49-F238E27FC236}">
                <a16:creationId xmlns:a16="http://schemas.microsoft.com/office/drawing/2014/main" id="{C873E266-2B03-41CA-AF13-187D32B30306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Norin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338" name="Picture 2" descr="открытияроднойстраны Instagram posts (photos and videos) - Picuki.com">
            <a:extLst>
              <a:ext uri="{FF2B5EF4-FFF2-40B4-BE49-F238E27FC236}">
                <a16:creationId xmlns:a16="http://schemas.microsoft.com/office/drawing/2014/main" id="{A6E52387-8350-490F-9E2D-D478266C1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03" y="4345311"/>
            <a:ext cx="2396780" cy="239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Нарын (река) — Википедия">
            <a:extLst>
              <a:ext uri="{FF2B5EF4-FFF2-40B4-BE49-F238E27FC236}">
                <a16:creationId xmlns:a16="http://schemas.microsoft.com/office/drawing/2014/main" id="{5E206CE0-B947-44EC-8523-AB7891838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270" y="804720"/>
            <a:ext cx="5738191" cy="332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Turmush: В Жумгале 2 мужчин пропали без вести">
            <a:extLst>
              <a:ext uri="{FF2B5EF4-FFF2-40B4-BE49-F238E27FC236}">
                <a16:creationId xmlns:a16="http://schemas.microsoft.com/office/drawing/2014/main" id="{C8EEA6F9-EA0F-4F27-A6A5-C24AB772B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232" y="4345312"/>
            <a:ext cx="3017638" cy="239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В Узбекистане образовано Агентство по реализации проектов в сфере водного  хозяйства - Новости Узбекистана сегодня: nuz.uz">
            <a:extLst>
              <a:ext uri="{FF2B5EF4-FFF2-40B4-BE49-F238E27FC236}">
                <a16:creationId xmlns:a16="http://schemas.microsoft.com/office/drawing/2014/main" id="{8996816D-66B8-4DF6-82B6-5F73AC170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716" y="4345311"/>
            <a:ext cx="3017638" cy="239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Территория чистой воды » Реки Узбекистана">
            <a:extLst>
              <a:ext uri="{FF2B5EF4-FFF2-40B4-BE49-F238E27FC236}">
                <a16:creationId xmlns:a16="http://schemas.microsoft.com/office/drawing/2014/main" id="{97A75EB9-2108-4034-8A92-4C6F7057C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5" y="4345311"/>
            <a:ext cx="2909192" cy="239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637275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C225118-BC88-4796-AE7C-8273B9A88CA1}"/>
              </a:ext>
            </a:extLst>
          </p:cNvPr>
          <p:cNvSpPr/>
          <p:nvPr/>
        </p:nvSpPr>
        <p:spPr>
          <a:xfrm>
            <a:off x="0" y="1348035"/>
            <a:ext cx="12036425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Qoradaryo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Farg‘ona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Oloy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tizmalaridan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boshlanuvchi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Tor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G‘ulja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daryolarining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qo‘shilishidan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Baliqchi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qishlog‘ida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Norin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tutashadi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 km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qor-muz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suvlaridan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to‘yinadi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sarfi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Baliqchi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qishlog‘i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yonida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sekundiga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123 </a:t>
            </a:r>
            <a:r>
              <a:rPr lang="en-US" sz="28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sarfining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46,4 %</a:t>
            </a:r>
            <a:r>
              <a:rPr lang="en-US" sz="28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mart —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iyun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oylariga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6">
            <a:extLst>
              <a:ext uri="{FF2B5EF4-FFF2-40B4-BE49-F238E27FC236}">
                <a16:creationId xmlns:a16="http://schemas.microsoft.com/office/drawing/2014/main" id="{FD4625D1-B2BF-4C5E-B13F-102FF9932BC4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8402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Qoradaryo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362" name="Picture 2" descr="Карадарья — Википедия">
            <a:extLst>
              <a:ext uri="{FF2B5EF4-FFF2-40B4-BE49-F238E27FC236}">
                <a16:creationId xmlns:a16="http://schemas.microsoft.com/office/drawing/2014/main" id="{3D28A6E2-8041-4661-A69C-8646C2709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3315969"/>
            <a:ext cx="3850035" cy="335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Новости Узбекистана - Сотрудники УЧС спасли из реки юношу в Андижанской  области">
            <a:extLst>
              <a:ext uri="{FF2B5EF4-FFF2-40B4-BE49-F238E27FC236}">
                <a16:creationId xmlns:a16="http://schemas.microsoft.com/office/drawing/2014/main" id="{F7D43DBD-A675-4008-BDFC-CE0006A17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434" y="3315969"/>
            <a:ext cx="3687556" cy="335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На реке Кара-Дарыя установят временную дамбу для снятия угрозы подтопления  домов - Новости Кыргызстана">
            <a:extLst>
              <a:ext uri="{FF2B5EF4-FFF2-40B4-BE49-F238E27FC236}">
                <a16:creationId xmlns:a16="http://schemas.microsoft.com/office/drawing/2014/main" id="{EF803F46-1B4C-452B-ACE1-5C0E844BF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813" y="3315969"/>
            <a:ext cx="4005611" cy="335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68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B5F67EB-BC2A-4872-B09C-C85583B58626}"/>
              </a:ext>
            </a:extLst>
          </p:cNvPr>
          <p:cNvSpPr/>
          <p:nvPr/>
        </p:nvSpPr>
        <p:spPr>
          <a:xfrm>
            <a:off x="4797288" y="1712526"/>
            <a:ext cx="7394712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okrugning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sharqidagi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Farg‘ona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tizmasidan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Yassi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Ko‘gart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Qorao‘ngur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Moylisuv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soylar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boshlanadi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qorlarning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erishidan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to‘yinadi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oqimi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bahorda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sodir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6">
            <a:extLst>
              <a:ext uri="{FF2B5EF4-FFF2-40B4-BE49-F238E27FC236}">
                <a16:creationId xmlns:a16="http://schemas.microsoft.com/office/drawing/2014/main" id="{94339085-1DF5-4AF4-872E-0C53FB5F6D88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Soylar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7A374E-D622-4ABE-84BD-E9599346E0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78" t="14899" b="271"/>
          <a:stretch/>
        </p:blipFill>
        <p:spPr>
          <a:xfrm>
            <a:off x="212036" y="771622"/>
            <a:ext cx="4705791" cy="3551582"/>
          </a:xfrm>
          <a:prstGeom prst="rect">
            <a:avLst/>
          </a:prstGeom>
        </p:spPr>
      </p:pic>
      <p:pic>
        <p:nvPicPr>
          <p:cNvPr id="16386" name="Picture 2" descr="Untitled">
            <a:extLst>
              <a:ext uri="{FF2B5EF4-FFF2-40B4-BE49-F238E27FC236}">
                <a16:creationId xmlns:a16="http://schemas.microsoft.com/office/drawing/2014/main" id="{F69DDCEC-8578-466A-9551-0CA5D5C4E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36" y="4449736"/>
            <a:ext cx="3750365" cy="226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Штормовое предупреждение! По республике ожидаются сели и заморозки - КТРК">
            <a:extLst>
              <a:ext uri="{FF2B5EF4-FFF2-40B4-BE49-F238E27FC236}">
                <a16:creationId xmlns:a16="http://schemas.microsoft.com/office/drawing/2014/main" id="{220560E5-EA32-4BE6-9A41-641627FFB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192" y="4449736"/>
            <a:ext cx="3511826" cy="226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Сильные дожди и сели на Северном Кавказе">
            <a:extLst>
              <a:ext uri="{FF2B5EF4-FFF2-40B4-BE49-F238E27FC236}">
                <a16:creationId xmlns:a16="http://schemas.microsoft.com/office/drawing/2014/main" id="{69F39770-FE9B-475D-A3D1-07F12A4E6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809" y="4449736"/>
            <a:ext cx="4002155" cy="230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176402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A5AEAAA-5B57-4CC1-BB16-552265F7495C}"/>
              </a:ext>
            </a:extLst>
          </p:cNvPr>
          <p:cNvSpPr/>
          <p:nvPr/>
        </p:nvSpPr>
        <p:spPr>
          <a:xfrm>
            <a:off x="0" y="2173357"/>
            <a:ext cx="6970645" cy="757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Okrugni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o‘rab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olgan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Chatqol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Qurama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tog‘laridan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Chodaksoy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Kosonsoy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Namangansoy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Chortoqsoy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Podshoota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Qorasuv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boshlanadi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—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iyun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oylarida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ko‘payadi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Заголовок 6">
            <a:extLst>
              <a:ext uri="{FF2B5EF4-FFF2-40B4-BE49-F238E27FC236}">
                <a16:creationId xmlns:a16="http://schemas.microsoft.com/office/drawing/2014/main" id="{950B3B04-CD96-4238-9342-7E067AF4024F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Soylar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F097D64-88B6-4002-ADB8-545E76B84176}"/>
              </a:ext>
            </a:extLst>
          </p:cNvPr>
          <p:cNvSpPr/>
          <p:nvPr/>
        </p:nvSpPr>
        <p:spPr>
          <a:xfrm>
            <a:off x="10190922" y="805388"/>
            <a:ext cx="1828799" cy="1367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1E710D9-1F95-44DF-89F9-3B2BA7DE89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78" t="14899" b="271"/>
          <a:stretch/>
        </p:blipFill>
        <p:spPr>
          <a:xfrm>
            <a:off x="6970643" y="805388"/>
            <a:ext cx="5049078" cy="3461812"/>
          </a:xfrm>
          <a:prstGeom prst="rect">
            <a:avLst/>
          </a:prstGeom>
        </p:spPr>
      </p:pic>
      <p:pic>
        <p:nvPicPr>
          <p:cNvPr id="17410" name="Picture 2" descr="Namangan viloyati Yangiqo'rg'on tumanidagi 28-sonli maktab rasmiy sayti |  28-sonli maktab sayti">
            <a:extLst>
              <a:ext uri="{FF2B5EF4-FFF2-40B4-BE49-F238E27FC236}">
                <a16:creationId xmlns:a16="http://schemas.microsoft.com/office/drawing/2014/main" id="{E2FB8411-0529-43C6-82FB-82351D5AC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79" y="4402112"/>
            <a:ext cx="3869633" cy="232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КОСОНСОЙ 2014 йил HD - YouTube">
            <a:extLst>
              <a:ext uri="{FF2B5EF4-FFF2-40B4-BE49-F238E27FC236}">
                <a16:creationId xmlns:a16="http://schemas.microsoft.com/office/drawing/2014/main" id="{388F5A35-0E54-4DD2-86D5-0A0B14F96E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6"/>
          <a:stretch/>
        </p:blipFill>
        <p:spPr bwMode="auto">
          <a:xfrm>
            <a:off x="4161183" y="4402111"/>
            <a:ext cx="3869633" cy="232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Фото Arkit в городе Касансай">
            <a:extLst>
              <a:ext uri="{FF2B5EF4-FFF2-40B4-BE49-F238E27FC236}">
                <a16:creationId xmlns:a16="http://schemas.microsoft.com/office/drawing/2014/main" id="{33E0B6E0-42C6-4AB0-945E-17A154F1F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467" y="4402111"/>
            <a:ext cx="3823253" cy="232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95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6">
            <a:extLst>
              <a:ext uri="{FF2B5EF4-FFF2-40B4-BE49-F238E27FC236}">
                <a16:creationId xmlns:a16="http://schemas.microsoft.com/office/drawing/2014/main" id="{B6914EB8-B9B7-4F74-B957-D2E6BE1219F8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Soylar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2A8494E-7ED3-4C69-810F-EF5F5659CFB4}"/>
              </a:ext>
            </a:extLst>
          </p:cNvPr>
          <p:cNvSpPr/>
          <p:nvPr/>
        </p:nvSpPr>
        <p:spPr>
          <a:xfrm>
            <a:off x="172279" y="2143538"/>
            <a:ext cx="6798364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Okrugning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janubidagi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Oloy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Turkiston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tog‘laridan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Xo‘jabaqirg‘on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Isfara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So‘x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130 km,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sarfi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sekundiga</a:t>
            </a:r>
            <a:endParaRPr lang="en-US" sz="2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8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Shohimardon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Isfayramsoy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Aravonsoy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Oqbura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Qurshab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boshlanadi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soylar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qorlardan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oqimining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60 %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iyul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sentabr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oylariga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823EC5A-0DF4-40C7-A326-A5028582498F}"/>
              </a:ext>
            </a:extLst>
          </p:cNvPr>
          <p:cNvSpPr/>
          <p:nvPr/>
        </p:nvSpPr>
        <p:spPr>
          <a:xfrm>
            <a:off x="10681252" y="4267200"/>
            <a:ext cx="1356234" cy="902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1A6947-ACE8-444C-9959-0B24CA2F19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78" t="14899" b="271"/>
          <a:stretch/>
        </p:blipFill>
        <p:spPr>
          <a:xfrm>
            <a:off x="6970643" y="805388"/>
            <a:ext cx="5049078" cy="3899134"/>
          </a:xfrm>
          <a:prstGeom prst="rect">
            <a:avLst/>
          </a:prstGeom>
        </p:spPr>
      </p:pic>
      <p:pic>
        <p:nvPicPr>
          <p:cNvPr id="18434" name="Picture 2" descr="So'x Daryosi - YouTube">
            <a:extLst>
              <a:ext uri="{FF2B5EF4-FFF2-40B4-BE49-F238E27FC236}">
                <a16:creationId xmlns:a16="http://schemas.microsoft.com/office/drawing/2014/main" id="{8F37FA6E-85DD-4474-BC88-8BE8BD57AD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0" b="15507"/>
          <a:stretch/>
        </p:blipFill>
        <p:spPr bwMode="auto">
          <a:xfrm>
            <a:off x="354153" y="4810809"/>
            <a:ext cx="3723860" cy="192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Создана дирекция развития туризма «Шохимардон»">
            <a:extLst>
              <a:ext uri="{FF2B5EF4-FFF2-40B4-BE49-F238E27FC236}">
                <a16:creationId xmlns:a16="http://schemas.microsoft.com/office/drawing/2014/main" id="{3D3B5585-06E1-4FFE-8655-D3A5BEF4F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070" y="4810809"/>
            <a:ext cx="3723860" cy="192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Исфара (река) — Википедия">
            <a:extLst>
              <a:ext uri="{FF2B5EF4-FFF2-40B4-BE49-F238E27FC236}">
                <a16:creationId xmlns:a16="http://schemas.microsoft.com/office/drawing/2014/main" id="{4352A222-DF42-465B-BDB2-E78EC5D03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987" y="4810809"/>
            <a:ext cx="3723860" cy="192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818188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Farg‘ona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D8DEFDC-B430-4B21-B55E-8327DEF13940}"/>
              </a:ext>
            </a:extLst>
          </p:cNvPr>
          <p:cNvSpPr/>
          <p:nvPr/>
        </p:nvSpPr>
        <p:spPr>
          <a:xfrm>
            <a:off x="5592416" y="3208414"/>
            <a:ext cx="6599584" cy="1351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Farg‘ona</a:t>
            </a:r>
            <a:r>
              <a:rPr lang="en-US" sz="4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4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4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okrugi</a:t>
            </a:r>
            <a:r>
              <a:rPr lang="en-US" sz="4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Farg‘ona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vodiysida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o‘ralgan.Vodiy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tabiati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go‘zal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maftunkor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noz-ne’matlarga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boy,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jannatmakon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okrug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durdonasi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deb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atashadi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ru-RU" sz="4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Ферганская долина — Википедия">
            <a:extLst>
              <a:ext uri="{FF2B5EF4-FFF2-40B4-BE49-F238E27FC236}">
                <a16:creationId xmlns:a16="http://schemas.microsoft.com/office/drawing/2014/main" id="{8BDECCE7-31DB-42E0-B10A-7371B3E741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"/>
          <a:stretch/>
        </p:blipFill>
        <p:spPr bwMode="auto">
          <a:xfrm>
            <a:off x="92764" y="1007165"/>
            <a:ext cx="5639357" cy="340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а и фото Ферганской долины в Узбекистане">
            <a:extLst>
              <a:ext uri="{FF2B5EF4-FFF2-40B4-BE49-F238E27FC236}">
                <a16:creationId xmlns:a16="http://schemas.microsoft.com/office/drawing/2014/main" id="{F0B149CB-92FE-45A9-96BF-B5372F87F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" y="4717774"/>
            <a:ext cx="2684122" cy="200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Жемчужина Средней Азии&quot; Ферганская долина.">
            <a:extLst>
              <a:ext uri="{FF2B5EF4-FFF2-40B4-BE49-F238E27FC236}">
                <a16:creationId xmlns:a16="http://schemas.microsoft.com/office/drawing/2014/main" id="{5B3317DA-90A3-4993-ACB6-F14F2DCAF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182" y="4717775"/>
            <a:ext cx="2823826" cy="200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020302"/>
      </p:ext>
    </p:extLst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6">
            <a:extLst>
              <a:ext uri="{FF2B5EF4-FFF2-40B4-BE49-F238E27FC236}">
                <a16:creationId xmlns:a16="http://schemas.microsoft.com/office/drawing/2014/main" id="{D7B4C79A-25E8-4B2C-B36D-C1A83AF30EAB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Tuproqlari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4BFB285-76B8-455D-B70B-18DE4B8A7121}"/>
              </a:ext>
            </a:extLst>
          </p:cNvPr>
          <p:cNvSpPr/>
          <p:nvPr/>
        </p:nvSpPr>
        <p:spPr>
          <a:xfrm>
            <a:off x="155575" y="1633330"/>
            <a:ext cx="11826116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Okrugning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past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Sirdaryo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qayirlarida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o‘tloq</a:t>
            </a:r>
            <a:r>
              <a:rPr lang="en-US" sz="3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o‘tloq-botqoq</a:t>
            </a:r>
            <a:r>
              <a:rPr lang="en-US" sz="3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grunt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joylarda</a:t>
            </a:r>
            <a:r>
              <a:rPr lang="en-US" sz="3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botqoq-sho‘rxok</a:t>
            </a:r>
            <a:r>
              <a:rPr lang="en-US" sz="3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sho‘rxok</a:t>
            </a:r>
            <a:r>
              <a:rPr lang="en-US" sz="3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Yozyovon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Qoraqalpoq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cho‘lida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qumoq</a:t>
            </a:r>
            <a:r>
              <a:rPr lang="en-US" sz="3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qumli</a:t>
            </a:r>
            <a:r>
              <a:rPr lang="en-US" sz="3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Okrugning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yerosti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adirlarda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en-US" sz="3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tusli</a:t>
            </a:r>
            <a:r>
              <a:rPr lang="en-US" sz="3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oddiy</a:t>
            </a:r>
            <a:r>
              <a:rPr lang="en-US" sz="3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tipik</a:t>
            </a:r>
            <a:r>
              <a:rPr lang="en-US" sz="3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to‘q</a:t>
            </a:r>
            <a:r>
              <a:rPr lang="en-US" sz="3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tusli</a:t>
            </a:r>
            <a:r>
              <a:rPr lang="en-US" sz="3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bo‘z</a:t>
            </a:r>
            <a:r>
              <a:rPr lang="en-US" sz="3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 descr="Природные условия Ферганской долины">
            <a:extLst>
              <a:ext uri="{FF2B5EF4-FFF2-40B4-BE49-F238E27FC236}">
                <a16:creationId xmlns:a16="http://schemas.microsoft.com/office/drawing/2014/main" id="{85F9EDAB-F0BE-4FDA-96B6-A6D0F3B8D2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9" t="13140" r="2309" b="16671"/>
          <a:stretch/>
        </p:blipFill>
        <p:spPr bwMode="auto">
          <a:xfrm>
            <a:off x="155574" y="3670852"/>
            <a:ext cx="4363417" cy="302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Kenglik bo'yicha tuproqlarning asosiy turlari. Rossiyaning tabiiy zonalari:  zonalarning qisqacha tavsifi">
            <a:extLst>
              <a:ext uri="{FF2B5EF4-FFF2-40B4-BE49-F238E27FC236}">
                <a16:creationId xmlns:a16="http://schemas.microsoft.com/office/drawing/2014/main" id="{40463706-9AED-49C4-928D-9C2562A64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016" y="3670852"/>
            <a:ext cx="3664846" cy="302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В 2018 году Узбекистан увеличит расходы на повышение плодородия земель |  Dividends - агентство финансовых новостей">
            <a:extLst>
              <a:ext uri="{FF2B5EF4-FFF2-40B4-BE49-F238E27FC236}">
                <a16:creationId xmlns:a16="http://schemas.microsoft.com/office/drawing/2014/main" id="{7FD44FD4-4DF5-4D2C-BCAE-662C5E4DE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887" y="3670851"/>
            <a:ext cx="3582848" cy="302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16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EE57C50-7A5C-45AA-9539-10D79FC628E3}"/>
              </a:ext>
            </a:extLst>
          </p:cNvPr>
          <p:cNvSpPr/>
          <p:nvPr/>
        </p:nvSpPr>
        <p:spPr>
          <a:xfrm>
            <a:off x="158750" y="1361660"/>
            <a:ext cx="11714922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O‘lkaning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300 - 500 m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balandliklarida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tusli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bo‘z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chirindi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1 - 1,5 %),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500 - 800 m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balandliklarda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oddiy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bo‘z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chirindi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1,5 - 2,5 %)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sathidan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800 - 1400 m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balandliklarda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to‘q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tusli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bo‘z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chirindi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3,5 - 4 %)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6">
            <a:extLst>
              <a:ext uri="{FF2B5EF4-FFF2-40B4-BE49-F238E27FC236}">
                <a16:creationId xmlns:a16="http://schemas.microsoft.com/office/drawing/2014/main" id="{9D50C60D-DE2E-4120-A31A-83DDA2C46CF8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Tuproqlari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482" name="Picture 2" descr="ЧЕРНОЗЕМ - Definición y sinónimos de чернозем en el diccionario ruso">
            <a:extLst>
              <a:ext uri="{FF2B5EF4-FFF2-40B4-BE49-F238E27FC236}">
                <a16:creationId xmlns:a16="http://schemas.microsoft.com/office/drawing/2014/main" id="{FE8869AD-3F22-4952-A84A-12C194C1D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29000"/>
            <a:ext cx="3939347" cy="327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Пахотноспособное поле чернозема Стоковое Изображение - изображение  насчитывающей пахотноспособное, чернозема: 103076587">
            <a:extLst>
              <a:ext uri="{FF2B5EF4-FFF2-40B4-BE49-F238E27FC236}">
                <a16:creationId xmlns:a16="http://schemas.microsoft.com/office/drawing/2014/main" id="{93B2CFF5-FDF1-425C-936C-2CCBB87F1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494" y="3429000"/>
            <a:ext cx="3781012" cy="327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Украинский чернозем нелегально вывозится в Турцию и Эмираты —  Latifundist.com">
            <a:extLst>
              <a:ext uri="{FF2B5EF4-FFF2-40B4-BE49-F238E27FC236}">
                <a16:creationId xmlns:a16="http://schemas.microsoft.com/office/drawing/2014/main" id="{6FB96FBC-113A-4B35-8983-0DC0AD322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078" y="3428999"/>
            <a:ext cx="3939347" cy="327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8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C3A8F1B-AB87-44DA-A7D0-A23EAA556548}"/>
              </a:ext>
            </a:extLst>
          </p:cNvPr>
          <p:cNvSpPr/>
          <p:nvPr/>
        </p:nvSpPr>
        <p:spPr>
          <a:xfrm>
            <a:off x="172278" y="1192063"/>
            <a:ext cx="11847443" cy="862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Okrugning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qismidagi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sho‘rxok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pashmak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baliqko‘z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seta,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sho‘ra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yulg‘un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qumli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yerlarida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juzg‘un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quyonsuyak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saksovul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Заголовок 6">
            <a:extLst>
              <a:ext uri="{FF2B5EF4-FFF2-40B4-BE49-F238E27FC236}">
                <a16:creationId xmlns:a16="http://schemas.microsoft.com/office/drawing/2014/main" id="{AD8A07D7-F647-4AF2-A588-B4B40BD7686F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O‘simliklari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506" name="Picture 2" descr="Juzgʻun - Vikipediya">
            <a:extLst>
              <a:ext uri="{FF2B5EF4-FFF2-40B4-BE49-F238E27FC236}">
                <a16:creationId xmlns:a16="http://schemas.microsoft.com/office/drawing/2014/main" id="{29BCB671-3E88-4DC2-B8CE-735D983E5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78" y="2544419"/>
            <a:ext cx="3687859" cy="276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Дно Аральского моря засаживают лесом | АРГУМЕНТ">
            <a:extLst>
              <a:ext uri="{FF2B5EF4-FFF2-40B4-BE49-F238E27FC236}">
                <a16:creationId xmlns:a16="http://schemas.microsoft.com/office/drawing/2014/main" id="{E36CDD05-0CDA-40F9-BE5A-93E64ED24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850" y="3156045"/>
            <a:ext cx="3881108" cy="267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ho'kindilarning yulg'unzorlardan asosiy farqlari - gormon. Yalpiz -  shifobaxsh xususiyatlar va kontrendikatsiyalar">
            <a:extLst>
              <a:ext uri="{FF2B5EF4-FFF2-40B4-BE49-F238E27FC236}">
                <a16:creationId xmlns:a16="http://schemas.microsoft.com/office/drawing/2014/main" id="{AE419861-1277-42CE-8291-A468167DB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94" y="4024011"/>
            <a:ext cx="3977591" cy="257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89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C3A8F1B-AB87-44DA-A7D0-A23EAA556548}"/>
              </a:ext>
            </a:extLst>
          </p:cNvPr>
          <p:cNvSpPr/>
          <p:nvPr/>
        </p:nvSpPr>
        <p:spPr>
          <a:xfrm>
            <a:off x="81888" y="1075181"/>
            <a:ext cx="12010030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Sirdaryo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qayirlarida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yantoq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yulg‘un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qamish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yovvoyi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jiyda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Adirlarda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bahorda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rang,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qo‘ng‘irbosh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shaytonkavush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qurib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qoladi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so‘ngra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kavrak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shuvoq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burgan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chalov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o‘sishni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ettiradi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6">
            <a:extLst>
              <a:ext uri="{FF2B5EF4-FFF2-40B4-BE49-F238E27FC236}">
                <a16:creationId xmlns:a16="http://schemas.microsoft.com/office/drawing/2014/main" id="{9C9DDBB4-BD92-4ED2-B0A6-95FB8B823329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O‘simliklari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C7978D8-DFCE-4CCB-9FCD-11A816A9F66A}"/>
              </a:ext>
            </a:extLst>
          </p:cNvPr>
          <p:cNvSpPr/>
          <p:nvPr/>
        </p:nvSpPr>
        <p:spPr>
          <a:xfrm>
            <a:off x="81888" y="5782819"/>
            <a:ext cx="12010030" cy="10751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Okrugga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tutashgan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yonbag‘irlarida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archa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terak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daraxtlar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0" name="Picture 2" descr="YaNTOQ – Таджикистан – Энциклопедия на таджикском языке">
            <a:extLst>
              <a:ext uri="{FF2B5EF4-FFF2-40B4-BE49-F238E27FC236}">
                <a16:creationId xmlns:a16="http://schemas.microsoft.com/office/drawing/2014/main" id="{2CED0DD6-FD35-4401-8CC4-3E4062F79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6"/>
          <a:stretch/>
        </p:blipFill>
        <p:spPr bwMode="auto">
          <a:xfrm>
            <a:off x="179596" y="3039783"/>
            <a:ext cx="2775640" cy="254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Полынь горькая лекарственные свойства, описание, применение и фото">
            <a:extLst>
              <a:ext uri="{FF2B5EF4-FFF2-40B4-BE49-F238E27FC236}">
                <a16:creationId xmlns:a16="http://schemas.microsoft.com/office/drawing/2014/main" id="{7ADEE044-38AA-4A0E-914B-AB09B4DA1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157" y="3039784"/>
            <a:ext cx="2941982" cy="254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Surxondaryoda noyob kavrak o'simligi shirasini noqonuniy yo'l bilan  o'zlashtirayotganlar qo'lga olinmoqda - Zamin.uz">
            <a:extLst>
              <a:ext uri="{FF2B5EF4-FFF2-40B4-BE49-F238E27FC236}">
                <a16:creationId xmlns:a16="http://schemas.microsoft.com/office/drawing/2014/main" id="{949FDF1F-6CFE-4A5E-A0CB-6308A2308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808" y="3039783"/>
            <a:ext cx="3034748" cy="254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Bir qancha kasalliklarga davo bo'luvchi &quot;Kavrak&quot; dorivor o'simligining biz  bilmagan xususiyatlari">
            <a:extLst>
              <a:ext uri="{FF2B5EF4-FFF2-40B4-BE49-F238E27FC236}">
                <a16:creationId xmlns:a16="http://schemas.microsoft.com/office/drawing/2014/main" id="{F3CB9311-12FC-4E3D-B28A-7FD7E30F2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289" y="3039783"/>
            <a:ext cx="2813115" cy="254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01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6">
            <a:extLst>
              <a:ext uri="{FF2B5EF4-FFF2-40B4-BE49-F238E27FC236}">
                <a16:creationId xmlns:a16="http://schemas.microsoft.com/office/drawing/2014/main" id="{D7B4C79A-25E8-4B2C-B36D-C1A83AF30EAB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0173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Hayvonot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dunyosi</a:t>
            </a:r>
            <a:endParaRPr lang="ru-RU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4BFB285-76B8-455D-B70B-18DE4B8A7121}"/>
              </a:ext>
            </a:extLst>
          </p:cNvPr>
          <p:cNvSpPr/>
          <p:nvPr/>
        </p:nvSpPr>
        <p:spPr>
          <a:xfrm>
            <a:off x="0" y="1238090"/>
            <a:ext cx="11864147" cy="11813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Okrugning</a:t>
            </a:r>
            <a:r>
              <a:rPr lang="en-US" sz="3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3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qismidagi</a:t>
            </a:r>
            <a:r>
              <a:rPr lang="en-US" sz="3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qumli</a:t>
            </a:r>
            <a:r>
              <a:rPr lang="en-US" sz="3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yerlarda</a:t>
            </a:r>
            <a:r>
              <a:rPr lang="en-US" sz="3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kaltakesak</a:t>
            </a:r>
            <a:r>
              <a:rPr lang="en-US" sz="35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35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yumronqoziq</a:t>
            </a:r>
            <a:r>
              <a:rPr lang="en-US" sz="35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qo‘shoyoq</a:t>
            </a:r>
            <a:r>
              <a:rPr lang="en-US" sz="35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ilonlar</a:t>
            </a:r>
            <a:r>
              <a:rPr lang="en-US" sz="35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3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har </a:t>
            </a:r>
            <a:r>
              <a:rPr lang="en-US" sz="3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3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hasharotlar</a:t>
            </a:r>
            <a:r>
              <a:rPr lang="en-US" sz="3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3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To‘qaylarida</a:t>
            </a:r>
            <a:r>
              <a:rPr lang="en-US" sz="3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chiyabo‘ri</a:t>
            </a:r>
            <a:r>
              <a:rPr lang="en-US" sz="35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qirg‘ovul</a:t>
            </a:r>
            <a:r>
              <a:rPr lang="en-US" sz="35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g‘oz</a:t>
            </a:r>
            <a:r>
              <a:rPr lang="en-US" sz="35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5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o‘rdak</a:t>
            </a:r>
            <a:r>
              <a:rPr lang="en-US" sz="35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3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5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4" name="Picture 2" descr="Yonar ko`zli kaltakesak » GeoOlamga xush kelibsiz!">
            <a:extLst>
              <a:ext uri="{FF2B5EF4-FFF2-40B4-BE49-F238E27FC236}">
                <a16:creationId xmlns:a16="http://schemas.microsoft.com/office/drawing/2014/main" id="{0109E827-D069-4DCA-8041-A110104AE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007529"/>
            <a:ext cx="3191567" cy="191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Domestic Animals and Rodents You'll Remember | Quizlet">
            <a:extLst>
              <a:ext uri="{FF2B5EF4-FFF2-40B4-BE49-F238E27FC236}">
                <a16:creationId xmlns:a16="http://schemas.microsoft.com/office/drawing/2014/main" id="{EBA1F2BB-21D5-48AD-AF0E-AD018FA2E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877" y="3007529"/>
            <a:ext cx="3441424" cy="191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Мешотчатые прыгуны — Википедия">
            <a:extLst>
              <a:ext uri="{FF2B5EF4-FFF2-40B4-BE49-F238E27FC236}">
                <a16:creationId xmlns:a16="http://schemas.microsoft.com/office/drawing/2014/main" id="{E1C558C7-3037-4D96-A64D-B47E70BBF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237" y="3007529"/>
            <a:ext cx="3441424" cy="191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Chiyabo'ri;( шокол )">
            <a:extLst>
              <a:ext uri="{FF2B5EF4-FFF2-40B4-BE49-F238E27FC236}">
                <a16:creationId xmlns:a16="http://schemas.microsoft.com/office/drawing/2014/main" id="{CF07561A-E3C8-4F1A-878B-44FD8DB74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23" y="5062330"/>
            <a:ext cx="3191566" cy="168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Қирғовуллар Қорақалпоғистонни нега тарк... - O'zbekiston Milliy Axborot  Agentligi | Facebook">
            <a:extLst>
              <a:ext uri="{FF2B5EF4-FFF2-40B4-BE49-F238E27FC236}">
                <a16:creationId xmlns:a16="http://schemas.microsoft.com/office/drawing/2014/main" id="{B5BAC4EC-C493-4F67-913A-D9E9B8E3D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877" y="5062329"/>
            <a:ext cx="3441424" cy="168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4" name="Picture 12" descr="Tabiatda va uyda ilonlarning umr ko'rish davomiyligi ilonlar boshsiz  yashashi mumkin. Ilon - tavsifi, turlari, qaerda yashashi, nima yeyishi,  fotosurat Ilon tabiatda necha yil yashaydi">
            <a:extLst>
              <a:ext uri="{FF2B5EF4-FFF2-40B4-BE49-F238E27FC236}">
                <a16:creationId xmlns:a16="http://schemas.microsoft.com/office/drawing/2014/main" id="{BEBD8ECE-D3D0-4A75-B9BC-D6AAC47548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3" b="10695"/>
          <a:stretch/>
        </p:blipFill>
        <p:spPr bwMode="auto">
          <a:xfrm>
            <a:off x="8220489" y="5062328"/>
            <a:ext cx="3428172" cy="168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57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EE57C50-7A5C-45AA-9539-10D79FC628E3}"/>
              </a:ext>
            </a:extLst>
          </p:cNvPr>
          <p:cNvSpPr/>
          <p:nvPr/>
        </p:nvSpPr>
        <p:spPr>
          <a:xfrm>
            <a:off x="172278" y="954018"/>
            <a:ext cx="11847443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Adirlarda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toshbaqa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ilon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sichqon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yumronqoziq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uchrasa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tog‘larida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bo‘rsiq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bo‘ri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tulki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havzalarida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zog‘orabaliq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laqqabaliq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cho‘rtanbaliq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,daryolarning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qorabaliq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oybaliq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6">
            <a:extLst>
              <a:ext uri="{FF2B5EF4-FFF2-40B4-BE49-F238E27FC236}">
                <a16:creationId xmlns:a16="http://schemas.microsoft.com/office/drawing/2014/main" id="{E0C1B04B-BA27-47CA-BBF6-DF4E8BDC37EF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0173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Hayvonot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dunyosi</a:t>
            </a:r>
            <a:endParaRPr lang="ru-RU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578" name="Picture 2" descr="Oltin O'rda xazinasini yumronqoziq topib oldi">
            <a:extLst>
              <a:ext uri="{FF2B5EF4-FFF2-40B4-BE49-F238E27FC236}">
                <a16:creationId xmlns:a16="http://schemas.microsoft.com/office/drawing/2014/main" id="{B6B850FF-8377-4D36-8C64-D784F5689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712026"/>
            <a:ext cx="2763078" cy="177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ho'l toshbaqalari. O'rta Osiyo toshbaqasi Do toshbaqalar cho'lda yashaydi">
            <a:extLst>
              <a:ext uri="{FF2B5EF4-FFF2-40B4-BE49-F238E27FC236}">
                <a16:creationId xmlns:a16="http://schemas.microsoft.com/office/drawing/2014/main" id="{84C009D8-CDE8-49B4-98E1-8054C68DF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056" y="2718192"/>
            <a:ext cx="2763078" cy="176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Urg'ochi bo'ri - boylik ramzi(mi?) - hujayra.uz">
            <a:extLst>
              <a:ext uri="{FF2B5EF4-FFF2-40B4-BE49-F238E27FC236}">
                <a16:creationId xmlns:a16="http://schemas.microsoft.com/office/drawing/2014/main" id="{28880AE1-C302-40EF-80DC-66A20ADCF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537" y="2712025"/>
            <a:ext cx="2832581" cy="177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Обои лето, трава, взгляд, природа, поза, фон, луг, лиса, хвост, рыжая,  стоит, молодая, лисица, размытый картинки на рабочий стол, раздел животные  - скачать">
            <a:extLst>
              <a:ext uri="{FF2B5EF4-FFF2-40B4-BE49-F238E27FC236}">
                <a16:creationId xmlns:a16="http://schemas.microsoft.com/office/drawing/2014/main" id="{A2B94B2D-CA96-465F-AD36-0B2455312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521" y="2712026"/>
            <a:ext cx="3048200" cy="177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 descr="Сом европейский - Статьи - Блог">
            <a:extLst>
              <a:ext uri="{FF2B5EF4-FFF2-40B4-BE49-F238E27FC236}">
                <a16:creationId xmlns:a16="http://schemas.microsoft.com/office/drawing/2014/main" id="{6A0C4603-240E-4374-880D-C3716CE7D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4598487"/>
            <a:ext cx="3632374" cy="225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Picture 12" descr="Ловля сазана на Ахтубе: советы, фото, видео (виды рыб на Ахтубе) - Рыбалка  на Ахтубе с комфортом - база Трёхречье">
            <a:extLst>
              <a:ext uri="{FF2B5EF4-FFF2-40B4-BE49-F238E27FC236}">
                <a16:creationId xmlns:a16="http://schemas.microsoft.com/office/drawing/2014/main" id="{61CCC5B7-3056-4C7C-B041-DDE89CA19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948" y="4846145"/>
            <a:ext cx="3614669" cy="176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2" name="Picture 16" descr="Маринка Балхашская | Рыбалка и охота в Казахстане">
            <a:extLst>
              <a:ext uri="{FF2B5EF4-FFF2-40B4-BE49-F238E27FC236}">
                <a16:creationId xmlns:a16="http://schemas.microsoft.com/office/drawing/2014/main" id="{A7422163-16D9-4AFC-B5C5-316667677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576" y="4482388"/>
            <a:ext cx="4121426" cy="228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00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836084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TOPSHIRIQLAR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172279" y="1023149"/>
            <a:ext cx="11860696" cy="15123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8100" defTabSz="685800"/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Darslikdagi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Farg‘ona</a:t>
            </a:r>
            <a:r>
              <a:rPr lang="en-US" alt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tabiiy</a:t>
            </a:r>
            <a:r>
              <a:rPr lang="en-US" alt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geografik</a:t>
            </a:r>
            <a:r>
              <a:rPr lang="en-US" alt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okrugi</a:t>
            </a:r>
            <a:r>
              <a:rPr lang="en-US" alt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Iqlimi</a:t>
            </a:r>
            <a:r>
              <a:rPr lang="en-US" alt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suvlari</a:t>
            </a:r>
            <a:r>
              <a:rPr lang="en-US" alt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tuproqlari</a:t>
            </a:r>
            <a:r>
              <a:rPr lang="en-US" alt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o‘simliklari</a:t>
            </a:r>
            <a:r>
              <a:rPr lang="en-US" alt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alt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hayvonot</a:t>
            </a:r>
            <a:r>
              <a:rPr lang="en-US" alt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dunyosi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mavzularini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o‘qing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930CBE-019B-4E17-9A89-6212D1107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168" y="4261399"/>
            <a:ext cx="2402786" cy="2479292"/>
          </a:xfrm>
          <a:prstGeom prst="rect">
            <a:avLst/>
          </a:prstGeom>
        </p:spPr>
      </p:pic>
      <p:pic>
        <p:nvPicPr>
          <p:cNvPr id="22530" name="Picture 2" descr="ГеоЭнциклопедия">
            <a:extLst>
              <a:ext uri="{FF2B5EF4-FFF2-40B4-BE49-F238E27FC236}">
                <a16:creationId xmlns:a16="http://schemas.microsoft.com/office/drawing/2014/main" id="{1C617C01-0EFA-42F7-92F4-C4E591A1A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57" y="4373217"/>
            <a:ext cx="4227443" cy="225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Fan: Geografiya Sinf: 6 Mavzu">
            <a:extLst>
              <a:ext uri="{FF2B5EF4-FFF2-40B4-BE49-F238E27FC236}">
                <a16:creationId xmlns:a16="http://schemas.microsoft.com/office/drawing/2014/main" id="{9653F7AD-D215-40A4-A0BB-8DD5CD0ED2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" t="3790" r="2242" b="4509"/>
          <a:stretch/>
        </p:blipFill>
        <p:spPr bwMode="auto">
          <a:xfrm>
            <a:off x="4830771" y="4301681"/>
            <a:ext cx="4355825" cy="239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172279" y="2616114"/>
            <a:ext cx="11847442" cy="15123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yuzasidan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berilgan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savollarga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javob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yozing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yozuvsiz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xaritaga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Farg‘ona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tabiiy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geografik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okrugini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tushuring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122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BE8747-EDB1-48F4-B4FE-DBBA80CE7F5D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Relyefi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B28508C-3449-4841-8036-09790AB1E683}"/>
              </a:ext>
            </a:extLst>
          </p:cNvPr>
          <p:cNvSpPr/>
          <p:nvPr/>
        </p:nvSpPr>
        <p:spPr>
          <a:xfrm>
            <a:off x="119268" y="2411897"/>
            <a:ext cx="5870713" cy="1351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Vodiyning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xaritadan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ko‘rinishi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bodom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shimoli-g‘arbdan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Mo‘g‘ultog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‘,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Qurama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tizmalari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shimoldan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Chatqol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tizmasi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sharqdan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Farg‘ona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tizmalari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janubdan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Oloy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Turkiston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tizmalari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o‘rab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Карта (Географический атлас для учителей средней школы)">
            <a:extLst>
              <a:ext uri="{FF2B5EF4-FFF2-40B4-BE49-F238E27FC236}">
                <a16:creationId xmlns:a16="http://schemas.microsoft.com/office/drawing/2014/main" id="{94258BB4-ECC0-490B-AD74-0287A3B7CF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" t="9177" r="5434" b="10010"/>
          <a:stretch/>
        </p:blipFill>
        <p:spPr bwMode="auto">
          <a:xfrm>
            <a:off x="6016485" y="1046926"/>
            <a:ext cx="6074134" cy="380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AD97B2F-2A00-417B-AA35-23D5EAC458E2}"/>
              </a:ext>
            </a:extLst>
          </p:cNvPr>
          <p:cNvSpPr/>
          <p:nvPr/>
        </p:nvSpPr>
        <p:spPr>
          <a:xfrm>
            <a:off x="10402957" y="1046925"/>
            <a:ext cx="1669773" cy="50357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ый треугольник 2">
            <a:extLst>
              <a:ext uri="{FF2B5EF4-FFF2-40B4-BE49-F238E27FC236}">
                <a16:creationId xmlns:a16="http://schemas.microsoft.com/office/drawing/2014/main" id="{C0C1ABC1-98AD-4FD5-B1B0-925B4EFED080}"/>
              </a:ext>
            </a:extLst>
          </p:cNvPr>
          <p:cNvSpPr/>
          <p:nvPr/>
        </p:nvSpPr>
        <p:spPr>
          <a:xfrm>
            <a:off x="5989981" y="3763621"/>
            <a:ext cx="848141" cy="1086674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43AC182-62DF-44AF-87FE-E4B505297723}"/>
              </a:ext>
            </a:extLst>
          </p:cNvPr>
          <p:cNvSpPr/>
          <p:nvPr/>
        </p:nvSpPr>
        <p:spPr>
          <a:xfrm>
            <a:off x="119269" y="5340626"/>
            <a:ext cx="11953462" cy="1351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g‘arbdan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sharqqa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370 km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cho‘zilgan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kengligi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190 km,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tor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km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“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Xo‘jand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darvozasi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002540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54CE979-6850-43E7-B5AE-5EC03191EFA5}"/>
              </a:ext>
            </a:extLst>
          </p:cNvPr>
          <p:cNvSpPr/>
          <p:nvPr/>
        </p:nvSpPr>
        <p:spPr>
          <a:xfrm>
            <a:off x="5592418" y="2590801"/>
            <a:ext cx="6414051" cy="1351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Farg‘ona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vodiysining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Farg‘ona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botig‘i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atrofini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adir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o‘rab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Okrug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tektonik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botiqda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joylashib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neogen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davrining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oxiri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antropogen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davrida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dengizdan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bo‘shab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quruqlikka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aylangan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DE760E0-26BB-4CCD-8DB5-343D218195EC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Geologik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908DEB0-2B1F-48EF-A98E-B33E2A34792C}"/>
              </a:ext>
            </a:extLst>
          </p:cNvPr>
          <p:cNvSpPr/>
          <p:nvPr/>
        </p:nvSpPr>
        <p:spPr>
          <a:xfrm>
            <a:off x="66259" y="5605675"/>
            <a:ext cx="11940210" cy="1053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So‘ngra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atrofidagi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tog‘lardan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boshlanadigan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kelgan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lyossimon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qoplangan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Ферганская долина как объект пионерных работ">
            <a:extLst>
              <a:ext uri="{FF2B5EF4-FFF2-40B4-BE49-F238E27FC236}">
                <a16:creationId xmlns:a16="http://schemas.microsoft.com/office/drawing/2014/main" id="{7C67B560-EAD7-4D0E-8444-88A6D768C4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7" t="13691" r="2446" b="4163"/>
          <a:stretch/>
        </p:blipFill>
        <p:spPr bwMode="auto">
          <a:xfrm>
            <a:off x="172275" y="1113950"/>
            <a:ext cx="5382737" cy="437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479774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977FD44-118E-404C-960D-097374ADD05D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Geologik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EF08F25-33C8-4283-BE6F-20FECB8C8211}"/>
              </a:ext>
            </a:extLst>
          </p:cNvPr>
          <p:cNvSpPr/>
          <p:nvPr/>
        </p:nvSpPr>
        <p:spPr>
          <a:xfrm>
            <a:off x="225286" y="2257836"/>
            <a:ext cx="6149010" cy="1053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Farg‘ona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botig‘ining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atrofini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adir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o‘rab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olgan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geologik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jihatidan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farqlanadi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paleozoy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erasida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sodir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gersin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quruqlikka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aylangan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1B72EB6-969B-42CF-BCCF-E306F9ABB8F0}"/>
              </a:ext>
            </a:extLst>
          </p:cNvPr>
          <p:cNvSpPr/>
          <p:nvPr/>
        </p:nvSpPr>
        <p:spPr>
          <a:xfrm>
            <a:off x="119268" y="4813852"/>
            <a:ext cx="11913704" cy="1934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paleozoy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erasining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slanes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ohaktosh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jinslaridan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Farg‘ona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vodiysida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qazilma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boyliklaridan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oltingugurt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tog‘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mumi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o‘tga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chidamli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gips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konlari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Карта Ферганской долины. Физическая карта Ферганской долины на русском языке">
            <a:extLst>
              <a:ext uri="{FF2B5EF4-FFF2-40B4-BE49-F238E27FC236}">
                <a16:creationId xmlns:a16="http://schemas.microsoft.com/office/drawing/2014/main" id="{5975BC34-BF5E-4A5C-941B-62EC7EDDF9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3400" r="5707" b="13322"/>
          <a:stretch/>
        </p:blipFill>
        <p:spPr bwMode="auto">
          <a:xfrm>
            <a:off x="6361044" y="1160394"/>
            <a:ext cx="5687210" cy="350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1E507CE-C733-45A9-83F9-8A599CA1B0A1}"/>
              </a:ext>
            </a:extLst>
          </p:cNvPr>
          <p:cNvSpPr/>
          <p:nvPr/>
        </p:nvSpPr>
        <p:spPr>
          <a:xfrm>
            <a:off x="6361044" y="1160394"/>
            <a:ext cx="1325217" cy="29734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36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2A111FB-87E9-4279-996D-ACFEC02DCF27}"/>
              </a:ext>
            </a:extLst>
          </p:cNvPr>
          <p:cNvSpPr/>
          <p:nvPr/>
        </p:nvSpPr>
        <p:spPr>
          <a:xfrm>
            <a:off x="5287617" y="2202541"/>
            <a:ext cx="6771861" cy="1643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yerusti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jihatidan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sharqdan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g‘arbga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pasayib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Atrofini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o‘rab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olgan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adirlarning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balandligi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600 — 1200 m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Farg‘ona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shahrida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578 m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Andijonda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496 m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Namanganda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449 m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tushib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qoladi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BC5D84E-EFDE-48C3-9DC9-88571889C835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yuzasining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B655C08-8163-4B22-8706-08D1FAF13FE6}"/>
              </a:ext>
            </a:extLst>
          </p:cNvPr>
          <p:cNvSpPr/>
          <p:nvPr/>
        </p:nvSpPr>
        <p:spPr>
          <a:xfrm>
            <a:off x="129209" y="5121333"/>
            <a:ext cx="11933582" cy="1643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Okrugning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mutlaq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Uchqo‘rg‘onda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500 m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g‘arbidagi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Qo‘qon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shahrida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405 m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Xo‘jandda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320 m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tushib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qoladi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Kokand | Qo'qon | Photos | SkyscraperCity">
            <a:extLst>
              <a:ext uri="{FF2B5EF4-FFF2-40B4-BE49-F238E27FC236}">
                <a16:creationId xmlns:a16="http://schemas.microsoft.com/office/drawing/2014/main" id="{D789051E-BA07-4C45-B9F0-6C0A8F7553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51" t="23599" r="14118" b="25676"/>
          <a:stretch/>
        </p:blipFill>
        <p:spPr bwMode="auto">
          <a:xfrm>
            <a:off x="129209" y="1126435"/>
            <a:ext cx="5158408" cy="400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067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93BDD78-1C7F-4564-947F-CABC4372F162}"/>
              </a:ext>
            </a:extLst>
          </p:cNvPr>
          <p:cNvSpPr/>
          <p:nvPr/>
        </p:nvSpPr>
        <p:spPr>
          <a:xfrm>
            <a:off x="6281530" y="2229679"/>
            <a:ext cx="5784574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Farg‘ona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okrugining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botiqdan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Undan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Sirdaryo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oqib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o‘tib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uchta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eski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qayir</a:t>
            </a:r>
            <a:endParaRPr lang="en-US" sz="3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qilgan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A038506-CE36-47DF-BBED-6A247F9E71E8}"/>
              </a:ext>
            </a:extLst>
          </p:cNvPr>
          <p:cNvSpPr/>
          <p:nvPr/>
        </p:nvSpPr>
        <p:spPr>
          <a:xfrm>
            <a:off x="106017" y="5068956"/>
            <a:ext cx="11960087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Botiqning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Yozyovon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Qoraqalpoq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cho‘llari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shakllari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do‘nglar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mustahkamlangan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tepaliklar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ko‘chib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yuruvchi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qumlik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barxan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)lar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Hozir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o‘sha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do‘nglari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tepaliklarning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tekislanib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ekinzorlarga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aylantirilgan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В Ферганской долине произошло небольшое землетрясение - Bugun yangiliklar:  O'zbekiston va dunyodagi eng so'nggi yangiliklar — Solanews.uz">
            <a:extLst>
              <a:ext uri="{FF2B5EF4-FFF2-40B4-BE49-F238E27FC236}">
                <a16:creationId xmlns:a16="http://schemas.microsoft.com/office/drawing/2014/main" id="{C9DC0DF1-9803-431B-A07D-9B6EFEA246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66"/>
          <a:stretch/>
        </p:blipFill>
        <p:spPr bwMode="auto">
          <a:xfrm>
            <a:off x="165652" y="1042365"/>
            <a:ext cx="6155634" cy="379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CD329F0-C404-4FA8-8574-893A39025E55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yuzasining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03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71D0C9F1-3DA7-440A-B4FF-A280A00ABD99}"/>
              </a:ext>
            </a:extLst>
          </p:cNvPr>
          <p:cNvSpPr/>
          <p:nvPr/>
        </p:nvSpPr>
        <p:spPr>
          <a:xfrm>
            <a:off x="384313" y="1046922"/>
            <a:ext cx="1444487" cy="31805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D265DF3-9CF1-4911-BA4A-A10C3A6D51B4}"/>
              </a:ext>
            </a:extLst>
          </p:cNvPr>
          <p:cNvSpPr/>
          <p:nvPr/>
        </p:nvSpPr>
        <p:spPr>
          <a:xfrm>
            <a:off x="119269" y="3008244"/>
            <a:ext cx="5433391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Farg‘ona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vodiysining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tog‘oldi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tog‘lardan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keltirgan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yotqiziqlardan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konussimon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yoyilmalar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yoyilmani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So‘x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qilgan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Konussimon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yoyilmalar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qadimdan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dehqonchilik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o‘zlashtirilgan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Topography, transboundary waters and infrastructure in the Ferghana Valley  | Download Scientific Diagram">
            <a:extLst>
              <a:ext uri="{FF2B5EF4-FFF2-40B4-BE49-F238E27FC236}">
                <a16:creationId xmlns:a16="http://schemas.microsoft.com/office/drawing/2014/main" id="{42F355AF-233B-4FA9-B5F4-E07EBF92B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1" t="10924" b="8641"/>
          <a:stretch/>
        </p:blipFill>
        <p:spPr bwMode="auto">
          <a:xfrm>
            <a:off x="5658677" y="1046921"/>
            <a:ext cx="6294783" cy="566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3307B6D-80AF-4E61-9015-600E4258A33D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yuzasining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68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71D0C9F1-3DA7-440A-B4FF-A280A00ABD99}"/>
              </a:ext>
            </a:extLst>
          </p:cNvPr>
          <p:cNvSpPr/>
          <p:nvPr/>
        </p:nvSpPr>
        <p:spPr>
          <a:xfrm>
            <a:off x="384313" y="1046922"/>
            <a:ext cx="1444487" cy="31805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D265DF3-9CF1-4911-BA4A-A10C3A6D51B4}"/>
              </a:ext>
            </a:extLst>
          </p:cNvPr>
          <p:cNvSpPr/>
          <p:nvPr/>
        </p:nvSpPr>
        <p:spPr>
          <a:xfrm>
            <a:off x="265044" y="3126881"/>
            <a:ext cx="5923721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Farg‘ona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tomondan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o‘ralganligi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shimoldan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shimoli-sharqdan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esuvchi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g‘arbdan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esuvchi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massalarining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bevosita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o‘tishiga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to‘siq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Shu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sababli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davomli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mo‘tadil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tavsiflanadi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0CC929B-EE9A-42D2-9811-45FF4056015F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From Upscaling to Rescaling: Transforming the Fergana Basin from Tsarist  Irrigation to Water Management for an Independent Uzbekistan | SpringerLink">
            <a:extLst>
              <a:ext uri="{FF2B5EF4-FFF2-40B4-BE49-F238E27FC236}">
                <a16:creationId xmlns:a16="http://schemas.microsoft.com/office/drawing/2014/main" id="{A0B98663-95B7-4A7B-9082-C2E2A1F283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" t="2009" r="1443" b="19960"/>
          <a:stretch/>
        </p:blipFill>
        <p:spPr bwMode="auto">
          <a:xfrm>
            <a:off x="6334539" y="1643270"/>
            <a:ext cx="5724403" cy="445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14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5311</TotalTime>
  <Words>1645</Words>
  <Application>Microsoft Office PowerPoint</Application>
  <PresentationFormat>Широкоэкранный</PresentationFormat>
  <Paragraphs>76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Open Sans Light</vt:lpstr>
      <vt:lpstr>Tahoma</vt:lpstr>
      <vt:lpstr>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HP_notebook</cp:lastModifiedBy>
  <cp:revision>535</cp:revision>
  <dcterms:created xsi:type="dcterms:W3CDTF">2020-09-25T10:29:56Z</dcterms:created>
  <dcterms:modified xsi:type="dcterms:W3CDTF">2021-02-17T10:13:34Z</dcterms:modified>
</cp:coreProperties>
</file>