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6" r:id="rId4"/>
    <p:sldId id="1414" r:id="rId5"/>
    <p:sldId id="1407" r:id="rId6"/>
    <p:sldId id="341" r:id="rId7"/>
    <p:sldId id="318" r:id="rId8"/>
    <p:sldId id="309" r:id="rId9"/>
    <p:sldId id="362" r:id="rId10"/>
    <p:sldId id="1415" r:id="rId11"/>
    <p:sldId id="308" r:id="rId12"/>
    <p:sldId id="343" r:id="rId13"/>
    <p:sldId id="363" r:id="rId14"/>
    <p:sldId id="366" r:id="rId15"/>
    <p:sldId id="394" r:id="rId16"/>
    <p:sldId id="399" r:id="rId17"/>
    <p:sldId id="1408" r:id="rId18"/>
    <p:sldId id="374" r:id="rId19"/>
    <p:sldId id="400" r:id="rId20"/>
    <p:sldId id="401" r:id="rId21"/>
    <p:sldId id="402" r:id="rId22"/>
    <p:sldId id="403" r:id="rId23"/>
    <p:sldId id="404" r:id="rId24"/>
    <p:sldId id="1409" r:id="rId25"/>
    <p:sldId id="1410" r:id="rId26"/>
    <p:sldId id="1411" r:id="rId27"/>
    <p:sldId id="1412" r:id="rId28"/>
    <p:sldId id="1413" r:id="rId29"/>
    <p:sldId id="33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E0AB6"/>
    <a:srgbClr val="0000FF"/>
    <a:srgbClr val="0033CC"/>
    <a:srgbClr val="FF3300"/>
    <a:srgbClr val="FFFF66"/>
    <a:srgbClr val="FFFF99"/>
    <a:srgbClr val="5B9BD5"/>
    <a:srgbClr val="B0C3E6"/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4"/>
            <a:ext cx="12190412" cy="1847622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404731" y="1890491"/>
            <a:ext cx="10125561" cy="48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Chirchiq-Ohangaron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48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dunyosi</a:t>
            </a:r>
            <a:endParaRPr lang="en-US" altLang="ru-RU" sz="48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endParaRPr lang="en-US" altLang="ru-RU" sz="28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  <a:p>
            <a:pPr marL="38100" defTabSz="685800"/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460375" y="2981106"/>
            <a:ext cx="583440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parallel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Beshtor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4299 m.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Ko‘ksuv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Ko‘ksuv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CBBA56-0322-4D9F-B848-6FB47BDE3638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Tashkent Map Stock Illustrations – 1,293 Tashkent Map Stock Illustrations,  Vectors &amp; Clipart - Dreamstime">
            <a:extLst>
              <a:ext uri="{FF2B5EF4-FFF2-40B4-BE49-F238E27FC236}">
                <a16:creationId xmlns:a16="http://schemas.microsoft.com/office/drawing/2014/main" id="{0663C9F5-CBC4-4B67-9C25-B7E455DAD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"/>
          <a:stretch/>
        </p:blipFill>
        <p:spPr bwMode="auto">
          <a:xfrm>
            <a:off x="6414053" y="1072115"/>
            <a:ext cx="5738191" cy="578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abiyot fanlari» fakultеti «gеografiya va uni o'qitish mеtodikasi» kafеdrasi">
            <a:extLst>
              <a:ext uri="{FF2B5EF4-FFF2-40B4-BE49-F238E27FC236}">
                <a16:creationId xmlns:a16="http://schemas.microsoft.com/office/drawing/2014/main" id="{924AB6B2-7077-4908-B9D5-7E600416A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b="7053"/>
          <a:stretch/>
        </p:blipFill>
        <p:spPr bwMode="auto">
          <a:xfrm>
            <a:off x="360638" y="1008822"/>
            <a:ext cx="5258284" cy="57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C98963-9339-464F-9FC3-16F12A3EBDF5}"/>
              </a:ext>
            </a:extLst>
          </p:cNvPr>
          <p:cNvSpPr/>
          <p:nvPr/>
        </p:nvSpPr>
        <p:spPr>
          <a:xfrm rot="19665287">
            <a:off x="3175813" y="1380950"/>
            <a:ext cx="18588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91122A-7616-4D97-95F4-8EC7BB0E15AE}"/>
              </a:ext>
            </a:extLst>
          </p:cNvPr>
          <p:cNvSpPr/>
          <p:nvPr/>
        </p:nvSpPr>
        <p:spPr>
          <a:xfrm rot="19252175">
            <a:off x="2125347" y="2056157"/>
            <a:ext cx="16930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Qorjontov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F2BF594-7529-4D3B-A38A-3B99BC28DB21}"/>
              </a:ext>
            </a:extLst>
          </p:cNvPr>
          <p:cNvSpPr/>
          <p:nvPr/>
        </p:nvSpPr>
        <p:spPr>
          <a:xfrm rot="19380257">
            <a:off x="3111588" y="2136382"/>
            <a:ext cx="1615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C5C20D3-10E7-4D34-8AD7-C1D62D3C6F62}"/>
              </a:ext>
            </a:extLst>
          </p:cNvPr>
          <p:cNvSpPr/>
          <p:nvPr/>
        </p:nvSpPr>
        <p:spPr>
          <a:xfrm rot="19604222">
            <a:off x="3216811" y="3200814"/>
            <a:ext cx="1625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08FA5C2-41B1-466D-8DE1-422F843F3FA2}"/>
              </a:ext>
            </a:extLst>
          </p:cNvPr>
          <p:cNvSpPr/>
          <p:nvPr/>
        </p:nvSpPr>
        <p:spPr>
          <a:xfrm rot="18907698">
            <a:off x="2567007" y="4687444"/>
            <a:ext cx="1625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7FFA8B-414E-4AFA-B1AE-421D9A70F231}"/>
              </a:ext>
            </a:extLst>
          </p:cNvPr>
          <p:cNvSpPr/>
          <p:nvPr/>
        </p:nvSpPr>
        <p:spPr>
          <a:xfrm>
            <a:off x="2279374" y="6361043"/>
            <a:ext cx="3379304" cy="371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97D397-87B0-4BA9-9AA7-2E5A70BD9270}"/>
              </a:ext>
            </a:extLst>
          </p:cNvPr>
          <p:cNvSpPr/>
          <p:nvPr/>
        </p:nvSpPr>
        <p:spPr>
          <a:xfrm rot="799056">
            <a:off x="4404867" y="1072944"/>
            <a:ext cx="2055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Talas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Olatovi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tizm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/>
          </a:p>
        </p:txBody>
      </p:sp>
      <p:sp>
        <p:nvSpPr>
          <p:cNvPr id="13" name="Знак ''минус'' 12">
            <a:extLst>
              <a:ext uri="{FF2B5EF4-FFF2-40B4-BE49-F238E27FC236}">
                <a16:creationId xmlns:a16="http://schemas.microsoft.com/office/drawing/2014/main" id="{6D64A076-4304-4F48-924C-A76E668D4952}"/>
              </a:ext>
            </a:extLst>
          </p:cNvPr>
          <p:cNvSpPr/>
          <p:nvPr/>
        </p:nvSpPr>
        <p:spPr>
          <a:xfrm rot="19218774">
            <a:off x="1904247" y="2343862"/>
            <a:ext cx="2230430" cy="81048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6" name="Знак ''минус'' 35">
            <a:extLst>
              <a:ext uri="{FF2B5EF4-FFF2-40B4-BE49-F238E27FC236}">
                <a16:creationId xmlns:a16="http://schemas.microsoft.com/office/drawing/2014/main" id="{1399D716-3929-4E3F-98A0-C308909D8FBA}"/>
              </a:ext>
            </a:extLst>
          </p:cNvPr>
          <p:cNvSpPr/>
          <p:nvPr/>
        </p:nvSpPr>
        <p:spPr>
          <a:xfrm rot="19687175">
            <a:off x="3444911" y="1623946"/>
            <a:ext cx="1754948" cy="5401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7" name="Знак ''минус'' 36">
            <a:extLst>
              <a:ext uri="{FF2B5EF4-FFF2-40B4-BE49-F238E27FC236}">
                <a16:creationId xmlns:a16="http://schemas.microsoft.com/office/drawing/2014/main" id="{B5C0A62F-B841-4CE5-AEE0-9D139F2937F1}"/>
              </a:ext>
            </a:extLst>
          </p:cNvPr>
          <p:cNvSpPr/>
          <p:nvPr/>
        </p:nvSpPr>
        <p:spPr>
          <a:xfrm rot="19354034">
            <a:off x="2807255" y="2147149"/>
            <a:ext cx="3053273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8" name="Знак ''минус'' 37">
            <a:extLst>
              <a:ext uri="{FF2B5EF4-FFF2-40B4-BE49-F238E27FC236}">
                <a16:creationId xmlns:a16="http://schemas.microsoft.com/office/drawing/2014/main" id="{78CA59D1-D6B1-42C7-AEFD-2BD9211FF018}"/>
              </a:ext>
            </a:extLst>
          </p:cNvPr>
          <p:cNvSpPr/>
          <p:nvPr/>
        </p:nvSpPr>
        <p:spPr>
          <a:xfrm rot="19657726">
            <a:off x="2891243" y="3393358"/>
            <a:ext cx="2930143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9" name="Знак ''минус'' 38">
            <a:extLst>
              <a:ext uri="{FF2B5EF4-FFF2-40B4-BE49-F238E27FC236}">
                <a16:creationId xmlns:a16="http://schemas.microsoft.com/office/drawing/2014/main" id="{5FA525E7-8E91-48F8-8B15-099065CE8291}"/>
              </a:ext>
            </a:extLst>
          </p:cNvPr>
          <p:cNvSpPr/>
          <p:nvPr/>
        </p:nvSpPr>
        <p:spPr>
          <a:xfrm rot="950283" flipV="1">
            <a:off x="4255261" y="1279789"/>
            <a:ext cx="1824551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0" name="Знак ''минус'' 39">
            <a:extLst>
              <a:ext uri="{FF2B5EF4-FFF2-40B4-BE49-F238E27FC236}">
                <a16:creationId xmlns:a16="http://schemas.microsoft.com/office/drawing/2014/main" id="{F86FF7E9-7D19-430D-B26B-5AE5D954ED1A}"/>
              </a:ext>
            </a:extLst>
          </p:cNvPr>
          <p:cNvSpPr/>
          <p:nvPr/>
        </p:nvSpPr>
        <p:spPr>
          <a:xfrm rot="18966011" flipV="1">
            <a:off x="1951599" y="4756372"/>
            <a:ext cx="3520790" cy="4669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8152C2-D125-4346-954C-7213A7601C8A}"/>
              </a:ext>
            </a:extLst>
          </p:cNvPr>
          <p:cNvSpPr/>
          <p:nvPr/>
        </p:nvSpPr>
        <p:spPr>
          <a:xfrm>
            <a:off x="5967947" y="3175722"/>
            <a:ext cx="6117320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Chimyon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Chimyon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(3309 m)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Boboiob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3769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Qamchiq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dovoni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(2267 m) dan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tunnel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temiryo‘llari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F82667-DCE1-4FD8-AD4D-0FB7886DAE81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39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46C706-1D1D-4165-904B-D31CFE4F01F6}"/>
              </a:ext>
            </a:extLst>
          </p:cNvPr>
          <p:cNvSpPr/>
          <p:nvPr/>
        </p:nvSpPr>
        <p:spPr>
          <a:xfrm>
            <a:off x="291549" y="3203713"/>
            <a:ext cx="6745355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qazilmalarga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mis,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volfram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qo‘rg‘oshin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ma’dan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Qorjontov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etaklaridan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aluminiy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xomashyosi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alunit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topilgan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chinni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xomashyosi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kaolin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077C5C-69C1-4C30-850B-460DF9AB3E38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C76006-942B-4385-9772-90A6D1688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56" t="14669" r="14348" b="9546"/>
          <a:stretch/>
        </p:blipFill>
        <p:spPr>
          <a:xfrm>
            <a:off x="7209181" y="1033167"/>
            <a:ext cx="4505740" cy="574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alysis was conducted on the example of Tashkent region of Uzbekistan |  Download Scientific Diagram">
            <a:extLst>
              <a:ext uri="{FF2B5EF4-FFF2-40B4-BE49-F238E27FC236}">
                <a16:creationId xmlns:a16="http://schemas.microsoft.com/office/drawing/2014/main" id="{FBFC9829-8BB3-4FDC-9BE1-D4AA53FCC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5953" r="20209" b="3611"/>
          <a:stretch/>
        </p:blipFill>
        <p:spPr bwMode="auto">
          <a:xfrm>
            <a:off x="6891131" y="758497"/>
            <a:ext cx="4810539" cy="46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B8241-FEAE-4EF7-B640-A00E5AE05275}"/>
              </a:ext>
            </a:extLst>
          </p:cNvPr>
          <p:cNvSpPr/>
          <p:nvPr/>
        </p:nvSpPr>
        <p:spPr>
          <a:xfrm>
            <a:off x="0" y="2563437"/>
            <a:ext cx="6735556" cy="757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+27°C.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79E720-826B-4664-B120-C571E341586F}"/>
              </a:ext>
            </a:extLst>
          </p:cNvPr>
          <p:cNvSpPr/>
          <p:nvPr/>
        </p:nvSpPr>
        <p:spPr>
          <a:xfrm>
            <a:off x="191880" y="5552839"/>
            <a:ext cx="11822803" cy="9694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Aksincha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namroq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+20°C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+44°C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AAD6AC1A-8F39-45C0-9381-EFC24964BB60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Iqlimi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E9E3F3-C635-4813-98BA-FD0738F1D2D0}"/>
              </a:ext>
            </a:extLst>
          </p:cNvPr>
          <p:cNvSpPr/>
          <p:nvPr/>
        </p:nvSpPr>
        <p:spPr>
          <a:xfrm>
            <a:off x="6735556" y="745245"/>
            <a:ext cx="1255505" cy="1361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3C85B63-78EE-4102-9196-93CFEBBADB83}"/>
              </a:ext>
            </a:extLst>
          </p:cNvPr>
          <p:cNvSpPr/>
          <p:nvPr/>
        </p:nvSpPr>
        <p:spPr>
          <a:xfrm>
            <a:off x="171346" y="2830069"/>
            <a:ext cx="11849307" cy="2808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unchalik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mustasno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–1 –2°C,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–30°C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76104DE4-2092-430A-AF41-CB573D1B7330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Iqlimi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25749D-B2CF-476A-874A-47EE58276A2E}"/>
              </a:ext>
            </a:extLst>
          </p:cNvPr>
          <p:cNvSpPr/>
          <p:nvPr/>
        </p:nvSpPr>
        <p:spPr>
          <a:xfrm>
            <a:off x="344557" y="5110465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tekislikka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–2 –14°C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–2,1°C,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–14,2°C),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+17 +24°C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Chorvoqda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+24,5°C,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+17,3°C).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–32°C,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+42°C.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Winter view of mountainous area nearby Tashkent, Uzbekistan - Xinhua |  English.news.cn">
            <a:extLst>
              <a:ext uri="{FF2B5EF4-FFF2-40B4-BE49-F238E27FC236}">
                <a16:creationId xmlns:a16="http://schemas.microsoft.com/office/drawing/2014/main" id="{DE6D460D-F1C4-4EEF-AA0E-95FEDA55E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4"/>
          <a:stretch/>
        </p:blipFill>
        <p:spPr bwMode="auto">
          <a:xfrm>
            <a:off x="198786" y="2233293"/>
            <a:ext cx="3825324" cy="260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ashkent region | Centralasia Adventures">
            <a:extLst>
              <a:ext uri="{FF2B5EF4-FFF2-40B4-BE49-F238E27FC236}">
                <a16:creationId xmlns:a16="http://schemas.microsoft.com/office/drawing/2014/main" id="{7683ACBC-45FB-4CC9-899F-2F524F07E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49" y="2233293"/>
            <a:ext cx="3907088" cy="260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Winter view of mountainous area nearby Tashkent, Uzbekistan - Xinhua |  English.news.cn">
            <a:extLst>
              <a:ext uri="{FF2B5EF4-FFF2-40B4-BE49-F238E27FC236}">
                <a16:creationId xmlns:a16="http://schemas.microsoft.com/office/drawing/2014/main" id="{07548612-CE3F-404B-83A8-4E79B9891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 bwMode="auto">
          <a:xfrm>
            <a:off x="4090751" y="2233292"/>
            <a:ext cx="3907087" cy="26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6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1A0ECD5-650E-4EB2-907F-144984068772}"/>
              </a:ext>
            </a:extLst>
          </p:cNvPr>
          <p:cNvSpPr/>
          <p:nvPr/>
        </p:nvSpPr>
        <p:spPr>
          <a:xfrm>
            <a:off x="92299" y="1760500"/>
            <a:ext cx="12007401" cy="4128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 okrug bo‘yicha notekis taqsimlangan, eng kam yog‘in tekislik qismining janubi-g‘arbiga to‘g‘ri kelib, 250–300 mm bo‘lsa, shimoli-sharq tomon ortib borib, 550 mm dan G‘arbiy Tyanshan tizmalarining nam havoga ro‘para yonbag‘irlariga 2000 mm gacha yog‘in tushadi. Yog‘inning asosiy qismi bahor va qish oylariga to‘g‘ri keladi.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C873E266-2B03-41CA-AF13-187D32B30306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Yog‘inlar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 descr="O'zbekistonda dekabr oyida qanday ob-havo kuzatiladi? | UzReport.news">
            <a:extLst>
              <a:ext uri="{FF2B5EF4-FFF2-40B4-BE49-F238E27FC236}">
                <a16:creationId xmlns:a16="http://schemas.microsoft.com/office/drawing/2014/main" id="{10CCD4F8-25D2-4F82-A388-23D893AC7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6" y="3253196"/>
            <a:ext cx="5709465" cy="34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ЎзА - Сентябрь ёмғирли бўлиши кутилмоқда?">
            <a:extLst>
              <a:ext uri="{FF2B5EF4-FFF2-40B4-BE49-F238E27FC236}">
                <a16:creationId xmlns:a16="http://schemas.microsoft.com/office/drawing/2014/main" id="{295E8B14-243B-4CDD-BE09-6DBA592C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52" y="3253196"/>
            <a:ext cx="5391412" cy="34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37275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112367" y="2593739"/>
            <a:ext cx="5346083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Talas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Olatovi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Qorjontov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FD4625D1-B2BF-4C5E-B13F-102FF9932BC4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8402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Keles in Tashkent Region, Uzbekistan | Sygic Travel">
            <a:extLst>
              <a:ext uri="{FF2B5EF4-FFF2-40B4-BE49-F238E27FC236}">
                <a16:creationId xmlns:a16="http://schemas.microsoft.com/office/drawing/2014/main" id="{1593205C-08B9-4BF6-AAE7-C928C06E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50" y="873895"/>
            <a:ext cx="6577976" cy="493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B36BAD-C3E9-4812-9458-68F696B4B1AE}"/>
              </a:ext>
            </a:extLst>
          </p:cNvPr>
          <p:cNvSpPr/>
          <p:nvPr/>
        </p:nvSpPr>
        <p:spPr>
          <a:xfrm>
            <a:off x="247358" y="5807377"/>
            <a:ext cx="11759616" cy="1050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Ko‘ksuv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irmoqlari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F67EB-BC2A-4872-B09C-C85583B58626}"/>
              </a:ext>
            </a:extLst>
          </p:cNvPr>
          <p:cNvSpPr/>
          <p:nvPr/>
        </p:nvSpPr>
        <p:spPr>
          <a:xfrm>
            <a:off x="4731026" y="2378131"/>
            <a:ext cx="7394712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tekislikka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chiqqach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Qizilsuvsoy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Qoraqiyasoy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Oqtoshsoy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chap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Qoranqulsoy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Glavasoy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Oqsoqotasoy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Parkentsoy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Zarkentsoylar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100 %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55 %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36 %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9 %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irmoqlariga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6A1C366D-C7CE-4613-9364-E57D68A7B1B4}"/>
              </a:ext>
            </a:extLst>
          </p:cNvPr>
          <p:cNvSpPr/>
          <p:nvPr/>
        </p:nvSpPr>
        <p:spPr>
          <a:xfrm flipH="1">
            <a:off x="145771" y="5453269"/>
            <a:ext cx="11847444" cy="1404731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kattalari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Shovulko‘l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0,4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km,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3,9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Katta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Arashon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0,12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km,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0,56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94339085-1DF5-4AF4-872E-0C53FB5F6D8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Suvlari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Strengthening water cooperation in Central Asia: first Forum of Small Basin  Councils to be held in Bishkek">
            <a:extLst>
              <a:ext uri="{FF2B5EF4-FFF2-40B4-BE49-F238E27FC236}">
                <a16:creationId xmlns:a16="http://schemas.microsoft.com/office/drawing/2014/main" id="{287055DE-EA58-44EB-B121-456D21374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15961" r="44293" b="20570"/>
          <a:stretch/>
        </p:blipFill>
        <p:spPr bwMode="auto">
          <a:xfrm>
            <a:off x="371057" y="851134"/>
            <a:ext cx="4359969" cy="439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7640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5AEAAA-5B57-4CC1-BB16-552265F7495C}"/>
              </a:ext>
            </a:extLst>
          </p:cNvPr>
          <p:cNvSpPr/>
          <p:nvPr/>
        </p:nvSpPr>
        <p:spPr>
          <a:xfrm>
            <a:off x="172278" y="2758569"/>
            <a:ext cx="6361043" cy="7571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o‘zlashtirilgan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tuproqqa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300 – 500 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 –1,5 %.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A99F69-6E8C-45C5-A92F-DB26B31D6D29}"/>
              </a:ext>
            </a:extLst>
          </p:cNvPr>
          <p:cNvSpPr/>
          <p:nvPr/>
        </p:nvSpPr>
        <p:spPr>
          <a:xfrm>
            <a:off x="172278" y="5572538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500—1200 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– 6 %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950B3B04-CD96-4238-9342-7E067AF4024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2" name="Picture 2" descr="Soil map of Uzbekistan | Download Scientific Diagram">
            <a:extLst>
              <a:ext uri="{FF2B5EF4-FFF2-40B4-BE49-F238E27FC236}">
                <a16:creationId xmlns:a16="http://schemas.microsoft.com/office/drawing/2014/main" id="{FB60CA51-73CF-4039-A13F-0D6F1DEC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1" y="805388"/>
            <a:ext cx="5486400" cy="361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ile:Tashkent (región) 2.jpg - Wikimedia Commons">
            <a:extLst>
              <a:ext uri="{FF2B5EF4-FFF2-40B4-BE49-F238E27FC236}">
                <a16:creationId xmlns:a16="http://schemas.microsoft.com/office/drawing/2014/main" id="{DA67DF38-E4DA-4B12-8DC8-95F81C5D0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26" y="3220278"/>
            <a:ext cx="2112742" cy="118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097D64-88B6-4002-ADB8-545E76B84176}"/>
              </a:ext>
            </a:extLst>
          </p:cNvPr>
          <p:cNvSpPr/>
          <p:nvPr/>
        </p:nvSpPr>
        <p:spPr>
          <a:xfrm>
            <a:off x="10190922" y="805388"/>
            <a:ext cx="1828799" cy="1367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6" name="Picture 6" descr="Alternative practices for sustainable farming in Moldova">
            <a:extLst>
              <a:ext uri="{FF2B5EF4-FFF2-40B4-BE49-F238E27FC236}">
                <a16:creationId xmlns:a16="http://schemas.microsoft.com/office/drawing/2014/main" id="{5AB5E3C0-6050-4BD7-B60B-CE1969F3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3" y="847211"/>
            <a:ext cx="2186608" cy="127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Uzbekistan: Drive From Tashkent to Andijan City Photo Gallery - GlobalGayz">
            <a:extLst>
              <a:ext uri="{FF2B5EF4-FFF2-40B4-BE49-F238E27FC236}">
                <a16:creationId xmlns:a16="http://schemas.microsoft.com/office/drawing/2014/main" id="{7EEF8E78-B526-4821-AA6C-A66484C03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52" y="4466252"/>
            <a:ext cx="2557669" cy="12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Fulvex® Improves Plant Nutrient Uptake that Increase Crop Yield and Soil  Fertility - BioFlora - BioFlora">
            <a:extLst>
              <a:ext uri="{FF2B5EF4-FFF2-40B4-BE49-F238E27FC236}">
                <a16:creationId xmlns:a16="http://schemas.microsoft.com/office/drawing/2014/main" id="{CE2D7606-C796-4A8C-B4C4-FA36E3428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76" y="4466252"/>
            <a:ext cx="2802007" cy="12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B6914EB8-B9B7-4F74-B957-D2E6BE1219F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8494E-7ED3-4C69-810F-EF5F5659CFB4}"/>
              </a:ext>
            </a:extLst>
          </p:cNvPr>
          <p:cNvSpPr/>
          <p:nvPr/>
        </p:nvSpPr>
        <p:spPr>
          <a:xfrm>
            <a:off x="251791" y="1148499"/>
            <a:ext cx="11785695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1200 - 2500 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tog‘-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jigarrang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tog‘-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10 %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2500 m dan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tog‘-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tog‘-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toshloq-shag‘alli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23EC5A-0DF4-40C7-A326-A5028582498F}"/>
              </a:ext>
            </a:extLst>
          </p:cNvPr>
          <p:cNvSpPr/>
          <p:nvPr/>
        </p:nvSpPr>
        <p:spPr>
          <a:xfrm>
            <a:off x="10681252" y="4267200"/>
            <a:ext cx="1356234" cy="902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Global ahamiyatga ega bo'lgan bioxilmaxillikni muhofaza qilish maqsadida  muhim tog'li hududlarda o'rmonlardan va tabiat resurslaridan barqaror  foydalanish va boshqarish">
            <a:extLst>
              <a:ext uri="{FF2B5EF4-FFF2-40B4-BE49-F238E27FC236}">
                <a16:creationId xmlns:a16="http://schemas.microsoft.com/office/drawing/2014/main" id="{7A299609-6945-43CE-8868-AE7E04B8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9" y="2769704"/>
            <a:ext cx="5526157" cy="39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U.S. Forest Srevice helps Uzbek colleagues with park development in Sukok  Reserve - Tashkent Times">
            <a:extLst>
              <a:ext uri="{FF2B5EF4-FFF2-40B4-BE49-F238E27FC236}">
                <a16:creationId xmlns:a16="http://schemas.microsoft.com/office/drawing/2014/main" id="{AAFAF0A0-3AEC-4E74-A1C9-C62B716B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95" y="2769704"/>
            <a:ext cx="5526156" cy="39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1818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DEFDC-B430-4B21-B55E-8327DEF13940}"/>
              </a:ext>
            </a:extLst>
          </p:cNvPr>
          <p:cNvSpPr/>
          <p:nvPr/>
        </p:nvSpPr>
        <p:spPr>
          <a:xfrm>
            <a:off x="172277" y="2677329"/>
            <a:ext cx="6573079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4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4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respublikamizning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shimoli-sharqiy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4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4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D668BA-0991-440C-8278-BF3D97FE0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630" t="10609" r="14021" b="12638"/>
          <a:stretch/>
        </p:blipFill>
        <p:spPr>
          <a:xfrm>
            <a:off x="6997147" y="1032149"/>
            <a:ext cx="4333462" cy="57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307975" y="944217"/>
            <a:ext cx="11771382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300–500 m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efemeroid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lolaqizg‘aldoq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rang,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qo‘ng‘irbosh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bug‘doyiq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javdar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kavrak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Lolalar haqida to'qilmagan ertak">
            <a:extLst>
              <a:ext uri="{FF2B5EF4-FFF2-40B4-BE49-F238E27FC236}">
                <a16:creationId xmlns:a16="http://schemas.microsoft.com/office/drawing/2014/main" id="{D3E850B0-C1DA-43E7-B475-06A8FAEE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684200"/>
            <a:ext cx="3104459" cy="23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Файл:Лола.JPG — Википедия">
            <a:extLst>
              <a:ext uri="{FF2B5EF4-FFF2-40B4-BE49-F238E27FC236}">
                <a16:creationId xmlns:a16="http://schemas.microsoft.com/office/drawing/2014/main" id="{9C75C95D-ACF5-4A92-AF64-ED0D63C5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76" y="3313041"/>
            <a:ext cx="3104460" cy="23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Raai - Wikipedia">
            <a:extLst>
              <a:ext uri="{FF2B5EF4-FFF2-40B4-BE49-F238E27FC236}">
                <a16:creationId xmlns:a16="http://schemas.microsoft.com/office/drawing/2014/main" id="{7241FA34-75D4-4004-BFF5-C1711768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79" y="4081670"/>
            <a:ext cx="2902221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urxondaryoda noyob kavrak o'simligi shirasini noqonuniy yo'l bilan  o'zlashtirayotganlar qo'lga olinmoqda - Zamin.uz">
            <a:extLst>
              <a:ext uri="{FF2B5EF4-FFF2-40B4-BE49-F238E27FC236}">
                <a16:creationId xmlns:a16="http://schemas.microsoft.com/office/drawing/2014/main" id="{A09BED0B-D08B-4C9D-8E4F-A04B09D1C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743" y="4671392"/>
            <a:ext cx="2491682" cy="21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72611" y="5251706"/>
            <a:ext cx="11714922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– 1200 m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qo‘ng‘irbosh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kakra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bo‘tako‘z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marmarak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sariqchoy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do‘lana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tog‘olcha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achchiq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B3697084-F7AE-4E2F-9E35-04C6E08E9305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434" name="Picture 2" descr="MARMARAK TERI KASALLIKLARI VA BEPUShTLIKNI DAVOLAYDI - Darakchi">
            <a:extLst>
              <a:ext uri="{FF2B5EF4-FFF2-40B4-BE49-F238E27FC236}">
                <a16:creationId xmlns:a16="http://schemas.microsoft.com/office/drawing/2014/main" id="{DF248190-3E82-4FE5-A3FF-5760F26A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97707"/>
            <a:ext cx="4057898" cy="26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Yaxshi, foydali va oddiy - Gullar bo'tako'z">
            <a:extLst>
              <a:ext uri="{FF2B5EF4-FFF2-40B4-BE49-F238E27FC236}">
                <a16:creationId xmlns:a16="http://schemas.microsoft.com/office/drawing/2014/main" id="{B5E26F86-A276-43BE-88A2-2F6E3FA1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26" y="2692769"/>
            <a:ext cx="3705799" cy="24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o`lananing 10 shifobaxsh xususiyati » GeoOlamga xush kelibsiz!">
            <a:extLst>
              <a:ext uri="{FF2B5EF4-FFF2-40B4-BE49-F238E27FC236}">
                <a16:creationId xmlns:a16="http://schemas.microsoft.com/office/drawing/2014/main" id="{0170B1C8-1715-4337-9069-2C20300D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0" y="1823217"/>
            <a:ext cx="3705799" cy="240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72278" y="1192063"/>
            <a:ext cx="11847443" cy="862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1200 - 2500 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bug‘doyiq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chalov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shirach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k.),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do‘lana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AD8A07D7-F647-4AF2-A588-B4B40BD7686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58" name="Picture 2" descr="Боботоғдаги коврак можаросининг янги тафсилотлари. Ёхуд «танганинг учинчи  томони» ҳақида ҳикоя">
            <a:extLst>
              <a:ext uri="{FF2B5EF4-FFF2-40B4-BE49-F238E27FC236}">
                <a16:creationId xmlns:a16="http://schemas.microsoft.com/office/drawing/2014/main" id="{142C7C5C-1AB8-476C-B33D-A0913EE3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2377836"/>
            <a:ext cx="3138490" cy="2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O`ZBEISTON RESPUBLIKASIOLIY VA O`RTA MAXSUS TA‟LIM VAZIRLIGI ALISHER NAVOIY  NOMIDAGI SAMARQAND DAVLAT UNIVERSITETI MAGISTRATUR">
            <a:extLst>
              <a:ext uri="{FF2B5EF4-FFF2-40B4-BE49-F238E27FC236}">
                <a16:creationId xmlns:a16="http://schemas.microsoft.com/office/drawing/2014/main" id="{6F764A5B-8A93-45F0-B54B-6F0572E2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1" y="2379415"/>
            <a:ext cx="2226364" cy="200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Тоҳир аканинг қучоққа сиғмас бодом дарахти | Azon.uz - Ахборот-таҳлилий  портал">
            <a:extLst>
              <a:ext uri="{FF2B5EF4-FFF2-40B4-BE49-F238E27FC236}">
                <a16:creationId xmlns:a16="http://schemas.microsoft.com/office/drawing/2014/main" id="{E2BDDF34-2DE0-41EF-AA5E-D7D1B1722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38" y="2377836"/>
            <a:ext cx="2968488" cy="200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YuRAGINGIZ BEZOVTA QILSA, DO`LANA ENG! - Darakchi">
            <a:extLst>
              <a:ext uri="{FF2B5EF4-FFF2-40B4-BE49-F238E27FC236}">
                <a16:creationId xmlns:a16="http://schemas.microsoft.com/office/drawing/2014/main" id="{D22B81CA-3CD9-4558-AB5D-FEF521067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76" y="2377836"/>
            <a:ext cx="2968488" cy="202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Zirk (Qoraqand)ning foydali xususiyatlari – OʻZBEKISTON XALQ TABOBATI  ASSOTSIATSIYASI">
            <a:extLst>
              <a:ext uri="{FF2B5EF4-FFF2-40B4-BE49-F238E27FC236}">
                <a16:creationId xmlns:a16="http://schemas.microsoft.com/office/drawing/2014/main" id="{FBC1D0E1-6A57-4216-B481-623A9C17F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4513880"/>
            <a:ext cx="3138490" cy="209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Ёнғоқнинг шифобахш хусусиятлари | gujum.uz">
            <a:extLst>
              <a:ext uri="{FF2B5EF4-FFF2-40B4-BE49-F238E27FC236}">
                <a16:creationId xmlns:a16="http://schemas.microsoft.com/office/drawing/2014/main" id="{3AF4318C-C583-4B68-9182-FBAB818B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1" y="4513880"/>
            <a:ext cx="2705100" cy="209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Огурцы, осетры и яблоки: балаковская «Волга» делает ставку не только на  теплицы | Агентство деловых новостей &quot;Бизнес-вектор&quot;">
            <a:extLst>
              <a:ext uri="{FF2B5EF4-FFF2-40B4-BE49-F238E27FC236}">
                <a16:creationId xmlns:a16="http://schemas.microsoft.com/office/drawing/2014/main" id="{749D0285-0339-4D46-BDC4-F9DA13F9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474" y="4513880"/>
            <a:ext cx="2637802" cy="209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Арча — Wiki.risk.ru">
            <a:extLst>
              <a:ext uri="{FF2B5EF4-FFF2-40B4-BE49-F238E27FC236}">
                <a16:creationId xmlns:a16="http://schemas.microsoft.com/office/drawing/2014/main" id="{D233F1B5-4602-4023-AA04-69E8DEAD3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579" y="4513879"/>
            <a:ext cx="2857500" cy="209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8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251791" y="774932"/>
            <a:ext cx="11688418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 m dan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subalp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alp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mushukquyruq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qiziltikan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Alp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lolasi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9C9DDBB4-BD92-4ED2-B0A6-95FB8B823329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482" name="Picture 2" descr="Consortium of Intermountain Herbaria - Alopecurus arundinaceus">
            <a:extLst>
              <a:ext uri="{FF2B5EF4-FFF2-40B4-BE49-F238E27FC236}">
                <a16:creationId xmlns:a16="http://schemas.microsoft.com/office/drawing/2014/main" id="{D9D5092A-E835-4415-BFBA-4AAFC7892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" y="2133599"/>
            <a:ext cx="3657600" cy="45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Таран (растение) — Википедия">
            <a:extLst>
              <a:ext uri="{FF2B5EF4-FFF2-40B4-BE49-F238E27FC236}">
                <a16:creationId xmlns:a16="http://schemas.microsoft.com/office/drawing/2014/main" id="{0F517238-296C-4284-9E05-5FCFD7F4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87" y="2133599"/>
            <a:ext cx="3147391" cy="45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Многолетние цветы для альпийской горки . Обсуждение на LiveInternet -  Российский Сервис Онлайн-Дневников">
            <a:extLst>
              <a:ext uri="{FF2B5EF4-FFF2-40B4-BE49-F238E27FC236}">
                <a16:creationId xmlns:a16="http://schemas.microsoft.com/office/drawing/2014/main" id="{0A45FC9C-F497-4F10-9FC7-4B00B5E1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33597"/>
            <a:ext cx="4625009" cy="451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Hayvonot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dunyosi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155575" y="3208094"/>
            <a:ext cx="6241774" cy="1181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sohillaridagi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to‘qaylarda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qirg‘ovullar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etaklarida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yuruvchilar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bo‘rsiq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5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06E5C8-1F3B-4831-B8DA-2DD91B81489D}"/>
              </a:ext>
            </a:extLst>
          </p:cNvPr>
          <p:cNvSpPr/>
          <p:nvPr/>
        </p:nvSpPr>
        <p:spPr>
          <a:xfrm>
            <a:off x="6397349" y="646332"/>
            <a:ext cx="2759903" cy="1181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6D7D67-C056-4FB9-AA36-A091664DF8C4}"/>
              </a:ext>
            </a:extLst>
          </p:cNvPr>
          <p:cNvSpPr/>
          <p:nvPr/>
        </p:nvSpPr>
        <p:spPr>
          <a:xfrm>
            <a:off x="6397349" y="1616765"/>
            <a:ext cx="2269573" cy="109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8" name="Picture 4" descr="Фазан - Птица фазан - Описание фазана">
            <a:extLst>
              <a:ext uri="{FF2B5EF4-FFF2-40B4-BE49-F238E27FC236}">
                <a16:creationId xmlns:a16="http://schemas.microsoft.com/office/drawing/2014/main" id="{9B5603BD-D560-4C49-A948-195A8254B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52" y="1182118"/>
            <a:ext cx="2759904" cy="269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omestic Animals and Rodents You'll Remember | Quizlet">
            <a:extLst>
              <a:ext uri="{FF2B5EF4-FFF2-40B4-BE49-F238E27FC236}">
                <a16:creationId xmlns:a16="http://schemas.microsoft.com/office/drawing/2014/main" id="{C49E3AD0-CF75-4677-8761-BE3C4118A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59" y="861392"/>
            <a:ext cx="2751933" cy="23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Yandex.To'plamlar — Mening rasmlarim">
            <a:extLst>
              <a:ext uri="{FF2B5EF4-FFF2-40B4-BE49-F238E27FC236}">
                <a16:creationId xmlns:a16="http://schemas.microsoft.com/office/drawing/2014/main" id="{21A87D60-648B-4378-96DB-ECEAABAE1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52" y="4055165"/>
            <a:ext cx="2759904" cy="243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Красная куропатка — Википедия">
            <a:extLst>
              <a:ext uri="{FF2B5EF4-FFF2-40B4-BE49-F238E27FC236}">
                <a16:creationId xmlns:a16="http://schemas.microsoft.com/office/drawing/2014/main" id="{74758647-3B65-466D-B33D-299700882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59" y="3465056"/>
            <a:ext cx="2751933" cy="302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72278" y="954018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kiyik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kalxat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</a:p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laqqabaliq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cho‘rtanbaliq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marinka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omborlarida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zog‘orabaliq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olabug‘a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E0C1B04B-BA27-47CA-BBF6-DF4E8BDC37E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Hayvonot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dunyosi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530" name="Picture 2" descr="Nyu-Yorkda kiyik sartaroshxonaga yo'l oldi: bitta ayol azob chekdi">
            <a:extLst>
              <a:ext uri="{FF2B5EF4-FFF2-40B4-BE49-F238E27FC236}">
                <a16:creationId xmlns:a16="http://schemas.microsoft.com/office/drawing/2014/main" id="{CE20A38C-CE03-4C6A-9975-A02EC366A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20191"/>
            <a:ext cx="3392557" cy="217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O'zbekiston delegatsiyasi qor barsi bo'yicha xalqaro forumda ishtirok etadi  | UzReport.news">
            <a:extLst>
              <a:ext uri="{FF2B5EF4-FFF2-40B4-BE49-F238E27FC236}">
                <a16:creationId xmlns:a16="http://schemas.microsoft.com/office/drawing/2014/main" id="{7CCFF934-F627-4B63-9583-670F7825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91" y="2620191"/>
            <a:ext cx="3535222" cy="217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Сом обыкновенный — рыба семейства сомовые, Silurus glanis">
            <a:extLst>
              <a:ext uri="{FF2B5EF4-FFF2-40B4-BE49-F238E27FC236}">
                <a16:creationId xmlns:a16="http://schemas.microsoft.com/office/drawing/2014/main" id="{95D16681-0E67-4B3D-80AF-782DB705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58" y="2623930"/>
            <a:ext cx="4606263" cy="21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Щука: виды и состав, польза и калорийность, пищевая ценность щуки">
            <a:extLst>
              <a:ext uri="{FF2B5EF4-FFF2-40B4-BE49-F238E27FC236}">
                <a16:creationId xmlns:a16="http://schemas.microsoft.com/office/drawing/2014/main" id="{570D413F-E1B0-4032-B13E-4FA412786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3" b="19557"/>
          <a:stretch/>
        </p:blipFill>
        <p:spPr bwMode="auto">
          <a:xfrm>
            <a:off x="172278" y="4921065"/>
            <a:ext cx="3528254" cy="182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Маринка ащикольская | Рыбалка и охота в Казахстане">
            <a:extLst>
              <a:ext uri="{FF2B5EF4-FFF2-40B4-BE49-F238E27FC236}">
                <a16:creationId xmlns:a16="http://schemas.microsoft.com/office/drawing/2014/main" id="{A121BFAA-499D-4004-ACC9-4FD6D478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90" y="4900922"/>
            <a:ext cx="3553967" cy="195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Ana xolos: Xitoyda baliq 8000 yil muqaddam yetishtirilgan">
            <a:extLst>
              <a:ext uri="{FF2B5EF4-FFF2-40B4-BE49-F238E27FC236}">
                <a16:creationId xmlns:a16="http://schemas.microsoft.com/office/drawing/2014/main" id="{78A39764-7ABA-498D-82CE-91AB4453D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2" b="24245"/>
          <a:stretch/>
        </p:blipFill>
        <p:spPr bwMode="auto">
          <a:xfrm>
            <a:off x="8236226" y="4900922"/>
            <a:ext cx="3528254" cy="149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F67EB-BC2A-4872-B09C-C85583B58626}"/>
              </a:ext>
            </a:extLst>
          </p:cNvPr>
          <p:cNvSpPr/>
          <p:nvPr/>
        </p:nvSpPr>
        <p:spPr>
          <a:xfrm>
            <a:off x="172278" y="1045410"/>
            <a:ext cx="11847443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bug‘u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kabutar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g‘urrak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tirnoqli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to‘ng‘iz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irbis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Menzbir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sug‘uri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kitob”ga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1B5AB654-4B36-4F5B-8611-785B82F35615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Biosfera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qo‘riqxonasi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556" name="Picture 4" descr="O'zbekistonni 10 ta nodir hayvonlari | Odam.uz - Odamlar uchun veb-sayti">
            <a:extLst>
              <a:ext uri="{FF2B5EF4-FFF2-40B4-BE49-F238E27FC236}">
                <a16:creationId xmlns:a16="http://schemas.microsoft.com/office/drawing/2014/main" id="{163374D4-A6F2-4BD5-A747-7BFB6482C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/>
          <a:stretch/>
        </p:blipFill>
        <p:spPr bwMode="auto">
          <a:xfrm>
            <a:off x="172281" y="3021497"/>
            <a:ext cx="2803438" cy="19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Марказий Осиёнинг йўқолиб бораётган 10 турдаги жонзоти">
            <a:extLst>
              <a:ext uri="{FF2B5EF4-FFF2-40B4-BE49-F238E27FC236}">
                <a16:creationId xmlns:a16="http://schemas.microsoft.com/office/drawing/2014/main" id="{698109E5-E428-4B77-A870-F5E3FE363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68" y="3021497"/>
            <a:ext cx="2734089" cy="19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Tuyoqli sutemizuvchilar@nambiolog.zn.uz">
            <a:extLst>
              <a:ext uri="{FF2B5EF4-FFF2-40B4-BE49-F238E27FC236}">
                <a16:creationId xmlns:a16="http://schemas.microsoft.com/office/drawing/2014/main" id="{BE666253-0244-475A-871B-0EC38BE2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44" y="3021497"/>
            <a:ext cx="2719782" cy="19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Jigarrang ayiq qanday turlarga tegishli. Ayiq turlari: fotosuratlar va  nomlar">
            <a:extLst>
              <a:ext uri="{FF2B5EF4-FFF2-40B4-BE49-F238E27FC236}">
                <a16:creationId xmlns:a16="http://schemas.microsoft.com/office/drawing/2014/main" id="{8751F342-1201-489A-B111-56A7D8FD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13" y="3021497"/>
            <a:ext cx="2779796" cy="19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В США олень убил ранившего его охотника">
            <a:extLst>
              <a:ext uri="{FF2B5EF4-FFF2-40B4-BE49-F238E27FC236}">
                <a16:creationId xmlns:a16="http://schemas.microsoft.com/office/drawing/2014/main" id="{7E1FF5FB-B09B-4798-BEF0-1A0A0A09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5085789"/>
            <a:ext cx="2803438" cy="16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Bedana boqish bo'yicha tavsiyalar - Zamin.uz">
            <a:extLst>
              <a:ext uri="{FF2B5EF4-FFF2-40B4-BE49-F238E27FC236}">
                <a16:creationId xmlns:a16="http://schemas.microsoft.com/office/drawing/2014/main" id="{1FF03619-BA6D-4224-B6B5-8B65CAE3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68" y="5085789"/>
            <a:ext cx="2734089" cy="16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Shahar kulrang kabutarlar. Moviy kaptar: u nima yeyayotgani va qancha  og'irligi borligi haqida ma'lumot">
            <a:extLst>
              <a:ext uri="{FF2B5EF4-FFF2-40B4-BE49-F238E27FC236}">
                <a16:creationId xmlns:a16="http://schemas.microsoft.com/office/drawing/2014/main" id="{37BD29DE-06B8-468F-966D-6095CA53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14" y="5085789"/>
            <a:ext cx="2779795" cy="16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Xabarovskda yovvoyi to`ng`iz odamlarga hujum qildi - Darakchi">
            <a:extLst>
              <a:ext uri="{FF2B5EF4-FFF2-40B4-BE49-F238E27FC236}">
                <a16:creationId xmlns:a16="http://schemas.microsoft.com/office/drawing/2014/main" id="{54486BFA-E810-4C3D-A046-6DDCC0DD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44" y="5085789"/>
            <a:ext cx="2719782" cy="16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58001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86A11BF8-9A8A-497B-9D25-A2E463D2CD2C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Qo‘riqxona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milliy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bog‘lar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: один скругленный угол 7">
            <a:extLst>
              <a:ext uri="{FF2B5EF4-FFF2-40B4-BE49-F238E27FC236}">
                <a16:creationId xmlns:a16="http://schemas.microsoft.com/office/drawing/2014/main" id="{74F74D14-96E4-4BD8-B8FF-B9941095B25F}"/>
              </a:ext>
            </a:extLst>
          </p:cNvPr>
          <p:cNvSpPr/>
          <p:nvPr/>
        </p:nvSpPr>
        <p:spPr>
          <a:xfrm flipH="1">
            <a:off x="172278" y="2726634"/>
            <a:ext cx="5565914" cy="1404731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Ugom-Chatqol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6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komplekslarini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rekreatsiya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Чаткальский биосферный заповедник 11-20 июня 2007 года (3)">
            <a:extLst>
              <a:ext uri="{FF2B5EF4-FFF2-40B4-BE49-F238E27FC236}">
                <a16:creationId xmlns:a16="http://schemas.microsoft.com/office/drawing/2014/main" id="{BDF86377-A02B-4A90-A092-6FA1C6381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79" y="1059029"/>
            <a:ext cx="2994991" cy="271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Чаткальский биосферный заповедник в Узбекистане">
            <a:extLst>
              <a:ext uri="{FF2B5EF4-FFF2-40B4-BE49-F238E27FC236}">
                <a16:creationId xmlns:a16="http://schemas.microsoft.com/office/drawing/2014/main" id="{FFE95ACE-20BE-4F07-8036-6ED3D918B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757" y="1059030"/>
            <a:ext cx="2835965" cy="27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Ugom-Chotqol davlat milliy tabiat bog'i faoliyati yanada  takkomillashtiriladi – Spot">
            <a:extLst>
              <a:ext uri="{FF2B5EF4-FFF2-40B4-BE49-F238E27FC236}">
                <a16:creationId xmlns:a16="http://schemas.microsoft.com/office/drawing/2014/main" id="{C6D27207-E0F5-4B00-8266-63403518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78" y="4131364"/>
            <a:ext cx="2994991" cy="24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Chotqol biosfera qo'riqxonasi | Uzbekistan Travel">
            <a:extLst>
              <a:ext uri="{FF2B5EF4-FFF2-40B4-BE49-F238E27FC236}">
                <a16:creationId xmlns:a16="http://schemas.microsoft.com/office/drawing/2014/main" id="{A101FE1D-5FDF-4E10-82D4-D17EF8B52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757" y="4131364"/>
            <a:ext cx="2835965" cy="248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72279" y="1023148"/>
            <a:ext cx="11860696" cy="16140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Chirchiq-Ohangaron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okrugi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Iqlimi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suvlari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tuproqlari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o‘simliklari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hayvonot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dunyosi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30CBE-019B-4E17-9A89-6212D110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14" y="3573731"/>
            <a:ext cx="2853359" cy="3034073"/>
          </a:xfrm>
          <a:prstGeom prst="rect">
            <a:avLst/>
          </a:prstGeom>
        </p:spPr>
      </p:pic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9" y="3755935"/>
            <a:ext cx="4823791" cy="28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5062330" y="3654298"/>
            <a:ext cx="4650451" cy="287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72279" y="2845911"/>
            <a:ext cx="11860696" cy="5996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BE8747-EDB1-48F4-B4FE-DBBA80CE7F5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28508C-3449-4841-8036-09790AB1E683}"/>
              </a:ext>
            </a:extLst>
          </p:cNvPr>
          <p:cNvSpPr/>
          <p:nvPr/>
        </p:nvSpPr>
        <p:spPr>
          <a:xfrm>
            <a:off x="397564" y="3193775"/>
            <a:ext cx="6745358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Qorjontov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chekkasidagi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Qirg‘iziston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Talas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Olatovi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D25CF4-26AB-4A7C-BCBB-51C94AC2B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6630" t="10609" r="14021" b="12638"/>
          <a:stretch/>
        </p:blipFill>
        <p:spPr>
          <a:xfrm>
            <a:off x="7354956" y="1005253"/>
            <a:ext cx="4545496" cy="57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4CE979-6850-43E7-B5AE-5EC03191EFA5}"/>
              </a:ext>
            </a:extLst>
          </p:cNvPr>
          <p:cNvSpPr/>
          <p:nvPr/>
        </p:nvSpPr>
        <p:spPr>
          <a:xfrm>
            <a:off x="66259" y="2329068"/>
            <a:ext cx="4890053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okrug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vodiylarini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Dalvarzin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cho‘lini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E760E0-26BB-4CCD-8DB5-343D218195EC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76D3EB-515E-40F6-ABF8-85493FB48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6630" t="10609" r="14021" b="12638"/>
          <a:stretch/>
        </p:blipFill>
        <p:spPr>
          <a:xfrm>
            <a:off x="4916556" y="1060172"/>
            <a:ext cx="3273287" cy="412538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08DEB0-2B1F-48EF-A98E-B33E2A34792C}"/>
              </a:ext>
            </a:extLst>
          </p:cNvPr>
          <p:cNvSpPr/>
          <p:nvPr/>
        </p:nvSpPr>
        <p:spPr>
          <a:xfrm>
            <a:off x="198782" y="5420142"/>
            <a:ext cx="11794435" cy="105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tabiyot fanlari» fakultеti «gеografiya va uni o'qitish mеtodikasi» kafеdrasi">
            <a:extLst>
              <a:ext uri="{FF2B5EF4-FFF2-40B4-BE49-F238E27FC236}">
                <a16:creationId xmlns:a16="http://schemas.microsoft.com/office/drawing/2014/main" id="{FB50AB2C-7A84-4680-A6A9-6BBCCA98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618" y="1060172"/>
            <a:ext cx="3657599" cy="412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77FD44-118E-404C-960D-097374ADD05D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ashkent Map Stock Illustrations – 1,293 Tashkent Map Stock Illustrations,  Vectors &amp; Clipart - Dreamstime">
            <a:extLst>
              <a:ext uri="{FF2B5EF4-FFF2-40B4-BE49-F238E27FC236}">
                <a16:creationId xmlns:a16="http://schemas.microsoft.com/office/drawing/2014/main" id="{9A005F14-AF2C-4683-8681-7CC984C46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91" y="1073426"/>
            <a:ext cx="3743739" cy="387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F08F25-33C8-4283-BE6F-20FECB8C8211}"/>
              </a:ext>
            </a:extLst>
          </p:cNvPr>
          <p:cNvSpPr/>
          <p:nvPr/>
        </p:nvSpPr>
        <p:spPr>
          <a:xfrm>
            <a:off x="225286" y="2257836"/>
            <a:ext cx="4890052" cy="105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vodiysidagi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kaynozoy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eralari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jinslaridan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B72EB6-969B-42CF-BCCF-E306F9ABB8F0}"/>
              </a:ext>
            </a:extLst>
          </p:cNvPr>
          <p:cNvSpPr/>
          <p:nvPr/>
        </p:nvSpPr>
        <p:spPr>
          <a:xfrm>
            <a:off x="119268" y="4813852"/>
            <a:ext cx="11913704" cy="193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qumtosh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slaneslar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paleogen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neogen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davrlarining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shag‘al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'arbiy Tyanshan' YuNESKOning Butunjahon mеroslari ro'yxatiga oshiqmoqda »  GeoOlamga xush kelibsiz!">
            <a:extLst>
              <a:ext uri="{FF2B5EF4-FFF2-40B4-BE49-F238E27FC236}">
                <a16:creationId xmlns:a16="http://schemas.microsoft.com/office/drawing/2014/main" id="{09F90DF2-443A-49DF-B659-5020E095E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714" y="1726095"/>
            <a:ext cx="3429000" cy="29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111FB-87E9-4279-996D-ACFEC02DCF27}"/>
              </a:ext>
            </a:extLst>
          </p:cNvPr>
          <p:cNvSpPr/>
          <p:nvPr/>
        </p:nvSpPr>
        <p:spPr>
          <a:xfrm>
            <a:off x="129209" y="1496863"/>
            <a:ext cx="11933582" cy="164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kaledon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burmalanishida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yemirilgan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vodiylarini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C5D84E-EFDE-48C3-9DC9-88571889C835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Ugom-Chotqol davlat milliy tabiat bog'i bo'yicha hukumat qarori qabul  qilindi">
            <a:extLst>
              <a:ext uri="{FF2B5EF4-FFF2-40B4-BE49-F238E27FC236}">
                <a16:creationId xmlns:a16="http://schemas.microsoft.com/office/drawing/2014/main" id="{1AA8E577-945E-4D94-AFDF-146975FBF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9" y="3684749"/>
            <a:ext cx="5701750" cy="30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UNESKO va Yevroittifoq Oʻzbekistonning qishloq joylarida aholi turmushini  yaxshilashga yordam beradi">
            <a:extLst>
              <a:ext uri="{FF2B5EF4-FFF2-40B4-BE49-F238E27FC236}">
                <a16:creationId xmlns:a16="http://schemas.microsoft.com/office/drawing/2014/main" id="{376A4BCA-BB01-4F67-B810-29BAF41F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20" y="3684748"/>
            <a:ext cx="5433391" cy="30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BDD78-1C7F-4564-947F-CABC4372F162}"/>
              </a:ext>
            </a:extLst>
          </p:cNvPr>
          <p:cNvSpPr/>
          <p:nvPr/>
        </p:nvSpPr>
        <p:spPr>
          <a:xfrm>
            <a:off x="125896" y="1709529"/>
            <a:ext cx="11940208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antropogen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neotektonik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qayirlarining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yorqin</a:t>
            </a:r>
            <a:endParaRPr lang="en-US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ifodasidir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ECF261-A2F7-4A90-9348-84BE48D20B03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Ugom tizmasi - Vikipediya">
            <a:extLst>
              <a:ext uri="{FF2B5EF4-FFF2-40B4-BE49-F238E27FC236}">
                <a16:creationId xmlns:a16="http://schemas.microsoft.com/office/drawing/2014/main" id="{763A355C-A235-4E2E-A689-6DB345F3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3743742"/>
            <a:ext cx="5255867" cy="289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atkal Mountain Forest Reserve - as a basis for biodiversity conservation  in Uzbekistan">
            <a:extLst>
              <a:ext uri="{FF2B5EF4-FFF2-40B4-BE49-F238E27FC236}">
                <a16:creationId xmlns:a16="http://schemas.microsoft.com/office/drawing/2014/main" id="{CDA754C3-7192-406F-8356-3CF2DD0F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22" y="3743741"/>
            <a:ext cx="5910469" cy="289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265044" y="3073872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Talas </a:t>
            </a:r>
          </a:p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Olatovidan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panjasimon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Qorjontov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Ko‘ksuv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Chandalash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CC929B-EE9A-42D2-9811-45FF4056015F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AFB72-9D53-443E-B3AD-AE53B5FF3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6630" t="10609" r="14021" b="12638"/>
          <a:stretch/>
        </p:blipFill>
        <p:spPr>
          <a:xfrm>
            <a:off x="7487477" y="1616766"/>
            <a:ext cx="4055166" cy="452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265044" y="3126881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2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Talas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Olatovidan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Manas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(4484 m)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yaqinidan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  <a:p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g‘arbga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endParaRPr lang="en-US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Sayram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4236 m. </a:t>
            </a:r>
          </a:p>
          <a:p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Qorjontov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Mingbuloq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2834 m.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Ugom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Qorjontovlarning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yotiq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0CC929B-EE9A-42D2-9811-45FF4056015F}"/>
              </a:ext>
            </a:extLst>
          </p:cNvPr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AFB72-9D53-443E-B3AD-AE53B5FF3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6630" t="10609" r="14021" b="12638"/>
          <a:stretch/>
        </p:blipFill>
        <p:spPr>
          <a:xfrm>
            <a:off x="7580242" y="1749288"/>
            <a:ext cx="3873523" cy="43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5118</TotalTime>
  <Words>1712</Words>
  <Application>Microsoft Office PowerPoint</Application>
  <PresentationFormat>Широкоэкранный</PresentationFormat>
  <Paragraphs>100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Open Sans Light</vt:lpstr>
      <vt:lpstr>Tahoma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512</cp:revision>
  <dcterms:created xsi:type="dcterms:W3CDTF">2020-09-25T10:29:56Z</dcterms:created>
  <dcterms:modified xsi:type="dcterms:W3CDTF">2021-02-17T10:13:04Z</dcterms:modified>
</cp:coreProperties>
</file>