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93" r:id="rId3"/>
    <p:sldId id="294" r:id="rId4"/>
    <p:sldId id="296" r:id="rId5"/>
    <p:sldId id="1414" r:id="rId6"/>
    <p:sldId id="1407" r:id="rId7"/>
    <p:sldId id="341" r:id="rId8"/>
    <p:sldId id="318" r:id="rId9"/>
    <p:sldId id="309" r:id="rId10"/>
    <p:sldId id="362" r:id="rId11"/>
    <p:sldId id="308" r:id="rId12"/>
    <p:sldId id="363" r:id="rId13"/>
    <p:sldId id="366" r:id="rId14"/>
    <p:sldId id="394" r:id="rId15"/>
    <p:sldId id="399" r:id="rId16"/>
    <p:sldId id="1408" r:id="rId17"/>
    <p:sldId id="374" r:id="rId18"/>
    <p:sldId id="400" r:id="rId19"/>
    <p:sldId id="401" r:id="rId20"/>
    <p:sldId id="402" r:id="rId21"/>
    <p:sldId id="403" r:id="rId22"/>
    <p:sldId id="404" r:id="rId23"/>
    <p:sldId id="1409" r:id="rId24"/>
    <p:sldId id="1410" r:id="rId25"/>
    <p:sldId id="1411" r:id="rId26"/>
    <p:sldId id="1412" r:id="rId27"/>
    <p:sldId id="1413" r:id="rId28"/>
    <p:sldId id="1406" r:id="rId29"/>
    <p:sldId id="332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1E0AB6"/>
    <a:srgbClr val="000000"/>
    <a:srgbClr val="FF3300"/>
    <a:srgbClr val="FFFF66"/>
    <a:srgbClr val="FFFF99"/>
    <a:srgbClr val="5B9BD5"/>
    <a:srgbClr val="B0C3E6"/>
    <a:srgbClr val="000B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9D876A-720C-4448-BCB7-9DEA1FFB682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0A744D1-42AF-4339-B543-95A4E394F90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Inson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tabiatdan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oladigan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barcha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moddiy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boyliklar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–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yerosti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boyliklari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suv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havo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tuproq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o‘simliklar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hayvonot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olami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boshqalar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tabiiy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resurs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2400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boylik</a:t>
          </a:r>
          <a:r>
            <a: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hisoblanadi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E38C88-0820-436F-980E-A2035F6C598E}" type="parTrans" cxnId="{B9814B74-8039-4ED0-987B-E240B6010001}">
      <dgm:prSet/>
      <dgm:spPr/>
      <dgm:t>
        <a:bodyPr/>
        <a:lstStyle/>
        <a:p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49479D-556C-4893-A365-EBB324ADA425}" type="sibTrans" cxnId="{B9814B74-8039-4ED0-987B-E240B6010001}">
      <dgm:prSet/>
      <dgm:spPr/>
      <dgm:t>
        <a:bodyPr/>
        <a:lstStyle/>
        <a:p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677A22-A110-446B-BD2F-0562D664F66A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Hozirgi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kunda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tabiatga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inson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xo‘jalik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faoliyatining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ta’siri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natijasida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respublikamizning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ba’zi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okruglari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Orolbo‘yi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Surxon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vodiysi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Quyi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Zarafshon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Quyi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Amudaryo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)da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ekologik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holat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yomonlashib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bormoqda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13E14B-D4C7-4AB9-90D9-4C50084E963F}" type="parTrans" cxnId="{8767C142-99E7-4902-AB0C-6C14E8091993}">
      <dgm:prSet/>
      <dgm:spPr/>
      <dgm:t>
        <a:bodyPr/>
        <a:lstStyle/>
        <a:p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DF35C8-58AA-4669-B5CB-C618FAC94DDF}" type="sibTrans" cxnId="{8767C142-99E7-4902-AB0C-6C14E8091993}">
      <dgm:prSet/>
      <dgm:spPr/>
      <dgm:t>
        <a:bodyPr/>
        <a:lstStyle/>
        <a:p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6C17E8-44FE-423E-94EC-F8B395ABD42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O‘zbekiston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havosining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ifloslanishida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energetika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neft-gaz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sanoati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transport,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kimyo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sanoati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metallurgiya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sanoati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maishiy-kommunal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xo‘jalikning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hissasi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katta</a:t>
          </a:r>
          <a:r>
            <a: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268C9E-B6D5-41C3-9164-0CEF321174C0}" type="parTrans" cxnId="{851C4DA1-5A4C-4EE1-8984-C195096D84F2}">
      <dgm:prSet/>
      <dgm:spPr/>
      <dgm:t>
        <a:bodyPr/>
        <a:lstStyle/>
        <a:p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A1875D-6911-490F-B7C7-81ECBE91788B}" type="sibTrans" cxnId="{851C4DA1-5A4C-4EE1-8984-C195096D84F2}">
      <dgm:prSet/>
      <dgm:spPr/>
      <dgm:t>
        <a:bodyPr/>
        <a:lstStyle/>
        <a:p>
          <a:endParaRPr lang="ru-RU" sz="2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5F745E-F63C-4267-9CE3-613C9D98B746}" type="pres">
      <dgm:prSet presAssocID="{489D876A-720C-4448-BCB7-9DEA1FFB6823}" presName="Name0" presStyleCnt="0">
        <dgm:presLayoutVars>
          <dgm:chMax val="7"/>
          <dgm:chPref val="7"/>
          <dgm:dir/>
        </dgm:presLayoutVars>
      </dgm:prSet>
      <dgm:spPr/>
    </dgm:pt>
    <dgm:pt modelId="{B8A77CD5-81A8-4434-9B03-E935DF1C7A2E}" type="pres">
      <dgm:prSet presAssocID="{489D876A-720C-4448-BCB7-9DEA1FFB6823}" presName="Name1" presStyleCnt="0"/>
      <dgm:spPr/>
    </dgm:pt>
    <dgm:pt modelId="{7011CF90-FB05-414E-8969-375419AB17CE}" type="pres">
      <dgm:prSet presAssocID="{489D876A-720C-4448-BCB7-9DEA1FFB6823}" presName="cycle" presStyleCnt="0"/>
      <dgm:spPr/>
    </dgm:pt>
    <dgm:pt modelId="{ED440C88-585A-499F-A63F-DCD134A8F161}" type="pres">
      <dgm:prSet presAssocID="{489D876A-720C-4448-BCB7-9DEA1FFB6823}" presName="srcNode" presStyleLbl="node1" presStyleIdx="0" presStyleCnt="3"/>
      <dgm:spPr/>
    </dgm:pt>
    <dgm:pt modelId="{A52F9270-5B78-4201-A089-234864119EBB}" type="pres">
      <dgm:prSet presAssocID="{489D876A-720C-4448-BCB7-9DEA1FFB6823}" presName="conn" presStyleLbl="parChTrans1D2" presStyleIdx="0" presStyleCnt="1"/>
      <dgm:spPr/>
    </dgm:pt>
    <dgm:pt modelId="{20D6A812-CA09-44D4-89C8-E78F643587A2}" type="pres">
      <dgm:prSet presAssocID="{489D876A-720C-4448-BCB7-9DEA1FFB6823}" presName="extraNode" presStyleLbl="node1" presStyleIdx="0" presStyleCnt="3"/>
      <dgm:spPr/>
    </dgm:pt>
    <dgm:pt modelId="{197DF94D-E81E-4947-B398-8C299ADC57A0}" type="pres">
      <dgm:prSet presAssocID="{489D876A-720C-4448-BCB7-9DEA1FFB6823}" presName="dstNode" presStyleLbl="node1" presStyleIdx="0" presStyleCnt="3"/>
      <dgm:spPr/>
    </dgm:pt>
    <dgm:pt modelId="{321D4A24-B766-43F2-9F6F-B1FDBA55DD53}" type="pres">
      <dgm:prSet presAssocID="{C0A744D1-42AF-4339-B543-95A4E394F903}" presName="text_1" presStyleLbl="node1" presStyleIdx="0" presStyleCnt="3" custScaleY="124424">
        <dgm:presLayoutVars>
          <dgm:bulletEnabled val="1"/>
        </dgm:presLayoutVars>
      </dgm:prSet>
      <dgm:spPr/>
    </dgm:pt>
    <dgm:pt modelId="{AB73A90D-6219-47A0-B868-06E1820BED0A}" type="pres">
      <dgm:prSet presAssocID="{C0A744D1-42AF-4339-B543-95A4E394F903}" presName="accent_1" presStyleCnt="0"/>
      <dgm:spPr/>
    </dgm:pt>
    <dgm:pt modelId="{6D4C5CD3-7046-44F3-ABE2-CEDC6CCD4D6D}" type="pres">
      <dgm:prSet presAssocID="{C0A744D1-42AF-4339-B543-95A4E394F903}" presName="accentRepeatNode" presStyleLbl="solidFgAcc1" presStyleIdx="0" presStyleCnt="3" custScaleX="107039" custScaleY="104143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60000"/>
            <a:lumOff val="40000"/>
          </a:schemeClr>
        </a:solidFill>
        <a:ln/>
      </dgm:spPr>
    </dgm:pt>
    <dgm:pt modelId="{503BB25E-FE41-4431-B62B-7CC7DF668030}" type="pres">
      <dgm:prSet presAssocID="{2D677A22-A110-446B-BD2F-0562D664F66A}" presName="text_2" presStyleLbl="node1" presStyleIdx="1" presStyleCnt="3" custScaleY="116545">
        <dgm:presLayoutVars>
          <dgm:bulletEnabled val="1"/>
        </dgm:presLayoutVars>
      </dgm:prSet>
      <dgm:spPr/>
    </dgm:pt>
    <dgm:pt modelId="{1724BCEB-9D07-4A31-A740-E9F22A83C451}" type="pres">
      <dgm:prSet presAssocID="{2D677A22-A110-446B-BD2F-0562D664F66A}" presName="accent_2" presStyleCnt="0"/>
      <dgm:spPr/>
    </dgm:pt>
    <dgm:pt modelId="{54207224-D887-4532-A107-805B44ABB521}" type="pres">
      <dgm:prSet presAssocID="{2D677A22-A110-446B-BD2F-0562D664F66A}" presName="accentRepeatNode" presStyleLbl="solidFgAcc1" presStyleIdx="1" presStyleCnt="3"/>
      <dgm:spPr>
        <a:solidFill>
          <a:srgbClr val="FFFF00"/>
        </a:solidFill>
        <a:ln>
          <a:solidFill>
            <a:srgbClr val="FFC000"/>
          </a:solidFill>
        </a:ln>
      </dgm:spPr>
    </dgm:pt>
    <dgm:pt modelId="{A18DD136-C47B-4DBA-8FBE-2A082801CD79}" type="pres">
      <dgm:prSet presAssocID="{396C17E8-44FE-423E-94EC-F8B395ABD42B}" presName="text_3" presStyleLbl="node1" presStyleIdx="2" presStyleCnt="3">
        <dgm:presLayoutVars>
          <dgm:bulletEnabled val="1"/>
        </dgm:presLayoutVars>
      </dgm:prSet>
      <dgm:spPr/>
    </dgm:pt>
    <dgm:pt modelId="{7D61F65F-6298-4FED-AA1C-4D6F4DD85649}" type="pres">
      <dgm:prSet presAssocID="{396C17E8-44FE-423E-94EC-F8B395ABD42B}" presName="accent_3" presStyleCnt="0"/>
      <dgm:spPr/>
    </dgm:pt>
    <dgm:pt modelId="{F7EC9F7D-1898-477C-8820-8A8D2E497BB1}" type="pres">
      <dgm:prSet presAssocID="{396C17E8-44FE-423E-94EC-F8B395ABD42B}" presName="accentRepeatNode" presStyleLbl="solidFgAcc1" presStyleIdx="2" presStyleCnt="3" custScaleY="94126"/>
      <dgm:spPr>
        <a:solidFill>
          <a:srgbClr val="0000FF"/>
        </a:solidFill>
        <a:ln>
          <a:solidFill>
            <a:srgbClr val="0033CC"/>
          </a:solidFill>
        </a:ln>
      </dgm:spPr>
    </dgm:pt>
  </dgm:ptLst>
  <dgm:cxnLst>
    <dgm:cxn modelId="{9D2D6E06-BF92-43F6-8D43-D89780E58594}" type="presOf" srcId="{8649479D-556C-4893-A365-EBB324ADA425}" destId="{A52F9270-5B78-4201-A089-234864119EBB}" srcOrd="0" destOrd="0" presId="urn:microsoft.com/office/officeart/2008/layout/VerticalCurvedList"/>
    <dgm:cxn modelId="{8767C142-99E7-4902-AB0C-6C14E8091993}" srcId="{489D876A-720C-4448-BCB7-9DEA1FFB6823}" destId="{2D677A22-A110-446B-BD2F-0562D664F66A}" srcOrd="1" destOrd="0" parTransId="{3613E14B-D4C7-4AB9-90D9-4C50084E963F}" sibTransId="{FBDF35C8-58AA-4669-B5CB-C618FAC94DDF}"/>
    <dgm:cxn modelId="{5E37A044-A0C9-4532-AC2D-037D04E842C2}" type="presOf" srcId="{2D677A22-A110-446B-BD2F-0562D664F66A}" destId="{503BB25E-FE41-4431-B62B-7CC7DF668030}" srcOrd="0" destOrd="0" presId="urn:microsoft.com/office/officeart/2008/layout/VerticalCurvedList"/>
    <dgm:cxn modelId="{D0AC9069-FF11-4470-9F49-A4E9E2701F78}" type="presOf" srcId="{396C17E8-44FE-423E-94EC-F8B395ABD42B}" destId="{A18DD136-C47B-4DBA-8FBE-2A082801CD79}" srcOrd="0" destOrd="0" presId="urn:microsoft.com/office/officeart/2008/layout/VerticalCurvedList"/>
    <dgm:cxn modelId="{B9814B74-8039-4ED0-987B-E240B6010001}" srcId="{489D876A-720C-4448-BCB7-9DEA1FFB6823}" destId="{C0A744D1-42AF-4339-B543-95A4E394F903}" srcOrd="0" destOrd="0" parTransId="{D8E38C88-0820-436F-980E-A2035F6C598E}" sibTransId="{8649479D-556C-4893-A365-EBB324ADA425}"/>
    <dgm:cxn modelId="{851C4DA1-5A4C-4EE1-8984-C195096D84F2}" srcId="{489D876A-720C-4448-BCB7-9DEA1FFB6823}" destId="{396C17E8-44FE-423E-94EC-F8B395ABD42B}" srcOrd="2" destOrd="0" parTransId="{0D268C9E-B6D5-41C3-9164-0CEF321174C0}" sibTransId="{95A1875D-6911-490F-B7C7-81ECBE91788B}"/>
    <dgm:cxn modelId="{87AAF8AA-EA88-4CFB-B4CC-E80F2BFE1CFE}" type="presOf" srcId="{489D876A-720C-4448-BCB7-9DEA1FFB6823}" destId="{0B5F745E-F63C-4267-9CE3-613C9D98B746}" srcOrd="0" destOrd="0" presId="urn:microsoft.com/office/officeart/2008/layout/VerticalCurvedList"/>
    <dgm:cxn modelId="{5A556AC7-5743-48FF-B9D7-A189692B8361}" type="presOf" srcId="{C0A744D1-42AF-4339-B543-95A4E394F903}" destId="{321D4A24-B766-43F2-9F6F-B1FDBA55DD53}" srcOrd="0" destOrd="0" presId="urn:microsoft.com/office/officeart/2008/layout/VerticalCurvedList"/>
    <dgm:cxn modelId="{4959B7AF-BB2C-4F0F-83C5-EEAF49943526}" type="presParOf" srcId="{0B5F745E-F63C-4267-9CE3-613C9D98B746}" destId="{B8A77CD5-81A8-4434-9B03-E935DF1C7A2E}" srcOrd="0" destOrd="0" presId="urn:microsoft.com/office/officeart/2008/layout/VerticalCurvedList"/>
    <dgm:cxn modelId="{227E1FA2-2F7E-48A9-B762-182F472E7974}" type="presParOf" srcId="{B8A77CD5-81A8-4434-9B03-E935DF1C7A2E}" destId="{7011CF90-FB05-414E-8969-375419AB17CE}" srcOrd="0" destOrd="0" presId="urn:microsoft.com/office/officeart/2008/layout/VerticalCurvedList"/>
    <dgm:cxn modelId="{95E01CC4-2E6F-4695-B5E0-1EAA22D92009}" type="presParOf" srcId="{7011CF90-FB05-414E-8969-375419AB17CE}" destId="{ED440C88-585A-499F-A63F-DCD134A8F161}" srcOrd="0" destOrd="0" presId="urn:microsoft.com/office/officeart/2008/layout/VerticalCurvedList"/>
    <dgm:cxn modelId="{66B57BBA-9EEB-4691-BEB3-3B66427ACD09}" type="presParOf" srcId="{7011CF90-FB05-414E-8969-375419AB17CE}" destId="{A52F9270-5B78-4201-A089-234864119EBB}" srcOrd="1" destOrd="0" presId="urn:microsoft.com/office/officeart/2008/layout/VerticalCurvedList"/>
    <dgm:cxn modelId="{59E62505-893E-4B31-AFF4-1A4213867205}" type="presParOf" srcId="{7011CF90-FB05-414E-8969-375419AB17CE}" destId="{20D6A812-CA09-44D4-89C8-E78F643587A2}" srcOrd="2" destOrd="0" presId="urn:microsoft.com/office/officeart/2008/layout/VerticalCurvedList"/>
    <dgm:cxn modelId="{5AF9B009-57A7-4273-B948-3BDDF1F8CDD1}" type="presParOf" srcId="{7011CF90-FB05-414E-8969-375419AB17CE}" destId="{197DF94D-E81E-4947-B398-8C299ADC57A0}" srcOrd="3" destOrd="0" presId="urn:microsoft.com/office/officeart/2008/layout/VerticalCurvedList"/>
    <dgm:cxn modelId="{904A805A-D72B-4CC8-9E58-90C745AA0D15}" type="presParOf" srcId="{B8A77CD5-81A8-4434-9B03-E935DF1C7A2E}" destId="{321D4A24-B766-43F2-9F6F-B1FDBA55DD53}" srcOrd="1" destOrd="0" presId="urn:microsoft.com/office/officeart/2008/layout/VerticalCurvedList"/>
    <dgm:cxn modelId="{EE5C58D9-18E1-4157-8725-23F98E9D1475}" type="presParOf" srcId="{B8A77CD5-81A8-4434-9B03-E935DF1C7A2E}" destId="{AB73A90D-6219-47A0-B868-06E1820BED0A}" srcOrd="2" destOrd="0" presId="urn:microsoft.com/office/officeart/2008/layout/VerticalCurvedList"/>
    <dgm:cxn modelId="{65061ABC-680C-4CE7-B103-C5C7384AD5C6}" type="presParOf" srcId="{AB73A90D-6219-47A0-B868-06E1820BED0A}" destId="{6D4C5CD3-7046-44F3-ABE2-CEDC6CCD4D6D}" srcOrd="0" destOrd="0" presId="urn:microsoft.com/office/officeart/2008/layout/VerticalCurvedList"/>
    <dgm:cxn modelId="{A26113BF-1564-473C-80BB-5F70D6907E62}" type="presParOf" srcId="{B8A77CD5-81A8-4434-9B03-E935DF1C7A2E}" destId="{503BB25E-FE41-4431-B62B-7CC7DF668030}" srcOrd="3" destOrd="0" presId="urn:microsoft.com/office/officeart/2008/layout/VerticalCurvedList"/>
    <dgm:cxn modelId="{66380F4C-3209-448A-9855-CBE0F1D4ADA6}" type="presParOf" srcId="{B8A77CD5-81A8-4434-9B03-E935DF1C7A2E}" destId="{1724BCEB-9D07-4A31-A740-E9F22A83C451}" srcOrd="4" destOrd="0" presId="urn:microsoft.com/office/officeart/2008/layout/VerticalCurvedList"/>
    <dgm:cxn modelId="{0A39B6E2-6F52-43BF-9E38-93CD4A6BC6D8}" type="presParOf" srcId="{1724BCEB-9D07-4A31-A740-E9F22A83C451}" destId="{54207224-D887-4532-A107-805B44ABB521}" srcOrd="0" destOrd="0" presId="urn:microsoft.com/office/officeart/2008/layout/VerticalCurvedList"/>
    <dgm:cxn modelId="{C285A94C-0048-42AC-8527-648BC0E2CDFB}" type="presParOf" srcId="{B8A77CD5-81A8-4434-9B03-E935DF1C7A2E}" destId="{A18DD136-C47B-4DBA-8FBE-2A082801CD79}" srcOrd="5" destOrd="0" presId="urn:microsoft.com/office/officeart/2008/layout/VerticalCurvedList"/>
    <dgm:cxn modelId="{2EA9399E-592C-4781-A665-A944C1667AA1}" type="presParOf" srcId="{B8A77CD5-81A8-4434-9B03-E935DF1C7A2E}" destId="{7D61F65F-6298-4FED-AA1C-4D6F4DD85649}" srcOrd="6" destOrd="0" presId="urn:microsoft.com/office/officeart/2008/layout/VerticalCurvedList"/>
    <dgm:cxn modelId="{01D6DBD4-BBF3-451A-9C1B-A838E430DC99}" type="presParOf" srcId="{7D61F65F-6298-4FED-AA1C-4D6F4DD85649}" destId="{F7EC9F7D-1898-477C-8820-8A8D2E497BB1}" srcOrd="0" destOrd="0" presId="urn:microsoft.com/office/officeart/2008/layout/VerticalCurvedLis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2F9270-5B78-4201-A089-234864119EBB}">
      <dsp:nvSpPr>
        <dsp:cNvPr id="0" name=""/>
        <dsp:cNvSpPr/>
      </dsp:nvSpPr>
      <dsp:spPr>
        <a:xfrm>
          <a:off x="-6740232" y="-1035091"/>
          <a:ext cx="8056762" cy="8056762"/>
        </a:xfrm>
        <a:prstGeom prst="blockArc">
          <a:avLst>
            <a:gd name="adj1" fmla="val 18900000"/>
            <a:gd name="adj2" fmla="val 2700000"/>
            <a:gd name="adj3" fmla="val 268"/>
          </a:avLst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D4A24-B766-43F2-9F6F-B1FDBA55DD53}">
      <dsp:nvSpPr>
        <dsp:cNvPr id="0" name=""/>
        <dsp:cNvSpPr/>
      </dsp:nvSpPr>
      <dsp:spPr>
        <a:xfrm>
          <a:off x="857274" y="452441"/>
          <a:ext cx="11278447" cy="1489748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95036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Inson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tabiatdan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oladigan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barcha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moddiy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boyliklar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–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yerosti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boyliklari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suv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havo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tuproq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o‘simliklar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hayvonot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olami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boshqalar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tabiiy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resurs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24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boylik</a:t>
          </a:r>
          <a:r>
            <a:rPr lang="en-U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hisoblanadi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ru-RU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7274" y="452441"/>
        <a:ext cx="11278447" cy="1489748"/>
      </dsp:txXfrm>
    </dsp:sp>
    <dsp:sp modelId="{6D4C5CD3-7046-44F3-ABE2-CEDC6CCD4D6D}">
      <dsp:nvSpPr>
        <dsp:cNvPr id="0" name=""/>
        <dsp:cNvSpPr/>
      </dsp:nvSpPr>
      <dsp:spPr>
        <a:xfrm>
          <a:off x="56277" y="417990"/>
          <a:ext cx="1601993" cy="1558650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</dsp:sp>
    <dsp:sp modelId="{503BB25E-FE41-4431-B62B-7CC7DF668030}">
      <dsp:nvSpPr>
        <dsp:cNvPr id="0" name=""/>
        <dsp:cNvSpPr/>
      </dsp:nvSpPr>
      <dsp:spPr>
        <a:xfrm>
          <a:off x="1292498" y="2295583"/>
          <a:ext cx="10843222" cy="1395411"/>
        </a:xfrm>
        <a:prstGeom prst="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95036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Hozirgi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kunda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tabiatga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inson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xo‘jalik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faoliyatining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ta’siri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natijasida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respublikamizning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ba’zi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okruglari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Orolbo‘yi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Surxon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vodiysi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Quyi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Zarafshon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Quyi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Amudaryo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)da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ekologik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holat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yomonlashib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bormoqda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92498" y="2295583"/>
        <a:ext cx="10843222" cy="1395411"/>
      </dsp:txXfrm>
    </dsp:sp>
    <dsp:sp modelId="{54207224-D887-4532-A107-805B44ABB521}">
      <dsp:nvSpPr>
        <dsp:cNvPr id="0" name=""/>
        <dsp:cNvSpPr/>
      </dsp:nvSpPr>
      <dsp:spPr>
        <a:xfrm>
          <a:off x="544176" y="2244967"/>
          <a:ext cx="1496644" cy="1496644"/>
        </a:xfrm>
        <a:prstGeom prst="ellipse">
          <a:avLst/>
        </a:prstGeom>
        <a:solidFill>
          <a:srgbClr val="FFFF00"/>
        </a:solidFill>
        <a:ln w="635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8DD136-C47B-4DBA-8FBE-2A082801CD79}">
      <dsp:nvSpPr>
        <dsp:cNvPr id="0" name=""/>
        <dsp:cNvSpPr/>
      </dsp:nvSpPr>
      <dsp:spPr>
        <a:xfrm>
          <a:off x="857274" y="4190605"/>
          <a:ext cx="11278447" cy="1197315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5036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O‘zbekiston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havosining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ifloslanishida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energetika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neft-gaz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sanoati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transport,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kimyo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sanoati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metallurgiya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sanoati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maishiy-kommunal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xo‘jalikning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hissasi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katta</a:t>
          </a:r>
          <a:r>
            <a:rPr lang="en-US" sz="24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7274" y="4190605"/>
        <a:ext cx="11278447" cy="1197315"/>
      </dsp:txXfrm>
    </dsp:sp>
    <dsp:sp modelId="{F7EC9F7D-1898-477C-8820-8A8D2E497BB1}">
      <dsp:nvSpPr>
        <dsp:cNvPr id="0" name=""/>
        <dsp:cNvSpPr/>
      </dsp:nvSpPr>
      <dsp:spPr>
        <a:xfrm>
          <a:off x="108951" y="4084897"/>
          <a:ext cx="1496644" cy="1408731"/>
        </a:xfrm>
        <a:prstGeom prst="ellipse">
          <a:avLst/>
        </a:prstGeom>
        <a:solidFill>
          <a:srgbClr val="0000FF"/>
        </a:solidFill>
        <a:ln w="6350" cap="flat" cmpd="sng" algn="ctr">
          <a:solidFill>
            <a:srgbClr val="0033CC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8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A46FC-AF03-47E1-9A8F-12CADA7B6C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ED33E-4D3E-4317-BF32-9FFC3BE179C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600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A6B3A-3155-4F26-A71D-1FE4885A1D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D9F26-E39A-4A8B-8E82-05C735995C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653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FC690-FB9D-47C3-BF48-945945BFC7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9831-81D6-4AEE-B8C2-933291FCB0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01833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A83BC-7D66-4E74-BF51-E7F10D9FC0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5888F-310F-47AF-ABF5-D5814E3C6B6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36240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CFF-40EA-4AD5-B0EB-1652831960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54EC6-C48A-4B66-B3E6-4FA865AEC2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70687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32752-F2AF-4942-88C9-26D843648C9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366A2-BBFC-4F03-BB38-E8C52DC3F71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505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796B-EFF0-45D1-97FB-0F79F01DFC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EC6A0-5DF5-497E-9DF4-BBA702267FF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66210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4870-C4D6-420D-B258-29BA42EB30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DDA38-2E21-465F-81EE-97CCBAB8359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0851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D052C-480B-4EA9-A021-797CDBCD02A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3C23A-41E0-45DF-9969-6E9185C687C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9575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E71DE-8556-4C49-80F4-D1AD4044417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B5844-0449-4EE1-AF29-C77CA835A5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58703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E5521-679C-4E5C-B1F8-AA97AE465D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37D3-EFC7-4699-BFF7-C1C63BA48A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565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91324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0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7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3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9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5AE-5617-4C2D-8ABD-AD664B6A9F0F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0129-4B21-44BC-A65A-9E06D7DD90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E644D-629C-40CD-A011-E062ABECA4E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0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1588" y="4763"/>
            <a:ext cx="12190412" cy="1976437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1431235" y="2058988"/>
            <a:ext cx="10125561" cy="341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29525" rIns="0" bIns="0">
            <a:spAutoFit/>
          </a:bodyPr>
          <a:lstStyle/>
          <a:p>
            <a:pPr marL="38100" algn="ctr" defTabSz="685800"/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8100" algn="ctr" defTabSz="685800"/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O‘zbekistonning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boyliklari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ularni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muhofaza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qilish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Tabiat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komplekslari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tavsifi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O‘zbekistonning</a:t>
            </a:r>
            <a:r>
              <a:rPr lang="en-US" altLang="ru-RU" sz="4400" b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tabiiy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altLang="ru-RU" sz="4400" b="1" dirty="0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400" b="1" dirty="0" err="1">
                <a:solidFill>
                  <a:srgbClr val="1E0AB6"/>
                </a:solidFill>
                <a:latin typeface="Arial" pitchFamily="34" charset="0"/>
                <a:cs typeface="Arial" pitchFamily="34" charset="0"/>
              </a:rPr>
              <a:t>okruglari</a:t>
            </a:r>
            <a:endParaRPr lang="uz-Cyrl-UZ" altLang="ru-RU" sz="4400" b="1" dirty="0">
              <a:solidFill>
                <a:srgbClr val="1E0AB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451681" y="2238401"/>
            <a:ext cx="728662" cy="2009775"/>
          </a:xfrm>
          <a:custGeom>
            <a:avLst/>
            <a:gdLst>
              <a:gd name="T0" fmla="*/ 0 w 344170"/>
              <a:gd name="T1" fmla="*/ 0 h 680719"/>
              <a:gd name="T2" fmla="*/ 344170 w 344170"/>
              <a:gd name="T3" fmla="*/ 680719 h 680719"/>
            </a:gdLst>
            <a:ahLst/>
            <a:cxnLst>
              <a:cxn ang="0">
                <a:pos x="343828" y="0"/>
              </a:cxn>
              <a:cxn ang="0">
                <a:pos x="0" y="0"/>
              </a:cxn>
              <a:cxn ang="0">
                <a:pos x="0" y="680466"/>
              </a:cxn>
              <a:cxn ang="0">
                <a:pos x="343828" y="680466"/>
              </a:cxn>
              <a:cxn ang="0">
                <a:pos x="343828" y="0"/>
              </a:cxn>
            </a:cxnLst>
            <a:rect l="T0" t="T1" r="T2" b="T3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5" name="object 9"/>
          <p:cNvSpPr>
            <a:spLocks noChangeArrowheads="1"/>
          </p:cNvSpPr>
          <p:nvPr/>
        </p:nvSpPr>
        <p:spPr bwMode="auto">
          <a:xfrm>
            <a:off x="9928224" y="422275"/>
            <a:ext cx="1828801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6" name="object 10"/>
          <p:cNvSpPr>
            <a:spLocks noChangeArrowheads="1"/>
          </p:cNvSpPr>
          <p:nvPr/>
        </p:nvSpPr>
        <p:spPr bwMode="auto">
          <a:xfrm>
            <a:off x="9928225" y="409575"/>
            <a:ext cx="18288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0" y="0"/>
              </a:cxn>
              <a:cxn ang="0">
                <a:pos x="603605" y="0"/>
              </a:cxn>
              <a:cxn ang="0">
                <a:pos x="603605" y="603618"/>
              </a:cxn>
              <a:cxn ang="0">
                <a:pos x="0" y="603618"/>
              </a:cxn>
              <a:cxn ang="0">
                <a:pos x="0" y="0"/>
              </a:cxn>
            </a:cxnLst>
            <a:rect l="T0" t="T1" r="T2" b="T3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107613" y="635000"/>
            <a:ext cx="587375" cy="766763"/>
          </a:xfrm>
          <a:prstGeom prst="rect">
            <a:avLst/>
          </a:prstGeom>
        </p:spPr>
        <p:txBody>
          <a:bodyPr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ru-RU" sz="48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800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52138" y="795338"/>
            <a:ext cx="979487" cy="517525"/>
          </a:xfrm>
          <a:prstGeom prst="rect">
            <a:avLst/>
          </a:prstGeom>
        </p:spPr>
        <p:txBody>
          <a:bodyPr lIns="0" tIns="25498" rIns="0" bIns="0">
            <a:spAutoFit/>
          </a:bodyPr>
          <a:lstStyle/>
          <a:p>
            <a:pPr defTabSz="1218848">
              <a:spcBef>
                <a:spcPts val="201"/>
              </a:spcBef>
              <a:defRPr/>
            </a:pPr>
            <a:r>
              <a:rPr lang="en-US" sz="32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2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2201069" y="409575"/>
            <a:ext cx="7131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0910" rIns="0" bIns="0">
            <a:spAutoFit/>
          </a:bodyPr>
          <a:lstStyle/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GEOGRAFIYA</a:t>
            </a:r>
            <a:endParaRPr lang="ru-RU" altLang="ru-RU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ject 5">
            <a:extLst/>
          </p:cNvPr>
          <p:cNvSpPr/>
          <p:nvPr/>
        </p:nvSpPr>
        <p:spPr>
          <a:xfrm>
            <a:off x="453268" y="4372856"/>
            <a:ext cx="727075" cy="162636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5" name="Picture 11" descr="https://pngicon.ru/file/uploads/iconka_globus.png">
            <a:extLst>
              <a:ext uri="{FF2B5EF4-FFF2-40B4-BE49-F238E27FC236}">
                <a16:creationId xmlns:a16="http://schemas.microsoft.com/office/drawing/2014/main" id="{01A3F933-4AEE-4640-985D-4FFF952D8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66134" y="106589"/>
            <a:ext cx="1745796" cy="1745796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DD343D-3FD1-420C-8870-BFBF793AEE12}"/>
              </a:ext>
            </a:extLst>
          </p:cNvPr>
          <p:cNvSpPr/>
          <p:nvPr/>
        </p:nvSpPr>
        <p:spPr>
          <a:xfrm>
            <a:off x="1577908" y="5771317"/>
            <a:ext cx="796365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Заголовок 6">
            <a:extLst>
              <a:ext uri="{FF2B5EF4-FFF2-40B4-BE49-F238E27FC236}">
                <a16:creationId xmlns:a16="http://schemas.microsoft.com/office/drawing/2014/main" id="{E3B0B3BD-9103-4167-A1B0-29D7823337C4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O‘simliklarga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insonning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ta’siri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C225118-BC88-4796-AE7C-8273B9A88CA1}"/>
              </a:ext>
            </a:extLst>
          </p:cNvPr>
          <p:cNvSpPr/>
          <p:nvPr/>
        </p:nvSpPr>
        <p:spPr>
          <a:xfrm>
            <a:off x="155575" y="927018"/>
            <a:ext cx="11926956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o‘rmonlarga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mevali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yong‘oq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pista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bodom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do‘lana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hokazo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dorivor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zira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piyoz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anzur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qoraqand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oqqayin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yetmak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o‘simliklarga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noto‘g‘ri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munosabatda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kamayib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ketmoqda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Aiden Gardens Exotic Dwarf Pista Plant Pistachio 1 Helathy Live Plant:  Amazon.in: Garden &amp; Outdoors">
            <a:extLst>
              <a:ext uri="{FF2B5EF4-FFF2-40B4-BE49-F238E27FC236}">
                <a16:creationId xmlns:a16="http://schemas.microsoft.com/office/drawing/2014/main" id="{215DEE70-0209-43E6-9441-249287FDC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41" y="2739260"/>
            <a:ext cx="3846581" cy="357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ZIRK (QORAQAND)NING FOYDALI XUSUSIYATLARI – OʻZBEKISTON XALQ TABOBATI  ASSOTSIATSIYASI">
            <a:extLst>
              <a:ext uri="{FF2B5EF4-FFF2-40B4-BE49-F238E27FC236}">
                <a16:creationId xmlns:a16="http://schemas.microsoft.com/office/drawing/2014/main" id="{BDA28E4C-6863-4043-AC49-0A4EDEABE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179" y="2739260"/>
            <a:ext cx="3697356" cy="357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Боярышник - Фитолеум">
            <a:extLst>
              <a:ext uri="{FF2B5EF4-FFF2-40B4-BE49-F238E27FC236}">
                <a16:creationId xmlns:a16="http://schemas.microsoft.com/office/drawing/2014/main" id="{ECE6D529-0841-4EA7-99AA-8A87753B7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50" y="2739260"/>
            <a:ext cx="3697356" cy="357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1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8C3E4BA6-214B-45B9-9961-A011F36D2303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Insonning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tabiatga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ta’siri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946C706-1D1D-4165-904B-D31CFE4F01F6}"/>
              </a:ext>
            </a:extLst>
          </p:cNvPr>
          <p:cNvSpPr/>
          <p:nvPr/>
        </p:nvSpPr>
        <p:spPr>
          <a:xfrm>
            <a:off x="132522" y="1337835"/>
            <a:ext cx="5552661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So‘nggi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yillarda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insonning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xo‘jalik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yerlarni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haydash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barpo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yaylovlardan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noto‘g‘ri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noto‘g‘ri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kamayib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ketmoqda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4F734A8-5311-475B-9D50-8986F8EA2818}"/>
              </a:ext>
            </a:extLst>
          </p:cNvPr>
          <p:cNvSpPr/>
          <p:nvPr/>
        </p:nvSpPr>
        <p:spPr>
          <a:xfrm>
            <a:off x="132522" y="5304046"/>
            <a:ext cx="11926956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oqquyruq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jayron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laylak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xongul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arxar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burama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shoxli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echki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morxo‘r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qirg‘ovul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kaklik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keskin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kamayib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ketdi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jumladan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Turon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yo‘lbarsi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butunlay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yo‘qolib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ketdi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Yo'qotilgan boylik - Turon yo'lbarsi | Odam.uz - Odamlar uchun veb-sayti">
            <a:extLst>
              <a:ext uri="{FF2B5EF4-FFF2-40B4-BE49-F238E27FC236}">
                <a16:creationId xmlns:a16="http://schemas.microsoft.com/office/drawing/2014/main" id="{EB363F30-55A4-4951-AB50-D26C292F6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78" y="851589"/>
            <a:ext cx="6141200" cy="416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Архар или Аргали. Звери Алтая. Природа Сибири - для тех кто не потерял  вкуса к жизни - Начни с дома своего">
            <a:extLst>
              <a:ext uri="{FF2B5EF4-FFF2-40B4-BE49-F238E27FC236}">
                <a16:creationId xmlns:a16="http://schemas.microsoft.com/office/drawing/2014/main" id="{07998C3E-E44D-45A8-B4D4-7B6DD076B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93" y="3392076"/>
            <a:ext cx="2189176" cy="188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xongul | www.ziyouz.uz">
            <a:extLst>
              <a:ext uri="{FF2B5EF4-FFF2-40B4-BE49-F238E27FC236}">
                <a16:creationId xmlns:a16="http://schemas.microsoft.com/office/drawing/2014/main" id="{928BCC21-71B3-4D2D-9F8D-C5E677086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126" y="3392076"/>
            <a:ext cx="2776695" cy="188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958994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60B8241-FEAE-4EF7-B640-A00E5AE05275}"/>
              </a:ext>
            </a:extLst>
          </p:cNvPr>
          <p:cNvSpPr/>
          <p:nvPr/>
        </p:nvSpPr>
        <p:spPr>
          <a:xfrm>
            <a:off x="0" y="1062706"/>
            <a:ext cx="8163339" cy="757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kamayib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borayotgan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noyob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oluvchi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jildli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nashr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B79E720-826B-4664-B120-C571E341586F}"/>
              </a:ext>
            </a:extLst>
          </p:cNvPr>
          <p:cNvSpPr/>
          <p:nvPr/>
        </p:nvSpPr>
        <p:spPr>
          <a:xfrm>
            <a:off x="155575" y="5163763"/>
            <a:ext cx="11822803" cy="9694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jildiga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noyob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Korovin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shirachi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noki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piyozi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tog‘piyoz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lolasi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anjir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Omonqora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Buxoro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astragali,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uzum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chinnigul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mingdevona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sumbul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chilonjiyda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Chimyon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lolasi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salim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AAD6AC1A-8F39-45C0-9381-EFC24964BB60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“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Qizil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kitob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”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4" name="Picture 2" descr="Qizil kitob»ning yaralishi tarixi">
            <a:extLst>
              <a:ext uri="{FF2B5EF4-FFF2-40B4-BE49-F238E27FC236}">
                <a16:creationId xmlns:a16="http://schemas.microsoft.com/office/drawing/2014/main" id="{4F73E1E6-FF10-4972-92F5-818D5EA8D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747" y="790795"/>
            <a:ext cx="3652631" cy="363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ingdevona - Wikiwand">
            <a:extLst>
              <a:ext uri="{FF2B5EF4-FFF2-40B4-BE49-F238E27FC236}">
                <a16:creationId xmlns:a16="http://schemas.microsoft.com/office/drawing/2014/main" id="{6E486737-C3FA-4594-8653-B02B8CD05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21" y="2225188"/>
            <a:ext cx="1826133" cy="221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Сумбул мускусный корень">
            <a:extLst>
              <a:ext uri="{FF2B5EF4-FFF2-40B4-BE49-F238E27FC236}">
                <a16:creationId xmlns:a16="http://schemas.microsoft.com/office/drawing/2014/main" id="{10228823-32CA-4848-8455-06F42451A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63" y="2225188"/>
            <a:ext cx="1986545" cy="21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Акс:Paeonia intermedia 1, Elok, Faizobod District.jpg — Википедия">
            <a:extLst>
              <a:ext uri="{FF2B5EF4-FFF2-40B4-BE49-F238E27FC236}">
                <a16:creationId xmlns:a16="http://schemas.microsoft.com/office/drawing/2014/main" id="{D3D1012B-4FB7-43B2-BFFE-D62122195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100" y="2225188"/>
            <a:ext cx="1848923" cy="222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ho`l mintaqasi - Kurs a guruh talabasi hamroyeva maftunaning">
            <a:extLst>
              <a:ext uri="{FF2B5EF4-FFF2-40B4-BE49-F238E27FC236}">
                <a16:creationId xmlns:a16="http://schemas.microsoft.com/office/drawing/2014/main" id="{BE6698E7-25EA-4221-AE05-BFD315C3E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415" y="2225188"/>
            <a:ext cx="1848924" cy="21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4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3C85B63-78EE-4102-9196-93CFEBBADB83}"/>
              </a:ext>
            </a:extLst>
          </p:cNvPr>
          <p:cNvSpPr/>
          <p:nvPr/>
        </p:nvSpPr>
        <p:spPr>
          <a:xfrm>
            <a:off x="171346" y="3148121"/>
            <a:ext cx="11849307" cy="2808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kitob”ning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jildidan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shalpangquloq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ko‘rshapalak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sug‘ur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qo‘shoyoq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qo‘ng‘ir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Turkiston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qunduzi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sirtlon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gepard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xongul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jayron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Buxoro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laylak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g‘oz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lochin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burgut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echkemar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kapcha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76104DE4-2092-430A-AF41-CB573D1B7330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“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Qizil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kitob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”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4" descr="Foto: Hisorning yovvoyi yirtqichlari — fotoqopqon ob'ektivida – Gazeta.uz">
            <a:extLst>
              <a:ext uri="{FF2B5EF4-FFF2-40B4-BE49-F238E27FC236}">
                <a16:creationId xmlns:a16="http://schemas.microsoft.com/office/drawing/2014/main" id="{250E8A39-3DB0-480A-91BA-F23589705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6" y="2796210"/>
            <a:ext cx="1842984" cy="198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o'lkamiz tog'lari tabiati">
            <a:extLst>
              <a:ext uri="{FF2B5EF4-FFF2-40B4-BE49-F238E27FC236}">
                <a16:creationId xmlns:a16="http://schemas.microsoft.com/office/drawing/2014/main" id="{9BBAE188-C7FA-469E-B58F-CFC5F84D6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262" y="2796210"/>
            <a:ext cx="2228850" cy="19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O'zbekiston Respublikasi Fanlar akademiyasi">
            <a:extLst>
              <a:ext uri="{FF2B5EF4-FFF2-40B4-BE49-F238E27FC236}">
                <a16:creationId xmlns:a16="http://schemas.microsoft.com/office/drawing/2014/main" id="{71464D29-EE24-4458-8844-CDB86E681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262" y="4873075"/>
            <a:ext cx="2228850" cy="184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Yandex.To'plamlar — Mening rasmlarim">
            <a:extLst>
              <a:ext uri="{FF2B5EF4-FFF2-40B4-BE49-F238E27FC236}">
                <a16:creationId xmlns:a16="http://schemas.microsoft.com/office/drawing/2014/main" id="{F7CADCDA-C0E9-4169-95B7-69DB29F23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258" y="4873074"/>
            <a:ext cx="2180396" cy="184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Lochin – Таджикистан – Энциклопедия на таджикском языке">
            <a:extLst>
              <a:ext uri="{FF2B5EF4-FFF2-40B4-BE49-F238E27FC236}">
                <a16:creationId xmlns:a16="http://schemas.microsoft.com/office/drawing/2014/main" id="{C675B298-D789-4C4F-BB7F-D3A691363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778" y="4873074"/>
            <a:ext cx="2734813" cy="184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Turnalar">
            <a:extLst>
              <a:ext uri="{FF2B5EF4-FFF2-40B4-BE49-F238E27FC236}">
                <a16:creationId xmlns:a16="http://schemas.microsoft.com/office/drawing/2014/main" id="{89D95C60-A911-42DE-8479-1C9321F52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258" y="2796210"/>
            <a:ext cx="2180396" cy="196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ujayra.uz – Telegram">
            <a:extLst>
              <a:ext uri="{FF2B5EF4-FFF2-40B4-BE49-F238E27FC236}">
                <a16:creationId xmlns:a16="http://schemas.microsoft.com/office/drawing/2014/main" id="{7E4950A5-4EE0-4E53-BF18-60F6C893F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778" y="2796209"/>
            <a:ext cx="2734813" cy="196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Jigarrang ayiq haqida qisqacha ma'lumot. Qo'ng'ir ayiq">
            <a:extLst>
              <a:ext uri="{FF2B5EF4-FFF2-40B4-BE49-F238E27FC236}">
                <a16:creationId xmlns:a16="http://schemas.microsoft.com/office/drawing/2014/main" id="{32AAFAD6-6E7D-4C4C-80BE-3E29FAD4D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996" y="2796209"/>
            <a:ext cx="2228850" cy="19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Allactaga elater">
            <a:extLst>
              <a:ext uri="{FF2B5EF4-FFF2-40B4-BE49-F238E27FC236}">
                <a16:creationId xmlns:a16="http://schemas.microsoft.com/office/drawing/2014/main" id="{3882952B-6910-4EEE-8B65-435D112E2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996" y="4873074"/>
            <a:ext cx="2228850" cy="184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Рустам Туйев (@rustam19883005) | Twitter">
            <a:extLst>
              <a:ext uri="{FF2B5EF4-FFF2-40B4-BE49-F238E27FC236}">
                <a16:creationId xmlns:a16="http://schemas.microsoft.com/office/drawing/2014/main" id="{0E7F1A1C-8244-41E1-92FF-F1762E3E5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5" y="4870174"/>
            <a:ext cx="1842984" cy="184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162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0BB01B13-AD0D-4699-A6C6-DC7A6D8B5A6A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0173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Alohida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muhofaza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qilinadigan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hududlar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1A0ECD5-650E-4EB2-907F-144984068772}"/>
              </a:ext>
            </a:extLst>
          </p:cNvPr>
          <p:cNvSpPr/>
          <p:nvPr/>
        </p:nvSpPr>
        <p:spPr>
          <a:xfrm>
            <a:off x="79512" y="1482205"/>
            <a:ext cx="12007401" cy="41285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 tabiatini muhofaza qilishda qo‘riqxona, milliy bog‘ va buyurtmaxonalarning ahamiyati juda katta. O‘zbekiston hududida 2016- yil holatiga ko‘ra 8 ta davlat qo‘riqxonasi, 3 ta milliy bog‘, 12 ta buyurtmaxona, 1 ta biosfera rezervati hamda 3 ta parvarishxonalar mavjud.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Как объединение в кластеры поможет развивать туризм в Узбекистане. Мнение  экспертов – Spot">
            <a:extLst>
              <a:ext uri="{FF2B5EF4-FFF2-40B4-BE49-F238E27FC236}">
                <a16:creationId xmlns:a16="http://schemas.microsoft.com/office/drawing/2014/main" id="{E9482ADB-115D-4B86-AAAF-1B4E5357E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9" y="2730936"/>
            <a:ext cx="5411857" cy="393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G'arbiy Tyanshan' YuNESKOning Butunjahon mеroslari ro'yxatiga oshiqmoqda »  GeoOlamga xush kelibsiz!">
            <a:extLst>
              <a:ext uri="{FF2B5EF4-FFF2-40B4-BE49-F238E27FC236}">
                <a16:creationId xmlns:a16="http://schemas.microsoft.com/office/drawing/2014/main" id="{58F90206-1438-4398-BE81-448C46F27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766" y="2730936"/>
            <a:ext cx="5544378" cy="393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637275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C225118-BC88-4796-AE7C-8273B9A88CA1}"/>
              </a:ext>
            </a:extLst>
          </p:cNvPr>
          <p:cNvSpPr/>
          <p:nvPr/>
        </p:nvSpPr>
        <p:spPr>
          <a:xfrm>
            <a:off x="7573893" y="2938047"/>
            <a:ext cx="4349888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Agar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respublikamizning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aksincha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)dan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FD4625D1-B2BF-4C5E-B13F-102FF9932BC4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8402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Tabiat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komplekslari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tavsifi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2" descr="Oʻzbekiston geografiyasi - Vikipediya">
            <a:extLst>
              <a:ext uri="{FF2B5EF4-FFF2-40B4-BE49-F238E27FC236}">
                <a16:creationId xmlns:a16="http://schemas.microsoft.com/office/drawing/2014/main" id="{255EA8EA-C138-4B4C-88BC-27CA29AFE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19" y="1179442"/>
            <a:ext cx="7159187" cy="492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68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5F67EB-BC2A-4872-B09C-C85583B58626}"/>
              </a:ext>
            </a:extLst>
          </p:cNvPr>
          <p:cNvSpPr/>
          <p:nvPr/>
        </p:nvSpPr>
        <p:spPr>
          <a:xfrm>
            <a:off x="6493564" y="2136597"/>
            <a:ext cx="5526157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farqlanadi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denudatsiya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eroziya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nuragan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to‘planadi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один скругленный угол 3">
            <a:extLst>
              <a:ext uri="{FF2B5EF4-FFF2-40B4-BE49-F238E27FC236}">
                <a16:creationId xmlns:a16="http://schemas.microsoft.com/office/drawing/2014/main" id="{6A1C366D-C7CE-4613-9364-E57D68A7B1B4}"/>
              </a:ext>
            </a:extLst>
          </p:cNvPr>
          <p:cNvSpPr/>
          <p:nvPr/>
        </p:nvSpPr>
        <p:spPr>
          <a:xfrm flipH="1">
            <a:off x="172277" y="5174973"/>
            <a:ext cx="11847444" cy="1404731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qalin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cho‘kindi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paleozoy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mezozoy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gersin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so‘nggi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94339085-1DF5-4AF4-872E-0C53FB5F6D88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Tabiat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komplekslari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tavsifi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0" name="Picture 2" descr="Usbekistan, Schattiges Relief. Farbig Nach Höhe, Mit Den Grossen  Agglomerationen. Inklusive Clip Pfad Für Die Staatsgrenze. Projektion:  Mercator; Geographischer Bereich: W: 54,8, E: 73,9; S: 36,5; N: 46,6  Lizenzfreie Fotos, Bilder Und Stock Fotografie ...">
            <a:extLst>
              <a:ext uri="{FF2B5EF4-FFF2-40B4-BE49-F238E27FC236}">
                <a16:creationId xmlns:a16="http://schemas.microsoft.com/office/drawing/2014/main" id="{6A055DAC-E064-4E4E-9F76-5A28E33D7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7" y="854290"/>
            <a:ext cx="6127351" cy="406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176402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A5AEAAA-5B57-4CC1-BB16-552265F7495C}"/>
              </a:ext>
            </a:extLst>
          </p:cNvPr>
          <p:cNvSpPr/>
          <p:nvPr/>
        </p:nvSpPr>
        <p:spPr>
          <a:xfrm>
            <a:off x="0" y="1907680"/>
            <a:ext cx="5353878" cy="1113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qurg‘oqchil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ketsa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tog‘oldi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salqin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ortib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32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9A99F69-6E8C-45C5-A92F-DB26B31D6D29}"/>
              </a:ext>
            </a:extLst>
          </p:cNvPr>
          <p:cNvSpPr/>
          <p:nvPr/>
        </p:nvSpPr>
        <p:spPr>
          <a:xfrm>
            <a:off x="172278" y="5148468"/>
            <a:ext cx="11847443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farqlanadi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Ana</a:t>
            </a:r>
          </a:p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tog‘oldi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tafovutlarni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tog‘oldi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bo‘lamiz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Map showing the spatial distribution of total annual precipitation (mm)...  | Download Scientific Diagram">
            <a:extLst>
              <a:ext uri="{FF2B5EF4-FFF2-40B4-BE49-F238E27FC236}">
                <a16:creationId xmlns:a16="http://schemas.microsoft.com/office/drawing/2014/main" id="{1B33A944-0BFB-4422-8E40-0CD511908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5" t="302" r="941"/>
          <a:stretch/>
        </p:blipFill>
        <p:spPr bwMode="auto">
          <a:xfrm>
            <a:off x="5353878" y="701731"/>
            <a:ext cx="6522766" cy="426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DEA8AE2-96A4-488C-8638-CEB8066BD079}"/>
              </a:ext>
            </a:extLst>
          </p:cNvPr>
          <p:cNvSpPr/>
          <p:nvPr/>
        </p:nvSpPr>
        <p:spPr>
          <a:xfrm>
            <a:off x="6785113" y="701731"/>
            <a:ext cx="2809461" cy="464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950B3B04-CD96-4238-9342-7E067AF4024F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Tabiat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komplekslari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tavsifi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95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B6914EB8-B9B7-4F74-B957-D2E6BE1219F8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Tekisliklar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A8494E-7ED3-4C69-810F-EF5F5659CFB4}"/>
              </a:ext>
            </a:extLst>
          </p:cNvPr>
          <p:cNvSpPr/>
          <p:nvPr/>
        </p:nvSpPr>
        <p:spPr>
          <a:xfrm>
            <a:off x="0" y="2329066"/>
            <a:ext cx="5035826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respublikamizning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hududlarini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taxminan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100 - 250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qurg‘oqchil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qismidir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Physical Map of Uzbekistan - Ezilon Maps">
            <a:extLst>
              <a:ext uri="{FF2B5EF4-FFF2-40B4-BE49-F238E27FC236}">
                <a16:creationId xmlns:a16="http://schemas.microsoft.com/office/drawing/2014/main" id="{982D83AD-7DF0-4A2B-9F3D-4A2E34B2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826" y="806626"/>
            <a:ext cx="7001660" cy="436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8B1B423-83FC-4F58-87F8-C396C645676B}"/>
              </a:ext>
            </a:extLst>
          </p:cNvPr>
          <p:cNvSpPr/>
          <p:nvPr/>
        </p:nvSpPr>
        <p:spPr>
          <a:xfrm>
            <a:off x="344557" y="5335752"/>
            <a:ext cx="11847443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moslashgan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dunyosi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CE6C12-F586-4538-B826-DF7B749C3EC6}"/>
              </a:ext>
            </a:extLst>
          </p:cNvPr>
          <p:cNvSpPr/>
          <p:nvPr/>
        </p:nvSpPr>
        <p:spPr>
          <a:xfrm>
            <a:off x="10919791" y="806626"/>
            <a:ext cx="1117695" cy="1522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823EC5A-0DF4-40C7-A326-A5028582498F}"/>
              </a:ext>
            </a:extLst>
          </p:cNvPr>
          <p:cNvSpPr/>
          <p:nvPr/>
        </p:nvSpPr>
        <p:spPr>
          <a:xfrm>
            <a:off x="10681252" y="4267200"/>
            <a:ext cx="1356234" cy="902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D88B45-FEEF-4222-AF39-86A6D62B2C28}"/>
              </a:ext>
            </a:extLst>
          </p:cNvPr>
          <p:cNvSpPr/>
          <p:nvPr/>
        </p:nvSpPr>
        <p:spPr>
          <a:xfrm>
            <a:off x="4929809" y="3614528"/>
            <a:ext cx="1166191" cy="1522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40" name="Picture 4" descr="Flat plains of western Uzbekistan on the road to the Turkmenistan border at  Dashoguz photo - Brian McMorrow photos at pbase.com">
            <a:extLst>
              <a:ext uri="{FF2B5EF4-FFF2-40B4-BE49-F238E27FC236}">
                <a16:creationId xmlns:a16="http://schemas.microsoft.com/office/drawing/2014/main" id="{93F2D40D-EE5D-42D0-B77E-E8B57CC54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809" y="806625"/>
            <a:ext cx="2548929" cy="161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ndex of /zoroastrianism/images/khvarizem/ayazkala">
            <a:extLst>
              <a:ext uri="{FF2B5EF4-FFF2-40B4-BE49-F238E27FC236}">
                <a16:creationId xmlns:a16="http://schemas.microsoft.com/office/drawing/2014/main" id="{605E697A-B86C-4C67-A547-A3D77570C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826" y="3429000"/>
            <a:ext cx="2356816" cy="170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Nature of Uzbekistan | Uzbekistan Travel">
            <a:extLst>
              <a:ext uri="{FF2B5EF4-FFF2-40B4-BE49-F238E27FC236}">
                <a16:creationId xmlns:a16="http://schemas.microsoft.com/office/drawing/2014/main" id="{EBFC3A55-97A1-4EA6-9A97-C7C97EB2E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409" y="3851506"/>
            <a:ext cx="1926078" cy="128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818188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D7B4C79A-25E8-4B2C-B36D-C1A83AF30EAB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Tog‘oldi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tog‘li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hududlar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BFB285-76B8-455D-B70B-18DE4B8A7121}"/>
              </a:ext>
            </a:extLst>
          </p:cNvPr>
          <p:cNvSpPr/>
          <p:nvPr/>
        </p:nvSpPr>
        <p:spPr>
          <a:xfrm>
            <a:off x="6586331" y="3157330"/>
            <a:ext cx="5340626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adirlar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tog‘oldilari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tog‘-lar, tog‘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oraliqlaridagi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vodiylar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Tog‘oldi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unsurlari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tuproq-o‘simlik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qoplami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dunyosi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tekislikdan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tog‘ga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o‘zgarib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boradi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mintaqalanishi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0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Cosmic Road - The Home of Adventure Travel">
            <a:extLst>
              <a:ext uri="{FF2B5EF4-FFF2-40B4-BE49-F238E27FC236}">
                <a16:creationId xmlns:a16="http://schemas.microsoft.com/office/drawing/2014/main" id="{6E938984-D5B5-45AF-8261-7D625078F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2" b="2802"/>
          <a:stretch/>
        </p:blipFill>
        <p:spPr bwMode="auto">
          <a:xfrm>
            <a:off x="112644" y="811061"/>
            <a:ext cx="6456966" cy="421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Uzbekistan Mountains">
            <a:extLst>
              <a:ext uri="{FF2B5EF4-FFF2-40B4-BE49-F238E27FC236}">
                <a16:creationId xmlns:a16="http://schemas.microsoft.com/office/drawing/2014/main" id="{8594E03C-E139-44B0-80D6-0B8A70984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" y="5051286"/>
            <a:ext cx="3134139" cy="180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himgan Mountains, Uzbekistan Stock Photo, Picture And Royalty Free Image.  Image 74765283.">
            <a:extLst>
              <a:ext uri="{FF2B5EF4-FFF2-40B4-BE49-F238E27FC236}">
                <a16:creationId xmlns:a16="http://schemas.microsoft.com/office/drawing/2014/main" id="{F9F92488-F0ED-40E2-B890-69C93FCAA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549" y="5052679"/>
            <a:ext cx="3230062" cy="180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16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/>
          </p:cNvPr>
          <p:cNvSpPr/>
          <p:nvPr/>
        </p:nvSpPr>
        <p:spPr>
          <a:xfrm>
            <a:off x="0" y="0"/>
            <a:ext cx="12192000" cy="87142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6152" name="Прямоугольник 22"/>
          <p:cNvSpPr>
            <a:spLocks noChangeArrowheads="1"/>
          </p:cNvSpPr>
          <p:nvPr/>
        </p:nvSpPr>
        <p:spPr bwMode="auto">
          <a:xfrm>
            <a:off x="17462" y="0"/>
            <a:ext cx="121570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1798E41-7D36-472F-AD08-886179EDF8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817583"/>
              </p:ext>
            </p:extLst>
          </p:nvPr>
        </p:nvGraphicFramePr>
        <p:xfrm>
          <a:off x="-17463" y="871420"/>
          <a:ext cx="12191999" cy="5986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6026443A-93B6-4E5B-9866-FE49B8722C5B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Tabiiy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okruglar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E57C50-7A5C-45AA-9539-10D79FC628E3}"/>
              </a:ext>
            </a:extLst>
          </p:cNvPr>
          <p:cNvSpPr/>
          <p:nvPr/>
        </p:nvSpPr>
        <p:spPr>
          <a:xfrm>
            <a:off x="0" y="2641029"/>
            <a:ext cx="3350871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tog‘oldi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farqlanuvchi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kompleks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okruglar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7A4DB8-3B87-45BB-9FAA-1331BAA15E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79" t="22788" r="8152" b="17472"/>
          <a:stretch/>
        </p:blipFill>
        <p:spPr>
          <a:xfrm>
            <a:off x="3350871" y="790795"/>
            <a:ext cx="8685553" cy="579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86A11BF8-9A8A-497B-9D25-A2E463D2CD2C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Tekislik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tabiiy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okruglar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3A8F1B-AB87-44DA-A7D0-A23EAA556548}"/>
              </a:ext>
            </a:extLst>
          </p:cNvPr>
          <p:cNvSpPr/>
          <p:nvPr/>
        </p:nvSpPr>
        <p:spPr>
          <a:xfrm>
            <a:off x="172278" y="874011"/>
            <a:ext cx="11847443" cy="862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ta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2)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3)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Qizilqum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4)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5)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Устюрт (плато) — Азия — Планета Земля">
            <a:extLst>
              <a:ext uri="{FF2B5EF4-FFF2-40B4-BE49-F238E27FC236}">
                <a16:creationId xmlns:a16="http://schemas.microsoft.com/office/drawing/2014/main" id="{174D12DB-0368-4756-A525-1E5015345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9" t="19892" r="13356" b="1696"/>
          <a:stretch/>
        </p:blipFill>
        <p:spPr bwMode="auto">
          <a:xfrm>
            <a:off x="265043" y="2364291"/>
            <a:ext cx="2146852" cy="391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A02640-29FF-4906-BB22-5D3FFE2227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174" t="10213" r="9131" b="16893"/>
          <a:stretch/>
        </p:blipFill>
        <p:spPr>
          <a:xfrm>
            <a:off x="2710049" y="2946331"/>
            <a:ext cx="2788665" cy="372945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4F0ED8-71E0-416A-BD00-6C06BD2294DF}"/>
              </a:ext>
            </a:extLst>
          </p:cNvPr>
          <p:cNvSpPr/>
          <p:nvPr/>
        </p:nvSpPr>
        <p:spPr>
          <a:xfrm>
            <a:off x="265043" y="1879542"/>
            <a:ext cx="2146852" cy="397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3D5E0CD-A7BF-419A-A354-E8B293D553D2}"/>
              </a:ext>
            </a:extLst>
          </p:cNvPr>
          <p:cNvSpPr/>
          <p:nvPr/>
        </p:nvSpPr>
        <p:spPr>
          <a:xfrm>
            <a:off x="2517903" y="2454965"/>
            <a:ext cx="3379305" cy="397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20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Кызылкум — Википедия">
            <a:extLst>
              <a:ext uri="{FF2B5EF4-FFF2-40B4-BE49-F238E27FC236}">
                <a16:creationId xmlns:a16="http://schemas.microsoft.com/office/drawing/2014/main" id="{12480797-BA7C-4A06-90A1-092A91575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8" t="11391" r="11044" b="20991"/>
          <a:stretch/>
        </p:blipFill>
        <p:spPr bwMode="auto">
          <a:xfrm>
            <a:off x="9223513" y="4104668"/>
            <a:ext cx="2796208" cy="257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Quyi Zarafshon tabiiy geografik okrugi">
            <a:extLst>
              <a:ext uri="{FF2B5EF4-FFF2-40B4-BE49-F238E27FC236}">
                <a16:creationId xmlns:a16="http://schemas.microsoft.com/office/drawing/2014/main" id="{397056AB-99EC-47DE-B51C-1EFB855C8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433" y="3690731"/>
            <a:ext cx="3201361" cy="298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CEFC848-5887-4F3C-A8F7-84CADE32C7B8}"/>
              </a:ext>
            </a:extLst>
          </p:cNvPr>
          <p:cNvSpPr/>
          <p:nvPr/>
        </p:nvSpPr>
        <p:spPr>
          <a:xfrm>
            <a:off x="5966781" y="3158365"/>
            <a:ext cx="2788664" cy="397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sz="24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BC245C7-5CA1-4487-AF03-63782CB5E412}"/>
              </a:ext>
            </a:extLst>
          </p:cNvPr>
          <p:cNvSpPr/>
          <p:nvPr/>
        </p:nvSpPr>
        <p:spPr>
          <a:xfrm>
            <a:off x="9548191" y="3571461"/>
            <a:ext cx="2146852" cy="397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Qizilqum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89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3A8F1B-AB87-44DA-A7D0-A23EAA556548}"/>
              </a:ext>
            </a:extLst>
          </p:cNvPr>
          <p:cNvSpPr/>
          <p:nvPr/>
        </p:nvSpPr>
        <p:spPr>
          <a:xfrm>
            <a:off x="0" y="2011016"/>
            <a:ext cx="4943060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tog‘oldi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ta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Surxondaryo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          2)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Qashqadaryo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3)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4)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Mirzacho‘l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5)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6) </a:t>
            </a:r>
            <a:r>
              <a:rPr lang="en-US" sz="28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28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A39C20CB-0FE1-4F67-85A0-F186B4FF8BF4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Tog‘oldi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va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tog‘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tabiiy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okruglar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BFFD60-A5EF-4231-B936-BF32E2B71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79" t="22788" r="8152" b="17472"/>
          <a:stretch/>
        </p:blipFill>
        <p:spPr>
          <a:xfrm>
            <a:off x="4757531" y="808383"/>
            <a:ext cx="7305398" cy="4611756"/>
          </a:xfrm>
          <a:prstGeom prst="rect">
            <a:avLst/>
          </a:prstGeom>
        </p:spPr>
      </p:pic>
      <p:pic>
        <p:nvPicPr>
          <p:cNvPr id="2" name="Picture 2" descr="Горы Заамина">
            <a:extLst>
              <a:ext uri="{FF2B5EF4-FFF2-40B4-BE49-F238E27FC236}">
                <a16:creationId xmlns:a16="http://schemas.microsoft.com/office/drawing/2014/main" id="{52FCD850-F6CF-4008-8806-01D432C06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7" y="4499111"/>
            <a:ext cx="4121426" cy="228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Туризм Джизакской области - Posts | Facebook">
            <a:extLst>
              <a:ext uri="{FF2B5EF4-FFF2-40B4-BE49-F238E27FC236}">
                <a16:creationId xmlns:a16="http://schemas.microsoft.com/office/drawing/2014/main" id="{C4CD46CE-1E31-47A1-8767-056ABD1FF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531" y="5540911"/>
            <a:ext cx="2305464" cy="124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Джизак | URG">
            <a:extLst>
              <a:ext uri="{FF2B5EF4-FFF2-40B4-BE49-F238E27FC236}">
                <a16:creationId xmlns:a16="http://schemas.microsoft.com/office/drawing/2014/main" id="{88ECCBD7-3B79-41C2-BDF3-8E89EE0CA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273" y="5526791"/>
            <a:ext cx="2597913" cy="12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Adir, тog' va yaylov o'simliklari">
            <a:extLst>
              <a:ext uri="{FF2B5EF4-FFF2-40B4-BE49-F238E27FC236}">
                <a16:creationId xmlns:a16="http://schemas.microsoft.com/office/drawing/2014/main" id="{B2771663-C351-4C1F-9D16-4A0543596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464" y="5540911"/>
            <a:ext cx="2305465" cy="126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0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D7B4C79A-25E8-4B2C-B36D-C1A83AF30EAB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0173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Chirchiq-Ohangaron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tabiiy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okrugi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BFB285-76B8-455D-B70B-18DE4B8A7121}"/>
              </a:ext>
            </a:extLst>
          </p:cNvPr>
          <p:cNvSpPr/>
          <p:nvPr/>
        </p:nvSpPr>
        <p:spPr>
          <a:xfrm>
            <a:off x="155575" y="3088824"/>
            <a:ext cx="6241774" cy="11813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Chirchiq-Ohangaron</a:t>
            </a:r>
            <a:r>
              <a:rPr lang="en-US" sz="35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5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5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3500" b="1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sharqida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Tyanshan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sohillaridan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balandlashib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borib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Tyanshan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tizimiga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tutashib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ketadi</a:t>
            </a:r>
            <a:r>
              <a:rPr lang="en-US" sz="35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5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Учебник для 4 класса школ общего среднего образования - PDF Скачать  Бесплатно">
            <a:extLst>
              <a:ext uri="{FF2B5EF4-FFF2-40B4-BE49-F238E27FC236}">
                <a16:creationId xmlns:a16="http://schemas.microsoft.com/office/drawing/2014/main" id="{DDF777FF-0887-49CE-B8D0-A636864A8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" t="1330" r="2858" b="1961"/>
          <a:stretch/>
        </p:blipFill>
        <p:spPr bwMode="auto">
          <a:xfrm>
            <a:off x="6549749" y="735396"/>
            <a:ext cx="5418946" cy="597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406E5C8-1F3B-4831-B8DA-2DD91B81489D}"/>
              </a:ext>
            </a:extLst>
          </p:cNvPr>
          <p:cNvSpPr/>
          <p:nvPr/>
        </p:nvSpPr>
        <p:spPr>
          <a:xfrm>
            <a:off x="6397349" y="646332"/>
            <a:ext cx="2759903" cy="11813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E6D7D67-C056-4FB9-AA36-A091664DF8C4}"/>
              </a:ext>
            </a:extLst>
          </p:cNvPr>
          <p:cNvSpPr/>
          <p:nvPr/>
        </p:nvSpPr>
        <p:spPr>
          <a:xfrm>
            <a:off x="6397349" y="1616765"/>
            <a:ext cx="2269573" cy="1092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Календарь - Июнь. Особенности времен года в Узбекистане">
            <a:extLst>
              <a:ext uri="{FF2B5EF4-FFF2-40B4-BE49-F238E27FC236}">
                <a16:creationId xmlns:a16="http://schemas.microsoft.com/office/drawing/2014/main" id="{70F94678-FB02-4550-AA51-051E72DA2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001" y="700210"/>
            <a:ext cx="2117173" cy="20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Охраной и созданием новых лесов займется отдельный госкомитет | NORMA.UZ">
            <a:extLst>
              <a:ext uri="{FF2B5EF4-FFF2-40B4-BE49-F238E27FC236}">
                <a16:creationId xmlns:a16="http://schemas.microsoft.com/office/drawing/2014/main" id="{2CEF83DE-F898-4D4E-8BB6-821EFE195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122" y="700210"/>
            <a:ext cx="897100" cy="116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57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">
            <a:extLst>
              <a:ext uri="{FF2B5EF4-FFF2-40B4-BE49-F238E27FC236}">
                <a16:creationId xmlns:a16="http://schemas.microsoft.com/office/drawing/2014/main" id="{3C293A4E-F4F9-4416-A9D7-D405C53AB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8" y="2290672"/>
            <a:ext cx="4108174" cy="290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E57C50-7A5C-45AA-9539-10D79FC628E3}"/>
              </a:ext>
            </a:extLst>
          </p:cNvPr>
          <p:cNvSpPr/>
          <p:nvPr/>
        </p:nvSpPr>
        <p:spPr>
          <a:xfrm>
            <a:off x="172278" y="954018"/>
            <a:ext cx="11847443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gersin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jarayonida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jarayonlar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katta-kichik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yo‘nalishdagi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yoriqlari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Bulardan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etayotgan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pasaygan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balandliklarga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ko‘tarilgan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6019C1-4136-48FC-81E2-F0895DC094BB}"/>
              </a:ext>
            </a:extLst>
          </p:cNvPr>
          <p:cNvSpPr/>
          <p:nvPr/>
        </p:nvSpPr>
        <p:spPr>
          <a:xfrm>
            <a:off x="460374" y="5062692"/>
            <a:ext cx="115426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cho‘kkan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biz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okrugdagi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Chatqol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Piskom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Qorjontov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Qurama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vodiylari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jarayon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etayotganligi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zilzilalar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GEOGRAFIYADAN PREZENTATSIYA: MAVZU &quot;CHIRCHIQ – OHANGARON TABIIY-GEOGRAFIK  O`LKASI&quot;">
            <a:extLst>
              <a:ext uri="{FF2B5EF4-FFF2-40B4-BE49-F238E27FC236}">
                <a16:creationId xmlns:a16="http://schemas.microsoft.com/office/drawing/2014/main" id="{0C0C45F9-58E3-4FF7-8120-1BD56E244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2" t="20434" r="4533" b="12319"/>
          <a:stretch/>
        </p:blipFill>
        <p:spPr bwMode="auto">
          <a:xfrm>
            <a:off x="0" y="2225526"/>
            <a:ext cx="2448477" cy="283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BIR SOATLIK DARS ISHLANMASI, MAVZU: &quot;CHIRCHIQ – OHANGARON TABIIY-GEOGRAFIK  O`LKASI&quot;&quot;">
            <a:extLst>
              <a:ext uri="{FF2B5EF4-FFF2-40B4-BE49-F238E27FC236}">
                <a16:creationId xmlns:a16="http://schemas.microsoft.com/office/drawing/2014/main" id="{A4B97C05-C9B9-4D76-B5CB-9DB121869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" t="4830" r="6688" b="7247"/>
          <a:stretch/>
        </p:blipFill>
        <p:spPr bwMode="auto">
          <a:xfrm>
            <a:off x="5496202" y="2427273"/>
            <a:ext cx="2273026" cy="263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AC4623B0-9B4A-4711-89F2-0217428C758C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0173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Chirchiq-Ohangaron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tabiiy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okrugi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464" name="Picture 8" descr="rasm. Chirchiq-Ohangaron vodiysining yaxlit tabiiy geografik kesimi  (shartli belgilami 1-ilovadan ko'ring)">
            <a:extLst>
              <a:ext uri="{FF2B5EF4-FFF2-40B4-BE49-F238E27FC236}">
                <a16:creationId xmlns:a16="http://schemas.microsoft.com/office/drawing/2014/main" id="{53C7390A-172E-4F82-8202-94993B4D4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944" y="3106103"/>
            <a:ext cx="3398642" cy="142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0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лимат: Ташкентская область: Температуры, Климатические графики,  климатические таблицы для Ташкентская область - Climate-Data.org">
            <a:extLst>
              <a:ext uri="{FF2B5EF4-FFF2-40B4-BE49-F238E27FC236}">
                <a16:creationId xmlns:a16="http://schemas.microsoft.com/office/drawing/2014/main" id="{C2D4B4F4-FFE0-4BB5-B24A-F792C35BD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3" r="13025" b="8083"/>
          <a:stretch/>
        </p:blipFill>
        <p:spPr bwMode="auto">
          <a:xfrm>
            <a:off x="0" y="1724985"/>
            <a:ext cx="3909392" cy="33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5F67EB-BC2A-4872-B09C-C85583B58626}"/>
              </a:ext>
            </a:extLst>
          </p:cNvPr>
          <p:cNvSpPr/>
          <p:nvPr/>
        </p:nvSpPr>
        <p:spPr>
          <a:xfrm>
            <a:off x="344557" y="740610"/>
            <a:ext cx="11847443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tog‘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iyulning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+26 +27°C,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yanvarniki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–2 –14°C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300–550 mm,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Tyanshan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800 - 900 mm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один скругленный угол 3">
            <a:extLst>
              <a:ext uri="{FF2B5EF4-FFF2-40B4-BE49-F238E27FC236}">
                <a16:creationId xmlns:a16="http://schemas.microsoft.com/office/drawing/2014/main" id="{6A1C366D-C7CE-4613-9364-E57D68A7B1B4}"/>
              </a:ext>
            </a:extLst>
          </p:cNvPr>
          <p:cNvSpPr/>
          <p:nvPr/>
        </p:nvSpPr>
        <p:spPr>
          <a:xfrm flipH="1">
            <a:off x="172278" y="5234608"/>
            <a:ext cx="11847444" cy="1404731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Sirdaryoning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irmoqlari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Chirchiq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Ohangaron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Tuproq-o‘simlik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qoplami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mintaqalanish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qonuniyatiga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endParaRPr lang="en-US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tog‘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yaylov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mintaqalarini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1B5AB654-4B36-4F5B-8611-785B82F35615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0173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Chirchiq-Ohangaron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tabiiy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okrugi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Ташкент, Узбекистан - Сентябрь Прогноз погоды и климатическая информация |  Weather Atlas">
            <a:extLst>
              <a:ext uri="{FF2B5EF4-FFF2-40B4-BE49-F238E27FC236}">
                <a16:creationId xmlns:a16="http://schemas.microsoft.com/office/drawing/2014/main" id="{3081D872-E4F2-4BC7-AE21-8802E11E99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5"/>
          <a:stretch/>
        </p:blipFill>
        <p:spPr bwMode="auto">
          <a:xfrm>
            <a:off x="7743170" y="2191856"/>
            <a:ext cx="4276552" cy="293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Ташкент Узбекистан Погода 2020 Климат и Погода в Ташкент - Лучшее время и  погода для поездки в Ташкент. Погода и климат для путешествия.">
            <a:extLst>
              <a:ext uri="{FF2B5EF4-FFF2-40B4-BE49-F238E27FC236}">
                <a16:creationId xmlns:a16="http://schemas.microsoft.com/office/drawing/2014/main" id="{1AF45C00-2A88-494D-8159-5391E681F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2" b="8748"/>
          <a:stretch/>
        </p:blipFill>
        <p:spPr bwMode="auto">
          <a:xfrm>
            <a:off x="3723861" y="2464904"/>
            <a:ext cx="4019309" cy="260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358001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86A11BF8-9A8A-497B-9D25-A2E463D2CD2C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Ustyurt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okrugi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3A8F1B-AB87-44DA-A7D0-A23EAA556548}"/>
              </a:ext>
            </a:extLst>
          </p:cNvPr>
          <p:cNvSpPr/>
          <p:nvPr/>
        </p:nvSpPr>
        <p:spPr>
          <a:xfrm>
            <a:off x="139148" y="1099930"/>
            <a:ext cx="8845825" cy="1285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okrugining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sathidan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– 250 m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balandlikdagi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platodan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Platoning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yerusti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bo‘lmasdan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balandliklardan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atroflicha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tikka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jarliklar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chinklar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один скругленный угол 7">
            <a:extLst>
              <a:ext uri="{FF2B5EF4-FFF2-40B4-BE49-F238E27FC236}">
                <a16:creationId xmlns:a16="http://schemas.microsoft.com/office/drawing/2014/main" id="{74F74D14-96E4-4BD8-B8FF-B9941095B25F}"/>
              </a:ext>
            </a:extLst>
          </p:cNvPr>
          <p:cNvSpPr/>
          <p:nvPr/>
        </p:nvSpPr>
        <p:spPr>
          <a:xfrm flipH="1">
            <a:off x="139148" y="5115339"/>
            <a:ext cx="11847444" cy="1404731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Ustyurt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ochiq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bo‘lganligi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to‘siqsiz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yanvarning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endParaRPr lang="en-US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–10 –11°C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–38°C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davomli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+44°C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Okrug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tipik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landshafti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tavsiflanadi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Устюрт (плато) — Азия — Планета Земля">
            <a:extLst>
              <a:ext uri="{FF2B5EF4-FFF2-40B4-BE49-F238E27FC236}">
                <a16:creationId xmlns:a16="http://schemas.microsoft.com/office/drawing/2014/main" id="{5940F887-200E-45F4-ACE9-4EC0E87EB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9" t="19892" r="13356" b="1696"/>
          <a:stretch/>
        </p:blipFill>
        <p:spPr bwMode="auto">
          <a:xfrm>
            <a:off x="9077737" y="859527"/>
            <a:ext cx="2835966" cy="391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Плато Устюрт - информация, фото, описание">
            <a:extLst>
              <a:ext uri="{FF2B5EF4-FFF2-40B4-BE49-F238E27FC236}">
                <a16:creationId xmlns:a16="http://schemas.microsoft.com/office/drawing/2014/main" id="{1202A0A5-98ED-40ED-939A-08E14725A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24" y="2783591"/>
            <a:ext cx="2835966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Плато Устюрт – таинственная усыпальница времени | Uzbekistan Travel">
            <a:extLst>
              <a:ext uri="{FF2B5EF4-FFF2-40B4-BE49-F238E27FC236}">
                <a16:creationId xmlns:a16="http://schemas.microsoft.com/office/drawing/2014/main" id="{C259C51C-6A8A-40B4-8D15-ED93863C9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55" y="2783590"/>
            <a:ext cx="2885394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Плато Устюрт (26 фото)">
            <a:extLst>
              <a:ext uri="{FF2B5EF4-FFF2-40B4-BE49-F238E27FC236}">
                <a16:creationId xmlns:a16="http://schemas.microsoft.com/office/drawing/2014/main" id="{AECC8587-756C-41E4-80EB-750486F72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698" y="2783590"/>
            <a:ext cx="3007275" cy="193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42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683198"/>
          </a:xfrm>
          <a:prstGeom prst="rect">
            <a:avLst/>
          </a:prstGeom>
          <a:solidFill>
            <a:srgbClr val="1E0A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7EE2F96C-8201-46E9-9AA4-E7E1ED0DED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896933"/>
              </p:ext>
            </p:extLst>
          </p:nvPr>
        </p:nvGraphicFramePr>
        <p:xfrm>
          <a:off x="152400" y="762001"/>
          <a:ext cx="11887200" cy="58128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39740802"/>
                    </a:ext>
                  </a:extLst>
                </a:gridCol>
                <a:gridCol w="8663609">
                  <a:extLst>
                    <a:ext uri="{9D8B030D-6E8A-4147-A177-3AD203B41FA5}">
                      <a16:colId xmlns:a16="http://schemas.microsoft.com/office/drawing/2014/main" val="2943980667"/>
                    </a:ext>
                  </a:extLst>
                </a:gridCol>
                <a:gridCol w="1183555">
                  <a:extLst>
                    <a:ext uri="{9D8B030D-6E8A-4147-A177-3AD203B41FA5}">
                      <a16:colId xmlns:a16="http://schemas.microsoft.com/office/drawing/2014/main" val="559137225"/>
                    </a:ext>
                  </a:extLst>
                </a:gridCol>
                <a:gridCol w="1354236">
                  <a:extLst>
                    <a:ext uri="{9D8B030D-6E8A-4147-A177-3AD203B41FA5}">
                      <a16:colId xmlns:a16="http://schemas.microsoft.com/office/drawing/2014/main" val="834397990"/>
                    </a:ext>
                  </a:extLst>
                </a:gridCol>
              </a:tblGrid>
              <a:tr h="539675">
                <a:tc>
                  <a:txBody>
                    <a:bodyPr/>
                    <a:lstStyle/>
                    <a:p>
                      <a:pPr algn="ctr"/>
                      <a:r>
                        <a:rPr lang="uz-Cyrl-UZ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Ta’rif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To‘g‘ri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Noto‘g‘ri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227344"/>
                  </a:ext>
                </a:extLst>
              </a:tr>
              <a:tr h="71195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Tabiiy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resurslar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turga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tugaydigan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tugamaydigan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resurslarga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bo‘linadi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602717"/>
                  </a:ext>
                </a:extLst>
              </a:tr>
              <a:tr h="71195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Yirik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sanoat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obyektlari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joylashgan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shaharlarda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havoning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ifloslanishida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sanoatning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hissasi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katta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200" i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448379"/>
                  </a:ext>
                </a:extLst>
              </a:tr>
              <a:tr h="57892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O‘zbekiston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Qizil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kitobi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 4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jilddan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iborat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431577"/>
                  </a:ext>
                </a:extLst>
              </a:tr>
              <a:tr h="71195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Respublikamizning</a:t>
                      </a:r>
                      <a:r>
                        <a:rPr lang="en-US" sz="2200" b="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shimoli-g‘arbiy</a:t>
                      </a:r>
                      <a:r>
                        <a:rPr lang="en-US" sz="2200" b="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b="0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g‘arbiy</a:t>
                      </a:r>
                      <a:r>
                        <a:rPr lang="en-US" sz="2200" b="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qismlari</a:t>
                      </a:r>
                      <a:r>
                        <a:rPr lang="en-US" sz="2200" b="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tekisliklardan</a:t>
                      </a:r>
                      <a:r>
                        <a:rPr lang="en-US" sz="2200" b="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iborat</a:t>
                      </a:r>
                      <a:r>
                        <a:rPr lang="en-US" sz="2200" b="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2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756111"/>
                  </a:ext>
                </a:extLst>
              </a:tr>
              <a:tr h="71195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O‘zbekiston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hududi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 ta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tabiiy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geografik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okruglarga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0" i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ajratiladi</a:t>
                      </a:r>
                      <a:r>
                        <a:rPr lang="en-US" sz="2200" b="0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200" b="0" i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722111"/>
                  </a:ext>
                </a:extLst>
              </a:tr>
              <a:tr h="71195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Farg‘ona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tekislik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tabiiy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geografik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okrug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hisoblanadi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581357"/>
                  </a:ext>
                </a:extLst>
              </a:tr>
              <a:tr h="71195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Ustyurt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okrugining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yer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yuzasi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dengiz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sathidan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100 – 250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metr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balandlikdagi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platodan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i="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iborat</a:t>
                      </a:r>
                      <a:r>
                        <a:rPr lang="en-US" sz="2200" i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403758"/>
                  </a:ext>
                </a:extLst>
              </a:tr>
            </a:tbl>
          </a:graphicData>
        </a:graphic>
      </p:graphicFrame>
      <p:sp>
        <p:nvSpPr>
          <p:cNvPr id="10" name="Знак ''плюс'' 9">
            <a:extLst>
              <a:ext uri="{FF2B5EF4-FFF2-40B4-BE49-F238E27FC236}">
                <a16:creationId xmlns:a16="http://schemas.microsoft.com/office/drawing/2014/main" id="{A29F8F64-BCD6-42B5-8679-62BBE3517541}"/>
              </a:ext>
            </a:extLst>
          </p:cNvPr>
          <p:cNvSpPr/>
          <p:nvPr/>
        </p:nvSpPr>
        <p:spPr>
          <a:xfrm>
            <a:off x="9717258" y="1600200"/>
            <a:ext cx="609600" cy="5334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нак ''плюс'' 11">
            <a:extLst>
              <a:ext uri="{FF2B5EF4-FFF2-40B4-BE49-F238E27FC236}">
                <a16:creationId xmlns:a16="http://schemas.microsoft.com/office/drawing/2014/main" id="{A4E310F0-52C9-4C82-B199-4042769F1783}"/>
              </a:ext>
            </a:extLst>
          </p:cNvPr>
          <p:cNvSpPr/>
          <p:nvPr/>
        </p:nvSpPr>
        <p:spPr>
          <a:xfrm>
            <a:off x="9718430" y="2423062"/>
            <a:ext cx="609600" cy="5334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нак ''плюс'' 12">
            <a:extLst>
              <a:ext uri="{FF2B5EF4-FFF2-40B4-BE49-F238E27FC236}">
                <a16:creationId xmlns:a16="http://schemas.microsoft.com/office/drawing/2014/main" id="{7677AB76-A2A5-4AF1-9E80-BE628E92787B}"/>
              </a:ext>
            </a:extLst>
          </p:cNvPr>
          <p:cNvSpPr/>
          <p:nvPr/>
        </p:nvSpPr>
        <p:spPr>
          <a:xfrm>
            <a:off x="9717258" y="3726131"/>
            <a:ext cx="609600" cy="5334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нак ''плюс'' 13">
            <a:extLst>
              <a:ext uri="{FF2B5EF4-FFF2-40B4-BE49-F238E27FC236}">
                <a16:creationId xmlns:a16="http://schemas.microsoft.com/office/drawing/2014/main" id="{557EB559-9B54-4635-AFEC-F76E559B67B8}"/>
              </a:ext>
            </a:extLst>
          </p:cNvPr>
          <p:cNvSpPr/>
          <p:nvPr/>
        </p:nvSpPr>
        <p:spPr>
          <a:xfrm>
            <a:off x="9717258" y="4495800"/>
            <a:ext cx="609600" cy="5334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нак ''плюс'' 14">
            <a:extLst>
              <a:ext uri="{FF2B5EF4-FFF2-40B4-BE49-F238E27FC236}">
                <a16:creationId xmlns:a16="http://schemas.microsoft.com/office/drawing/2014/main" id="{73E49540-9C9C-4AF5-BA6E-2ED3E684B209}"/>
              </a:ext>
            </a:extLst>
          </p:cNvPr>
          <p:cNvSpPr/>
          <p:nvPr/>
        </p:nvSpPr>
        <p:spPr>
          <a:xfrm>
            <a:off x="9717258" y="5992960"/>
            <a:ext cx="609600" cy="5334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нак ''минус'' 10">
            <a:extLst>
              <a:ext uri="{FF2B5EF4-FFF2-40B4-BE49-F238E27FC236}">
                <a16:creationId xmlns:a16="http://schemas.microsoft.com/office/drawing/2014/main" id="{3596A767-34EB-4888-A421-701D085FBB01}"/>
              </a:ext>
            </a:extLst>
          </p:cNvPr>
          <p:cNvSpPr/>
          <p:nvPr/>
        </p:nvSpPr>
        <p:spPr>
          <a:xfrm>
            <a:off x="11049000" y="3200400"/>
            <a:ext cx="609600" cy="381000"/>
          </a:xfrm>
          <a:prstGeom prst="mathMinus">
            <a:avLst/>
          </a:prstGeom>
          <a:solidFill>
            <a:srgbClr val="0033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нак ''минус'' 16">
            <a:extLst>
              <a:ext uri="{FF2B5EF4-FFF2-40B4-BE49-F238E27FC236}">
                <a16:creationId xmlns:a16="http://schemas.microsoft.com/office/drawing/2014/main" id="{3C7A6DAE-293A-4987-91D7-2C2917411B39}"/>
              </a:ext>
            </a:extLst>
          </p:cNvPr>
          <p:cNvSpPr/>
          <p:nvPr/>
        </p:nvSpPr>
        <p:spPr>
          <a:xfrm>
            <a:off x="11049000" y="5334000"/>
            <a:ext cx="609600" cy="381000"/>
          </a:xfrm>
          <a:prstGeom prst="mathMinus">
            <a:avLst/>
          </a:prstGeom>
          <a:solidFill>
            <a:srgbClr val="0033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043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1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TOPSHIRIQ: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172279" y="1023148"/>
            <a:ext cx="11860696" cy="20911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8100" defTabSz="685800"/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O‘zbekistonning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boyliklari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ularni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muhofaza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qilish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Tabiat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komplekslari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tavsifi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O‘zbekistonning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altLang="ru-RU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okruglari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930CBE-019B-4E17-9A89-6212D1107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415" y="5192406"/>
            <a:ext cx="1581150" cy="1681290"/>
          </a:xfrm>
          <a:prstGeom prst="rect">
            <a:avLst/>
          </a:prstGeom>
        </p:spPr>
      </p:pic>
      <p:pic>
        <p:nvPicPr>
          <p:cNvPr id="22530" name="Picture 2" descr="ГеоЭнциклопедия">
            <a:extLst>
              <a:ext uri="{FF2B5EF4-FFF2-40B4-BE49-F238E27FC236}">
                <a16:creationId xmlns:a16="http://schemas.microsoft.com/office/drawing/2014/main" id="{1C617C01-0EFA-42F7-92F4-C4E591A1A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70" y="5350567"/>
            <a:ext cx="3405807" cy="151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Fan: Geografiya Sinf: 6 Mavzu">
            <a:extLst>
              <a:ext uri="{FF2B5EF4-FFF2-40B4-BE49-F238E27FC236}">
                <a16:creationId xmlns:a16="http://schemas.microsoft.com/office/drawing/2014/main" id="{9653F7AD-D215-40A4-A0BB-8DD5CD0ED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3790" r="2242" b="4509"/>
          <a:stretch/>
        </p:blipFill>
        <p:spPr bwMode="auto">
          <a:xfrm>
            <a:off x="5428006" y="5273842"/>
            <a:ext cx="2915479" cy="151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172279" y="3256724"/>
            <a:ext cx="11860696" cy="19513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105-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108-sahifalaridagi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106-sahifadagi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O‘zbekistonning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okruglari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xaritasini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chizing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276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C5C3BE-2CB0-4A8A-855E-BF5D48222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978" t="12349" r="12826" b="15732"/>
          <a:stretch/>
        </p:blipFill>
        <p:spPr>
          <a:xfrm>
            <a:off x="1" y="927652"/>
            <a:ext cx="12192000" cy="593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232452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alt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atmosferaga</a:t>
            </a:r>
            <a:r>
              <a:rPr lang="en-US" alt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chiqariladigan</a:t>
            </a:r>
            <a:r>
              <a:rPr lang="en-US" alt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zararli</a:t>
            </a:r>
            <a:r>
              <a:rPr lang="en-US" alt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</a:t>
            </a:r>
            <a:r>
              <a:rPr lang="en-US" alt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hissasi</a:t>
            </a:r>
            <a:r>
              <a:rPr lang="en-US" alt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E6ECA9-8F65-4329-BF33-631A0AC93F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848" t="17955" r="14131" b="23272"/>
          <a:stretch/>
        </p:blipFill>
        <p:spPr>
          <a:xfrm>
            <a:off x="0" y="1232452"/>
            <a:ext cx="12192000" cy="562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02540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Atrof-muhitning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ifloslanishi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4CE979-6850-43E7-B5AE-5EC03191EFA5}"/>
              </a:ext>
            </a:extLst>
          </p:cNvPr>
          <p:cNvSpPr/>
          <p:nvPr/>
        </p:nvSpPr>
        <p:spPr>
          <a:xfrm>
            <a:off x="198782" y="1099931"/>
            <a:ext cx="11794435" cy="1351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2000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iflos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chiqindi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)lar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chiqarilib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1300,1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tonnadan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ortig‘i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transport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Kompleks mintaqaviy loyihalarni amalga oshirishda geografiyaning o`rni »  GeoOlamga xush kelibsiz!">
            <a:extLst>
              <a:ext uri="{FF2B5EF4-FFF2-40B4-BE49-F238E27FC236}">
                <a16:creationId xmlns:a16="http://schemas.microsoft.com/office/drawing/2014/main" id="{7E963DAE-3726-4BB2-8331-A0F6024BA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33" y="2451655"/>
            <a:ext cx="5577866" cy="412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irik ekologik muammolar va ularning yechimi » GeoOlamga xush kelibsiz!">
            <a:extLst>
              <a:ext uri="{FF2B5EF4-FFF2-40B4-BE49-F238E27FC236}">
                <a16:creationId xmlns:a16="http://schemas.microsoft.com/office/drawing/2014/main" id="{5DB13631-6D0E-4927-80CB-8DCF0BD1C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61" y="2637186"/>
            <a:ext cx="5420139" cy="409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479774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F08F25-33C8-4283-BE6F-20FECB8C8211}"/>
              </a:ext>
            </a:extLst>
          </p:cNvPr>
          <p:cNvSpPr/>
          <p:nvPr/>
        </p:nvSpPr>
        <p:spPr>
          <a:xfrm>
            <a:off x="0" y="940907"/>
            <a:ext cx="12192000" cy="105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Toshkent, Samarqand,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Buxoro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Andijon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havosi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ifloslanishining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80%i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avtotransport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hissasiga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00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Transportni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atrof-muhitga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1B72EB6-969B-42CF-BCCF-E306F9ABB8F0}"/>
              </a:ext>
            </a:extLst>
          </p:cNvPr>
          <p:cNvSpPr/>
          <p:nvPr/>
        </p:nvSpPr>
        <p:spPr>
          <a:xfrm>
            <a:off x="119268" y="4813852"/>
            <a:ext cx="11913704" cy="1934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obyektlari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ifloslanishida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sanoatning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hissasi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Olmaliq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Angren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Navoiy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Andijon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Toshkent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havosi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oltingugurt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oksidlari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ammiak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vodorod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ftorid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gazlar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ifloslangan</a:t>
            </a:r>
            <a:r>
              <a:rPr lang="en-US" sz="28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Turli xil transport turlarining atrof muhitga ta'siri. Avtomobil  transportining atrof muhitga ta'siri">
            <a:extLst>
              <a:ext uri="{FF2B5EF4-FFF2-40B4-BE49-F238E27FC236}">
                <a16:creationId xmlns:a16="http://schemas.microsoft.com/office/drawing/2014/main" id="{20C3DD3D-E86D-46FB-970E-5752D6050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42" y="1994457"/>
            <a:ext cx="3704565" cy="286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vtomobillardan ehtiyot bo`ling! » GeoOlamga xush kelibsiz!">
            <a:extLst>
              <a:ext uri="{FF2B5EF4-FFF2-40B4-BE49-F238E27FC236}">
                <a16:creationId xmlns:a16="http://schemas.microsoft.com/office/drawing/2014/main" id="{8D37606B-DE77-4524-9341-B3D75E700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21" y="1994457"/>
            <a:ext cx="3849584" cy="286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Материал из бумажных отходов сделает автомобили легче и сократит расход  топлива">
            <a:extLst>
              <a:ext uri="{FF2B5EF4-FFF2-40B4-BE49-F238E27FC236}">
                <a16:creationId xmlns:a16="http://schemas.microsoft.com/office/drawing/2014/main" id="{8EE130CD-0CF2-48CC-8CEA-5FEE83444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537" y="2020964"/>
            <a:ext cx="3849585" cy="284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36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Atrof-muhitning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ifloslanishi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A111FB-87E9-4279-996D-ACFEC02DCF27}"/>
              </a:ext>
            </a:extLst>
          </p:cNvPr>
          <p:cNvSpPr/>
          <p:nvPr/>
        </p:nvSpPr>
        <p:spPr>
          <a:xfrm>
            <a:off x="106016" y="794498"/>
            <a:ext cx="11933582" cy="1643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Surxondaryo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viloyatining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Sariosiyo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tumanlari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havosi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Tojikistonning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Tursunzoda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shahridagi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aluminiy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zavodidan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zaharli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ftor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ifloslangan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tumanlarda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bolalar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o‘limi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ko‘paymoqda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uzum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mevali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daraxtlarning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sarg‘ayib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qoramollar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kasallanib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tishi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to‘kilib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ketmoqda</a:t>
            </a:r>
            <a:r>
              <a:rPr lang="en-US" sz="24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Referat mavzu: Tojikiston Alyuminiy zavodi va uning zararli oqibatlari.  Rog`un gesining Qurilishi Ilmiy rahbar: Prof. Yo`lchiyeva Mavluda. Bajardi:  Haydarova Sevara 2-kurs Farmatsiya 1/1 guruh toshkent-2010 tojikiston alyuminiy  zavodi">
            <a:extLst>
              <a:ext uri="{FF2B5EF4-FFF2-40B4-BE49-F238E27FC236}">
                <a16:creationId xmlns:a16="http://schemas.microsoft.com/office/drawing/2014/main" id="{517E5B46-08C3-4A56-B177-6C4F242CD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" y="2609850"/>
            <a:ext cx="5172076" cy="407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Тожикистон алюминий заводи Ўзбекистондан табиий газ сотиб олади">
            <a:extLst>
              <a:ext uri="{FF2B5EF4-FFF2-40B4-BE49-F238E27FC236}">
                <a16:creationId xmlns:a16="http://schemas.microsoft.com/office/drawing/2014/main" id="{8A56769E-379A-46A5-B8AC-85A7F3B30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607" y="2609849"/>
            <a:ext cx="6114069" cy="407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6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3BDD78-1C7F-4564-947F-CABC4372F162}"/>
              </a:ext>
            </a:extLst>
          </p:cNvPr>
          <p:cNvSpPr/>
          <p:nvPr/>
        </p:nvSpPr>
        <p:spPr>
          <a:xfrm>
            <a:off x="132522" y="1404729"/>
            <a:ext cx="11926956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Respublikamiz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korxonalari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maishiy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xizmat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ko‘rsatish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sog‘lomlashtirish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tashkilotlari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parrandachilik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majmuyi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chorvachilik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fermalaridan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zovur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ifloslanmoqda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boyliklarini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toza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saqlashdagi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o‘sha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korxonalardan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chiqayotgan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iflos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suvlarni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tozalab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zararsizlantirib,so‘ngra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havzalariga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tashlashga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erishishdan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6">
            <a:extLst>
              <a:ext uri="{FF2B5EF4-FFF2-40B4-BE49-F238E27FC236}">
                <a16:creationId xmlns:a16="http://schemas.microsoft.com/office/drawing/2014/main" id="{0ECE5EC5-8172-41BA-A7BB-45BFE0C07083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Daryolarning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ifloslanishi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O`QUV -USLUBIY MAJMUA">
            <a:extLst>
              <a:ext uri="{FF2B5EF4-FFF2-40B4-BE49-F238E27FC236}">
                <a16:creationId xmlns:a16="http://schemas.microsoft.com/office/drawing/2014/main" id="{5525BB4F-3F25-419E-BDA1-2D108A860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60"/>
          <a:stretch/>
        </p:blipFill>
        <p:spPr bwMode="auto">
          <a:xfrm>
            <a:off x="463827" y="3512457"/>
            <a:ext cx="5380383" cy="324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`QUV -USLUBIY MAJMUA">
            <a:extLst>
              <a:ext uri="{FF2B5EF4-FFF2-40B4-BE49-F238E27FC236}">
                <a16:creationId xmlns:a16="http://schemas.microsoft.com/office/drawing/2014/main" id="{5B5A3E75-B164-483C-941C-A2273893F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034" y="3512457"/>
            <a:ext cx="5406887" cy="324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0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1D0C9F1-3DA7-440A-B4FF-A280A00ABD99}"/>
              </a:ext>
            </a:extLst>
          </p:cNvPr>
          <p:cNvSpPr/>
          <p:nvPr/>
        </p:nvSpPr>
        <p:spPr>
          <a:xfrm>
            <a:off x="384313" y="1046922"/>
            <a:ext cx="1444487" cy="3180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D265DF3-9CF1-4911-BA4A-A10C3A6D51B4}"/>
              </a:ext>
            </a:extLst>
          </p:cNvPr>
          <p:cNvSpPr/>
          <p:nvPr/>
        </p:nvSpPr>
        <p:spPr>
          <a:xfrm>
            <a:off x="265044" y="1364342"/>
            <a:ext cx="11926956" cy="140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qatlamini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eroziyadan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saqlash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unumdorligini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tiklash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kurashish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Buning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ekinlarni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sug‘orish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qoidasiga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rioya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sug‘orishning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ilg‘or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usullaridan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foydalanishga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o‘tish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Ekinlarning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hosildorligini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oshirish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o‘g‘itlar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go‘ng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)dan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foydalanib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zararkunandalariga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qarshi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kurashishga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erishish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2600" i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i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Заголовок 6">
            <a:extLst>
              <a:ext uri="{FF2B5EF4-FFF2-40B4-BE49-F238E27FC236}">
                <a16:creationId xmlns:a16="http://schemas.microsoft.com/office/drawing/2014/main" id="{40B33F57-72D8-4AA7-8B17-C90281787FBC}"/>
              </a:ext>
            </a:extLst>
          </p:cNvPr>
          <p:cNvSpPr txBox="1">
            <a:spLocks/>
          </p:cNvSpPr>
          <p:nvPr/>
        </p:nvSpPr>
        <p:spPr>
          <a:xfrm>
            <a:off x="0" y="-55399"/>
            <a:ext cx="12192000" cy="75713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Tuproqlarning</a:t>
            </a:r>
            <a:r>
              <a:rPr lang="en-US" sz="48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ifloslanishi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Tuproq eroziyasi iqlim o'zgarishini yanada tezlashtirmoqda. — Teletype">
            <a:extLst>
              <a:ext uri="{FF2B5EF4-FFF2-40B4-BE49-F238E27FC236}">
                <a16:creationId xmlns:a16="http://schemas.microsoft.com/office/drawing/2014/main" id="{60958585-762E-44A0-B87D-6C0440AC7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32"/>
          <a:stretch/>
        </p:blipFill>
        <p:spPr bwMode="auto">
          <a:xfrm>
            <a:off x="477078" y="3429000"/>
            <a:ext cx="5224889" cy="325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Янги лойиҳадан қандай натижалар кутилаяпти? - Халқ сўзи">
            <a:extLst>
              <a:ext uri="{FF2B5EF4-FFF2-40B4-BE49-F238E27FC236}">
                <a16:creationId xmlns:a16="http://schemas.microsoft.com/office/drawing/2014/main" id="{586D38C4-85BE-4A9F-8ADF-7D953C7FB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548" y="3429000"/>
            <a:ext cx="5327374" cy="325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6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4898</TotalTime>
  <Words>1926</Words>
  <Application>Microsoft Office PowerPoint</Application>
  <PresentationFormat>Широкоэкранный</PresentationFormat>
  <Paragraphs>102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Open Sans Light</vt:lpstr>
      <vt:lpstr>Tahoma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Atrof-muhitning ifloslanishi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HP_notebook</cp:lastModifiedBy>
  <cp:revision>488</cp:revision>
  <dcterms:created xsi:type="dcterms:W3CDTF">2020-09-25T10:29:56Z</dcterms:created>
  <dcterms:modified xsi:type="dcterms:W3CDTF">2021-02-17T10:20:03Z</dcterms:modified>
</cp:coreProperties>
</file>